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4" r:id="rId2"/>
    <p:sldMasterId id="2147483694" r:id="rId3"/>
  </p:sldMasterIdLst>
  <p:notesMasterIdLst>
    <p:notesMasterId r:id="rId49"/>
  </p:notesMasterIdLst>
  <p:handoutMasterIdLst>
    <p:handoutMasterId r:id="rId50"/>
  </p:handoutMasterIdLst>
  <p:sldIdLst>
    <p:sldId id="503" r:id="rId4"/>
    <p:sldId id="504" r:id="rId5"/>
    <p:sldId id="519" r:id="rId6"/>
    <p:sldId id="263" r:id="rId7"/>
    <p:sldId id="284" r:id="rId8"/>
    <p:sldId id="550" r:id="rId9"/>
    <p:sldId id="553" r:id="rId10"/>
    <p:sldId id="260" r:id="rId11"/>
    <p:sldId id="552" r:id="rId12"/>
    <p:sldId id="508" r:id="rId13"/>
    <p:sldId id="540" r:id="rId14"/>
    <p:sldId id="509" r:id="rId15"/>
    <p:sldId id="548" r:id="rId16"/>
    <p:sldId id="520" r:id="rId17"/>
    <p:sldId id="521" r:id="rId18"/>
    <p:sldId id="522" r:id="rId19"/>
    <p:sldId id="523" r:id="rId20"/>
    <p:sldId id="524" r:id="rId21"/>
    <p:sldId id="525" r:id="rId22"/>
    <p:sldId id="526" r:id="rId23"/>
    <p:sldId id="527" r:id="rId24"/>
    <p:sldId id="514" r:id="rId25"/>
    <p:sldId id="333" r:id="rId26"/>
    <p:sldId id="528" r:id="rId27"/>
    <p:sldId id="342" r:id="rId28"/>
    <p:sldId id="381" r:id="rId29"/>
    <p:sldId id="344" r:id="rId30"/>
    <p:sldId id="360" r:id="rId31"/>
    <p:sldId id="363" r:id="rId32"/>
    <p:sldId id="311" r:id="rId33"/>
    <p:sldId id="325" r:id="rId34"/>
    <p:sldId id="318" r:id="rId35"/>
    <p:sldId id="365" r:id="rId36"/>
    <p:sldId id="366" r:id="rId37"/>
    <p:sldId id="349" r:id="rId38"/>
    <p:sldId id="516" r:id="rId39"/>
    <p:sldId id="273" r:id="rId40"/>
    <p:sldId id="544" r:id="rId41"/>
    <p:sldId id="545" r:id="rId42"/>
    <p:sldId id="289" r:id="rId43"/>
    <p:sldId id="539" r:id="rId44"/>
    <p:sldId id="258" r:id="rId45"/>
    <p:sldId id="271" r:id="rId46"/>
    <p:sldId id="535" r:id="rId47"/>
    <p:sldId id="283" r:id="rId4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E0"/>
    <a:srgbClr val="252C48"/>
    <a:srgbClr val="FC7500"/>
    <a:srgbClr val="80CF12"/>
    <a:srgbClr val="F8F3ED"/>
    <a:srgbClr val="F9EA1C"/>
    <a:srgbClr val="6E0F92"/>
    <a:srgbClr val="1EB6A7"/>
    <a:srgbClr val="E70202"/>
    <a:srgbClr val="F1A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autoAdjust="0"/>
    <p:restoredTop sz="85578" autoAdjust="0"/>
  </p:normalViewPr>
  <p:slideViewPr>
    <p:cSldViewPr snapToGrid="0">
      <p:cViewPr varScale="1">
        <p:scale>
          <a:sx n="109" d="100"/>
          <a:sy n="109" d="100"/>
        </p:scale>
        <p:origin x="1448" y="176"/>
      </p:cViewPr>
      <p:guideLst>
        <p:guide orient="horz" pos="2160"/>
        <p:guide pos="3840"/>
      </p:guideLst>
    </p:cSldViewPr>
  </p:slideViewPr>
  <p:notesTextViewPr>
    <p:cViewPr>
      <p:scale>
        <a:sx n="1" d="1"/>
        <a:sy n="1" d="1"/>
      </p:scale>
      <p:origin x="0" y="0"/>
    </p:cViewPr>
  </p:notesTextViewPr>
  <p:sorterViewPr>
    <p:cViewPr>
      <p:scale>
        <a:sx n="100" d="100"/>
        <a:sy n="100" d="100"/>
      </p:scale>
      <p:origin x="0" y="-1369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60C3D-D57C-4C47-8F90-AB01271DB38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IN" dirty="0"/>
          </a:p>
        </p:txBody>
      </p:sp>
      <p:sp>
        <p:nvSpPr>
          <p:cNvPr id="3" name="Date Placeholder 2">
            <a:extLst>
              <a:ext uri="{FF2B5EF4-FFF2-40B4-BE49-F238E27FC236}">
                <a16:creationId xmlns:a16="http://schemas.microsoft.com/office/drawing/2014/main" id="{6D7CCDEC-AC6D-4C4D-923A-7BF5DBF4E68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1D8253C-28C1-4038-9B22-8D7789904D42}" type="datetimeFigureOut">
              <a:rPr lang="en-IN" smtClean="0"/>
              <a:t>29/07/20</a:t>
            </a:fld>
            <a:endParaRPr lang="en-IN" dirty="0"/>
          </a:p>
        </p:txBody>
      </p:sp>
      <p:sp>
        <p:nvSpPr>
          <p:cNvPr id="4" name="Footer Placeholder 3">
            <a:extLst>
              <a:ext uri="{FF2B5EF4-FFF2-40B4-BE49-F238E27FC236}">
                <a16:creationId xmlns:a16="http://schemas.microsoft.com/office/drawing/2014/main" id="{E4004AA4-97FC-4B27-A2A2-A60999321C61}"/>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42142A4E-7DDB-4BC1-9D61-E511D4AEC0D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C61F16B-68E6-4F11-A286-E5223D97F681}" type="slidenum">
              <a:rPr lang="en-IN" smtClean="0"/>
              <a:t>‹#›</a:t>
            </a:fld>
            <a:endParaRPr lang="en-IN" dirty="0"/>
          </a:p>
        </p:txBody>
      </p:sp>
    </p:spTree>
    <p:extLst>
      <p:ext uri="{BB962C8B-B14F-4D97-AF65-F5344CB8AC3E}">
        <p14:creationId xmlns:p14="http://schemas.microsoft.com/office/powerpoint/2010/main" val="893715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IN"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BBF1F94-6F9E-4659-A467-59B1E1A18534}" type="datetimeFigureOut">
              <a:rPr lang="en-IN" smtClean="0"/>
              <a:t>29/07/20</a:t>
            </a:fld>
            <a:endParaRPr lang="en-IN"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IN"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IN"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E9E9721-55FF-45FC-A5AC-6E34A5F2E997}" type="slidenum">
              <a:rPr lang="en-IN" smtClean="0"/>
              <a:t>‹#›</a:t>
            </a:fld>
            <a:endParaRPr lang="en-IN" dirty="0"/>
          </a:p>
        </p:txBody>
      </p:sp>
    </p:spTree>
    <p:extLst>
      <p:ext uri="{BB962C8B-B14F-4D97-AF65-F5344CB8AC3E}">
        <p14:creationId xmlns:p14="http://schemas.microsoft.com/office/powerpoint/2010/main" val="102348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2.deloitte.com/us/en/pages/risk/solutions/global-treasury-advisory-service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2.deloitte.com/us/en/insights/economy/behind-the-numbers/fundamentals-of-treasury-yield-curve-explained.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Redefining the Fundamentals of Cash Forecasting With Artificial Intelligence</a:t>
            </a:r>
            <a:r>
              <a:rPr lang="en-US" dirty="0"/>
              <a:t> </a:t>
            </a:r>
            <a:endParaRPr lang="en-IN" dirty="0"/>
          </a:p>
        </p:txBody>
      </p:sp>
      <p:sp>
        <p:nvSpPr>
          <p:cNvPr id="4" name="Slide Number Placeholder 3"/>
          <p:cNvSpPr>
            <a:spLocks noGrp="1"/>
          </p:cNvSpPr>
          <p:nvPr>
            <p:ph type="sldNum" sz="quarter" idx="5"/>
          </p:nvPr>
        </p:nvSpPr>
        <p:spPr/>
        <p:txBody>
          <a:bodyPr/>
          <a:lstStyle/>
          <a:p>
            <a:fld id="{EE9E9721-55FF-45FC-A5AC-6E34A5F2E997}" type="slidenum">
              <a:rPr lang="en-IN" smtClean="0"/>
              <a:t>1</a:t>
            </a:fld>
            <a:endParaRPr lang="en-IN" dirty="0"/>
          </a:p>
        </p:txBody>
      </p:sp>
    </p:spTree>
    <p:extLst>
      <p:ext uri="{BB962C8B-B14F-4D97-AF65-F5344CB8AC3E}">
        <p14:creationId xmlns:p14="http://schemas.microsoft.com/office/powerpoint/2010/main" val="4192263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Applying a single average ADP value to all customers irrespective of their behavior</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16</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831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But is this the right approach when no 2 customers are the same</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17</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12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How about starting to use a customer specific ADP value instead</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18</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1096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Is customer specific ADP value going to work?</a:t>
            </a:r>
          </a:p>
          <a:p>
            <a:endParaRPr lang="en-IN" dirty="0"/>
          </a:p>
          <a:p>
            <a:r>
              <a:rPr lang="en-IN" dirty="0"/>
              <a:t>Consider Customer B for example who has an ADP of 39 days.</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19</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096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Though the average value 39 days, based on Customer B Invoice Payment History, the value fluctuates based on the invoice amount </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20</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6370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Similarly, as more variables are factored into the calculation, the accuracy with which the payment date is predicted would increase</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21</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3259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Now, take the 4 variables into account. Is it possible to build a forecasting model where each of the above 4 variables are taken into effect at an individual customer level?</a:t>
            </a:r>
          </a:p>
          <a:p>
            <a:endParaRPr lang="en-IN" dirty="0"/>
          </a:p>
          <a:p>
            <a:r>
              <a:rPr lang="en-IN" dirty="0"/>
              <a:t>Ans: Either Yes or No using raise of hands.</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22</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6887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If you think 4 variables is enough, for the highest accuracy, there are more than 30 variables</a:t>
            </a:r>
          </a:p>
          <a:p>
            <a:endParaRPr lang="en-IN" dirty="0"/>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23</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812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r>
              <a:rPr lang="en-IN" dirty="0"/>
              <a:t>Add just a couple more: Invoice Due Date + Payment frequency and the complication of the model increases vastly to an extent that excel no longer is able to handle it.</a:t>
            </a:r>
          </a:p>
          <a:p>
            <a:endParaRPr lang="en-IN" dirty="0"/>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24</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86086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Now, this is where AI comes into the picture.</a:t>
            </a:r>
          </a:p>
        </p:txBody>
      </p:sp>
      <p:sp>
        <p:nvSpPr>
          <p:cNvPr id="4" name="Slide Number Placeholder 3"/>
          <p:cNvSpPr>
            <a:spLocks noGrp="1"/>
          </p:cNvSpPr>
          <p:nvPr>
            <p:ph type="sldNum" sz="quarter" idx="5"/>
          </p:nvPr>
        </p:nvSpPr>
        <p:spPr/>
        <p:txBody>
          <a:bodyPr/>
          <a:lstStyle/>
          <a:p>
            <a:fld id="{EE9E9721-55FF-45FC-A5AC-6E34A5F2E997}" type="slidenum">
              <a:rPr lang="en-IN" smtClean="0"/>
              <a:t>25</a:t>
            </a:fld>
            <a:endParaRPr lang="en-IN" dirty="0"/>
          </a:p>
        </p:txBody>
      </p:sp>
    </p:spTree>
    <p:extLst>
      <p:ext uri="{BB962C8B-B14F-4D97-AF65-F5344CB8AC3E}">
        <p14:creationId xmlns:p14="http://schemas.microsoft.com/office/powerpoint/2010/main" val="153439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E9721-55FF-45FC-A5AC-6E34A5F2E997}" type="slidenum">
              <a:rPr lang="en-IN" smtClean="0"/>
              <a:t>2</a:t>
            </a:fld>
            <a:endParaRPr lang="en-IN" dirty="0"/>
          </a:p>
        </p:txBody>
      </p:sp>
    </p:spTree>
    <p:extLst>
      <p:ext uri="{BB962C8B-B14F-4D97-AF65-F5344CB8AC3E}">
        <p14:creationId xmlns:p14="http://schemas.microsoft.com/office/powerpoint/2010/main" val="1543498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AI can, with great ease and purely on its own, take into consideration multiple variables and then proceed to select only those variables which are correlated to the prediction outcome, which is the payment date in this case.</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26</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8641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Once this right mix of variables is identified, it then proceeds to build a best-fit curve such that all the variables are encompassed sufficiently.</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27</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5493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a en example if we have to predict payment date for AR</a:t>
            </a:r>
          </a:p>
          <a:p>
            <a:r>
              <a:rPr lang="en-IN" dirty="0"/>
              <a:t>We will strt by Looking at all possible variables associated with an invoice</a:t>
            </a:r>
          </a:p>
          <a:p>
            <a:r>
              <a:rPr lang="en-IN" dirty="0"/>
              <a:t>Based on past exp her is a list of more than 60 customer and invoice related variables which can be derived from the datasets at hand including the open AR and previous payments history.</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28</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89051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Using correlation analysis to actual payment date, we identify a subset of these variables which suit our case the best</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29</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4809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mentioned, there are more than 25 types of algorithms, each suitable for a scenario at hand.</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30</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1783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example, in a two variable case, the Linear Regression algorithm is sufficient</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31</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091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Decision Tree of these 3 variables</a:t>
            </a:r>
          </a:p>
          <a:p>
            <a:endParaRPr lang="en-IN" dirty="0"/>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32</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57655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RANDOM FOREST CLASSIFIER.</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33</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96519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AI automatically starts by looking at all possible variables associated with an invoice</a:t>
            </a:r>
          </a:p>
          <a:p>
            <a:endParaRPr lang="en-IN" dirty="0"/>
          </a:p>
          <a:p>
            <a:r>
              <a:rPr lang="en-IN" dirty="0"/>
              <a:t>It then proceeds to select the most apt ones</a:t>
            </a:r>
          </a:p>
          <a:p>
            <a:endParaRPr lang="en-IN" dirty="0"/>
          </a:p>
          <a:p>
            <a:r>
              <a:rPr lang="en-IN" dirty="0"/>
              <a:t>It then auto-selects &amp; applies the best suited algorithm to see which is best fit curve to predict payment date</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34</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20117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AI models like these can be applied to all types of cash flows but for simplicity sake and to avoid over-engineering, we applied AI to the most toughest categories, AR + AP.</a:t>
            </a:r>
          </a:p>
          <a:p>
            <a:r>
              <a:rPr lang="en-IN" dirty="0"/>
              <a:t>For others, we apply heuristic models which are also automated models .</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35</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46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74a983cb54_0_5:notes"/>
          <p:cNvSpPr>
            <a:spLocks noGrp="1" noRot="1" noChangeAspect="1"/>
          </p:cNvSpPr>
          <p:nvPr>
            <p:ph type="sldImg" idx="2"/>
          </p:nvPr>
        </p:nvSpPr>
        <p:spPr>
          <a:xfrm>
            <a:off x="3967163" y="528638"/>
            <a:ext cx="4694237" cy="2640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74a983cb54_0_5:notes"/>
          <p:cNvSpPr txBox="1">
            <a:spLocks noGrp="1"/>
          </p:cNvSpPr>
          <p:nvPr>
            <p:ph type="body" idx="1"/>
          </p:nvPr>
        </p:nvSpPr>
        <p:spPr>
          <a:xfrm>
            <a:off x="1262662" y="3344644"/>
            <a:ext cx="10101298" cy="3168610"/>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Forecasts across multiple cash flow categories are calculated automatically and complied into a single report which is then automatically rolled up to central treasury level</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36</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73415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37</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62860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Home screen of the forecasting solution</a:t>
            </a:r>
          </a:p>
          <a:p>
            <a:endParaRPr lang="en-IN" dirty="0"/>
          </a:p>
          <a:p>
            <a:r>
              <a:rPr lang="en-IN" dirty="0"/>
              <a:t>You can see the cash position across the globe and can drill down into geography wise or business unit wise or bank account wise by clicking on it.</a:t>
            </a:r>
          </a:p>
          <a:p>
            <a:endParaRPr lang="en-IN" dirty="0"/>
          </a:p>
          <a:p>
            <a:r>
              <a:rPr lang="en-IN" dirty="0"/>
              <a:t>Top left: Actual cash position of the previous day and its variance from the predicted value, cash position today at 11am &amp; its variation from forecast &amp; on the 3</a:t>
            </a:r>
            <a:r>
              <a:rPr lang="en-IN" baseline="30000" dirty="0"/>
              <a:t>rd</a:t>
            </a:r>
            <a:r>
              <a:rPr lang="en-IN" dirty="0"/>
              <a:t> box is the forecasted cash position for the end of business hours (5pm today)</a:t>
            </a:r>
          </a:p>
          <a:p>
            <a:endParaRPr lang="en-IN" dirty="0"/>
          </a:p>
          <a:p>
            <a:endParaRPr lang="en-IN" dirty="0"/>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38</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56340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Home screen of the forecasting solution</a:t>
            </a:r>
          </a:p>
          <a:p>
            <a:endParaRPr lang="en-IN" dirty="0"/>
          </a:p>
          <a:p>
            <a:r>
              <a:rPr lang="en-IN" dirty="0"/>
              <a:t>You can see the cash position across the globe and can drill down into geography wise or business unit wise or bank account wise by clicking on it.</a:t>
            </a:r>
          </a:p>
          <a:p>
            <a:endParaRPr lang="en-IN" dirty="0"/>
          </a:p>
          <a:p>
            <a:r>
              <a:rPr lang="en-IN" dirty="0"/>
              <a:t>Top left: Actual cash position of the previous day and its variance from the predicted value, cash position today at 11am &amp; its variation from forecast &amp; on the 3</a:t>
            </a:r>
            <a:r>
              <a:rPr lang="en-IN" baseline="30000" dirty="0"/>
              <a:t>rd</a:t>
            </a:r>
            <a:r>
              <a:rPr lang="en-IN" dirty="0"/>
              <a:t> box is the forecasted cash position for the end of business hours (5pm today)</a:t>
            </a:r>
          </a:p>
          <a:p>
            <a:endParaRPr lang="en-IN" dirty="0"/>
          </a:p>
          <a:p>
            <a:endParaRPr lang="en-IN" dirty="0"/>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39</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30800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40</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7407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r>
              <a:rPr lang="en-IN" dirty="0"/>
              <a:t>HRC was founded in 2006 as on-premise solutions but quickly moved into cloud solutions in 2010 much ahead of the rest of the world. One of the reasons, we stand today as one of the leaders in fintech space is we have always embraced trends ahead of the market. For example, we were using AI much before it was a buzzword and when other companies were still handling only robotic process automation based solutions.</a:t>
            </a:r>
          </a:p>
          <a:p>
            <a:endParaRPr lang="en-IN" dirty="0"/>
          </a:p>
          <a:p>
            <a:r>
              <a:rPr lang="en-IN" dirty="0"/>
              <a:t>This has helped us partner with finance leaders including Citi, BAML, etc for strategic investments and continuing our tradition, we have now entered the age of Autonomous Systems where professionals interact with their system using advanced touch and voice commands to perform only the most activities such as decision making or authorizations etc while the system works under the hood to perform all other tasks.</a:t>
            </a:r>
          </a:p>
        </p:txBody>
      </p:sp>
      <p:sp>
        <p:nvSpPr>
          <p:cNvPr id="66" name="Google Shape;66;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699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a:buSzPts val="1400"/>
            </a:pPr>
            <a:endParaRPr dirty="0"/>
          </a:p>
        </p:txBody>
      </p:sp>
      <p:sp>
        <p:nvSpPr>
          <p:cNvPr id="153" name="Google Shape;153;p3: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defTabSz="942289">
              <a:buClr>
                <a:srgbClr val="000000"/>
              </a:buClr>
              <a:buSzPts val="1400"/>
              <a:defRPr/>
            </a:pPr>
            <a:fld id="{00000000-1234-1234-1234-123412341234}" type="slidenum">
              <a:rPr lang="en-US" sz="1400" kern="0">
                <a:solidFill>
                  <a:srgbClr val="000000"/>
                </a:solidFill>
                <a:latin typeface="Arial"/>
                <a:cs typeface="Arial"/>
                <a:sym typeface="Arial"/>
              </a:rPr>
              <a:pPr defTabSz="942289">
                <a:buClr>
                  <a:srgbClr val="000000"/>
                </a:buClr>
                <a:buSzPts val="1400"/>
                <a:defRPr/>
              </a:pPr>
              <a:t>42</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53157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579e224587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579e224587_0_6: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r>
              <a:rPr lang="en-US" dirty="0"/>
              <a:t>TLFK – We have offices in Houston, 2 in India, and London and Amsterdam.</a:t>
            </a:r>
            <a:endParaRPr dirty="0"/>
          </a:p>
        </p:txBody>
      </p:sp>
      <p:sp>
        <p:nvSpPr>
          <p:cNvPr id="521" name="Google Shape;521;g579e224587_0_6:notes"/>
          <p:cNvSpPr txBox="1">
            <a:spLocks noGrp="1"/>
          </p:cNvSpPr>
          <p:nvPr>
            <p:ph type="sldNum" idx="12"/>
          </p:nvPr>
        </p:nvSpPr>
        <p:spPr>
          <a:xfrm>
            <a:off x="4023092" y="8917422"/>
            <a:ext cx="3077739" cy="470964"/>
          </a:xfrm>
          <a:prstGeom prst="rect">
            <a:avLst/>
          </a:prstGeom>
        </p:spPr>
        <p:txBody>
          <a:bodyPr spcFirstLastPara="1" wrap="square" lIns="94213" tIns="47094" rIns="94213" bIns="47094" anchor="b" anchorCtr="0">
            <a:noAutofit/>
          </a:bodyPr>
          <a:lstStyle/>
          <a:p>
            <a:pPr defTabSz="942289">
              <a:buClr>
                <a:srgbClr val="000000"/>
              </a:buClr>
              <a:buSzPts val="1200"/>
              <a:defRPr/>
            </a:pPr>
            <a:fld id="{00000000-1234-1234-1234-123412341234}" type="slidenum">
              <a:rPr lang="en-US" sz="1400" kern="0">
                <a:solidFill>
                  <a:srgbClr val="000000"/>
                </a:solidFill>
                <a:latin typeface="Arial"/>
                <a:cs typeface="Arial"/>
                <a:sym typeface="Arial"/>
              </a:rPr>
              <a:pPr defTabSz="942289">
                <a:buClr>
                  <a:srgbClr val="000000"/>
                </a:buClr>
                <a:buSzPts val="1200"/>
                <a:defRPr/>
              </a:pPr>
              <a:t>43</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75995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45</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392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TLFK – making better debt/investment decisions </a:t>
            </a:r>
          </a:p>
          <a:p>
            <a:pPr marL="176679" indent="-176679">
              <a:buFont typeface="Arial" panose="020B0604020202020204" pitchFamily="34" charset="0"/>
              <a:buChar char="•"/>
            </a:pPr>
            <a:r>
              <a:rPr lang="en-US" dirty="0"/>
              <a:t>Longer durations</a:t>
            </a:r>
          </a:p>
          <a:p>
            <a:pPr marL="176679" indent="-176679">
              <a:buFont typeface="Arial" panose="020B0604020202020204" pitchFamily="34" charset="0"/>
              <a:buChar char="•"/>
            </a:pPr>
            <a:r>
              <a:rPr lang="en-US" dirty="0"/>
              <a:t>Quarter end cash forecast</a:t>
            </a:r>
          </a:p>
          <a:p>
            <a:pPr marL="176679" indent="-176679">
              <a:buFont typeface="Arial" panose="020B0604020202020204" pitchFamily="34" charset="0"/>
              <a:buChar char="•"/>
            </a:pPr>
            <a:r>
              <a:rPr lang="en-US" dirty="0"/>
              <a:t>Better liquidity planning</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Deloitte Survey for 2019</a:t>
            </a:r>
          </a:p>
          <a:p>
            <a:pPr marL="176679" indent="-176679">
              <a:buFont typeface="Arial" panose="020B0604020202020204" pitchFamily="34" charset="0"/>
              <a:buChar char="•"/>
            </a:pPr>
            <a:r>
              <a:rPr lang="en-US" dirty="0"/>
              <a:t>The global corporate treasury survey reveals that many treasurers are comfortable deploying TMS technology across companies ranging drastically in scale. But this is still not yet the case for the newest available technologies, such as robotic process automation (RPA), artificial intelligence (AI), visualization, big data, and blockchain. This is in contrast to the wider finance function in many companies, where the adoption of these new </a:t>
            </a:r>
            <a:r>
              <a:rPr lang="en-US" dirty="0">
                <a:hlinkClick r:id="rId3"/>
              </a:rPr>
              <a:t>treasury solutions</a:t>
            </a:r>
            <a:r>
              <a:rPr lang="en-US" dirty="0"/>
              <a:t> and technologies is happening at an ever-increasing pace.</a:t>
            </a:r>
            <a:br>
              <a:rPr lang="en-US" dirty="0"/>
            </a:br>
            <a:br>
              <a:rPr lang="en-US" dirty="0"/>
            </a:br>
            <a:r>
              <a:rPr lang="en-US" dirty="0"/>
              <a:t>From a Deloitte perspective, we believe that the treasury profession is only at the early stage of this evolution, which could disrupt the way we consider companies using technology in the future. These new technologies are starting to become available within finance organizations. It’s therefore helpful to understand existing areas where these technologies are being implemented.</a:t>
            </a:r>
            <a:br>
              <a:rPr lang="en-US" dirty="0"/>
            </a:br>
            <a:br>
              <a:rPr lang="en-US" dirty="0"/>
            </a:br>
            <a:r>
              <a:rPr lang="en-US" dirty="0"/>
              <a:t>Practical use cases of new technologies are available in all regions. However, a lack of insight into specific treasury solutions combined with unknown costs is cited as the most common challenges for applying these in the treasury function.</a:t>
            </a:r>
          </a:p>
          <a:p>
            <a:pPr marL="176679" indent="-176679">
              <a:buFont typeface="Arial" panose="020B0604020202020204" pitchFamily="34" charset="0"/>
              <a:buChar char="•"/>
            </a:pPr>
            <a:endParaRPr lang="en-US" dirty="0"/>
          </a:p>
          <a:p>
            <a:r>
              <a:rPr lang="en-US" b="1" dirty="0"/>
              <a:t>Highlights</a:t>
            </a:r>
          </a:p>
          <a:p>
            <a:r>
              <a:rPr lang="en-US" dirty="0"/>
              <a:t>Liquidity risk management and being a steward for financial risk management remain as the most important CFO mandates.</a:t>
            </a:r>
          </a:p>
          <a:p>
            <a:r>
              <a:rPr lang="en-US" dirty="0"/>
              <a:t>Inadequate treasury systems infrastructure grew from 30 percent to 47 percent over the past two years.</a:t>
            </a:r>
          </a:p>
          <a:p>
            <a:r>
              <a:rPr lang="en-US" dirty="0"/>
              <a:t>Visibility of data is now the most challenging area for </a:t>
            </a:r>
            <a:r>
              <a:rPr lang="en-US" dirty="0">
                <a:hlinkClick r:id="rId4"/>
              </a:rPr>
              <a:t>treasury</a:t>
            </a:r>
            <a:r>
              <a:rPr lang="en-US" dirty="0"/>
              <a:t>, up from the second highest challenge in 2017.</a:t>
            </a:r>
          </a:p>
          <a:p>
            <a:r>
              <a:rPr lang="en-US" dirty="0"/>
              <a:t>The pace of technology adoption by respondents is directly linked to the awareness and perceived need of implementation of new technologies in order to stay ahead in their industry.</a:t>
            </a:r>
          </a:p>
          <a:p>
            <a:r>
              <a:rPr lang="en-US" dirty="0"/>
              <a:t>The extent to which technology can be used to achieve scalability, reduce cost, and gain a competitive advantage is not yet fully appreciated.</a:t>
            </a:r>
          </a:p>
          <a:p>
            <a:r>
              <a:rPr lang="en-US" dirty="0"/>
              <a:t>Brexit concerns and the adoption of various international financial reporting standards requirements are cited as the main regulatory challenges facing treasurers.</a:t>
            </a:r>
          </a:p>
          <a:p>
            <a:pPr marL="176679" indent="-176679">
              <a:buFont typeface="Arial" panose="020B0604020202020204" pitchFamily="34" charset="0"/>
              <a:buChar char="•"/>
            </a:pPr>
            <a:endParaRPr lang="en-IN" dirty="0"/>
          </a:p>
        </p:txBody>
      </p:sp>
      <p:sp>
        <p:nvSpPr>
          <p:cNvPr id="4" name="Slide Number Placeholder 3"/>
          <p:cNvSpPr>
            <a:spLocks noGrp="1"/>
          </p:cNvSpPr>
          <p:nvPr>
            <p:ph type="sldNum" sz="quarter" idx="5"/>
          </p:nvPr>
        </p:nvSpPr>
        <p:spPr/>
        <p:txBody>
          <a:bodyPr/>
          <a:lstStyle/>
          <a:p>
            <a:fld id="{EE9E9721-55FF-45FC-A5AC-6E34A5F2E997}" type="slidenum">
              <a:rPr lang="en-IN" smtClean="0"/>
              <a:t>10</a:t>
            </a:fld>
            <a:endParaRPr lang="en-IN" dirty="0"/>
          </a:p>
        </p:txBody>
      </p:sp>
    </p:spTree>
    <p:extLst>
      <p:ext uri="{BB962C8B-B14F-4D97-AF65-F5344CB8AC3E}">
        <p14:creationId xmlns:p14="http://schemas.microsoft.com/office/powerpoint/2010/main" val="211751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Top priority remains Cash Forecasting with the key objectives remaining same:</a:t>
            </a:r>
          </a:p>
          <a:p>
            <a:pPr marL="176679" indent="-176679">
              <a:buFont typeface="Arial" panose="020B0604020202020204" pitchFamily="34" charset="0"/>
              <a:buChar char="•"/>
            </a:pPr>
            <a:r>
              <a:rPr lang="en-US" dirty="0"/>
              <a:t>Short term liquidity planning.</a:t>
            </a:r>
          </a:p>
          <a:p>
            <a:pPr marL="176679" indent="-176679">
              <a:buFont typeface="Arial" panose="020B0604020202020204" pitchFamily="34" charset="0"/>
              <a:buChar char="•"/>
            </a:pPr>
            <a:r>
              <a:rPr lang="en-US" dirty="0"/>
              <a:t>Half/ full year reporting &amp; visibility</a:t>
            </a:r>
          </a:p>
          <a:p>
            <a:pPr marL="176679" indent="-176679">
              <a:buFont typeface="Arial" panose="020B0604020202020204" pitchFamily="34" charset="0"/>
              <a:buChar char="•"/>
            </a:pPr>
            <a:r>
              <a:rPr lang="en-US" dirty="0"/>
              <a:t>Interest and debt reduction.</a:t>
            </a:r>
          </a:p>
          <a:p>
            <a:pPr marL="176679" indent="-176679">
              <a:buFont typeface="Arial" panose="020B0604020202020204" pitchFamily="34" charset="0"/>
              <a:buChar char="•"/>
            </a:pPr>
            <a:r>
              <a:rPr lang="en-US" dirty="0"/>
              <a:t>Long Term Planning/ Budgeting Purposes</a:t>
            </a:r>
            <a:endParaRPr lang="en-IN" dirty="0"/>
          </a:p>
        </p:txBody>
      </p:sp>
      <p:sp>
        <p:nvSpPr>
          <p:cNvPr id="4" name="Slide Number Placeholder 3"/>
          <p:cNvSpPr>
            <a:spLocks noGrp="1"/>
          </p:cNvSpPr>
          <p:nvPr>
            <p:ph type="sldNum" sz="quarter" idx="5"/>
          </p:nvPr>
        </p:nvSpPr>
        <p:spPr/>
        <p:txBody>
          <a:bodyPr/>
          <a:lstStyle/>
          <a:p>
            <a:fld id="{EE9E9721-55FF-45FC-A5AC-6E34A5F2E997}" type="slidenum">
              <a:rPr lang="en-IN" smtClean="0"/>
              <a:t>11</a:t>
            </a:fld>
            <a:endParaRPr lang="en-IN" dirty="0"/>
          </a:p>
        </p:txBody>
      </p:sp>
    </p:spTree>
    <p:extLst>
      <p:ext uri="{BB962C8B-B14F-4D97-AF65-F5344CB8AC3E}">
        <p14:creationId xmlns:p14="http://schemas.microsoft.com/office/powerpoint/2010/main" val="243447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Highlight the fact that inaccurate forecasts is the biggest problem faced by Treasurers today and the reasons for this are multiple:</a:t>
            </a:r>
          </a:p>
          <a:p>
            <a:pPr marL="176679" indent="-176679">
              <a:buFont typeface="Arial" panose="020B0604020202020204" pitchFamily="34" charset="0"/>
              <a:buChar char="•"/>
            </a:pPr>
            <a:r>
              <a:rPr lang="en-IN" dirty="0"/>
              <a:t>Technology is the major culprit as excel sheets remain the biggest impediment to handling large complex volumes of data resulting in unintentional errors creeping in while calculating forecasts, exchanging them with other departments or compiling these multiple forecasts into a single consolidated forecast.</a:t>
            </a:r>
          </a:p>
          <a:p>
            <a:pPr marL="176679" indent="-176679">
              <a:buFont typeface="Arial" panose="020B0604020202020204" pitchFamily="34" charset="0"/>
              <a:buChar char="•"/>
            </a:pPr>
            <a:r>
              <a:rPr lang="en-IN" dirty="0"/>
              <a:t>Second is the amount time of dedicated to actual forecast calculating or modelling. This is because time often gets lost in low value tasks such as data gathering, cleansing and communication.</a:t>
            </a:r>
          </a:p>
          <a:p>
            <a:pPr marL="176679" indent="-176679">
              <a:buFont typeface="Arial" panose="020B0604020202020204" pitchFamily="34" charset="0"/>
              <a:buChar char="•"/>
            </a:pPr>
            <a:r>
              <a:rPr lang="en-IN" dirty="0"/>
              <a:t>Even with data, most people rely on ready to use data such as bank data or FP&amp;A data while more richer data such as open AR, AP from ERP are not leveraged since there isn’t again, the technological inadequacy to handle it and also the unfamiliarity.</a:t>
            </a:r>
          </a:p>
          <a:p>
            <a:pPr marL="176679" indent="-176679">
              <a:buFont typeface="Arial" panose="020B0604020202020204" pitchFamily="34" charset="0"/>
              <a:buChar char="•"/>
            </a:pPr>
            <a:r>
              <a:rPr lang="en-IN" dirty="0"/>
              <a:t>With insufficient time to dedicate to forecasting itself, hardly any time is spent on checking the data for variance. We found that less than 20% team actually perform variance analysis and those who do only perform it very infrequently.</a:t>
            </a:r>
          </a:p>
          <a:p>
            <a:pPr marL="176679" indent="-176679">
              <a:buFont typeface="Arial" panose="020B0604020202020204" pitchFamily="34" charset="0"/>
              <a:buChar char="•"/>
            </a:pPr>
            <a:r>
              <a:rPr lang="en-IN" dirty="0"/>
              <a:t>There is also the problem of being unable to delve deep into a forecast received from a unit or a department due to communication and time constraints.</a:t>
            </a:r>
          </a:p>
        </p:txBody>
      </p:sp>
      <p:sp>
        <p:nvSpPr>
          <p:cNvPr id="4" name="Slide Number Placeholder 3"/>
          <p:cNvSpPr>
            <a:spLocks noGrp="1"/>
          </p:cNvSpPr>
          <p:nvPr>
            <p:ph type="sldNum" sz="quarter" idx="5"/>
          </p:nvPr>
        </p:nvSpPr>
        <p:spPr/>
        <p:txBody>
          <a:bodyPr/>
          <a:lstStyle/>
          <a:p>
            <a:fld id="{EE9E9721-55FF-45FC-A5AC-6E34A5F2E997}" type="slidenum">
              <a:rPr lang="en-IN" smtClean="0"/>
              <a:t>12</a:t>
            </a:fld>
            <a:endParaRPr lang="en-IN" dirty="0"/>
          </a:p>
        </p:txBody>
      </p:sp>
    </p:spTree>
    <p:extLst>
      <p:ext uri="{BB962C8B-B14F-4D97-AF65-F5344CB8AC3E}">
        <p14:creationId xmlns:p14="http://schemas.microsoft.com/office/powerpoint/2010/main" val="115257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interviews with more than 150 Treasury professionals spanning across 100+ Fortune 1000 companies have revealed the following as the most toughest cash flow categories to forecast.</a:t>
            </a:r>
          </a:p>
        </p:txBody>
      </p:sp>
      <p:sp>
        <p:nvSpPr>
          <p:cNvPr id="4" name="Slide Number Placeholder 3"/>
          <p:cNvSpPr>
            <a:spLocks noGrp="1"/>
          </p:cNvSpPr>
          <p:nvPr>
            <p:ph type="sldNum" sz="quarter" idx="5"/>
          </p:nvPr>
        </p:nvSpPr>
        <p:spPr/>
        <p:txBody>
          <a:bodyPr/>
          <a:lstStyle/>
          <a:p>
            <a:fld id="{EE9E9721-55FF-45FC-A5AC-6E34A5F2E997}" type="slidenum">
              <a:rPr lang="en-IN" smtClean="0"/>
              <a:t>13</a:t>
            </a:fld>
            <a:endParaRPr lang="en-IN" dirty="0"/>
          </a:p>
        </p:txBody>
      </p:sp>
    </p:spTree>
    <p:extLst>
      <p:ext uri="{BB962C8B-B14F-4D97-AF65-F5344CB8AC3E}">
        <p14:creationId xmlns:p14="http://schemas.microsoft.com/office/powerpoint/2010/main" val="160730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 why do treasurers find forecasting such a challenge</a:t>
            </a:r>
          </a:p>
        </p:txBody>
      </p:sp>
      <p:sp>
        <p:nvSpPr>
          <p:cNvPr id="4" name="Slide Number Placeholder 3"/>
          <p:cNvSpPr>
            <a:spLocks noGrp="1"/>
          </p:cNvSpPr>
          <p:nvPr>
            <p:ph type="sldNum" sz="quarter" idx="5"/>
          </p:nvPr>
        </p:nvSpPr>
        <p:spPr/>
        <p:txBody>
          <a:bodyPr/>
          <a:lstStyle/>
          <a:p>
            <a:fld id="{EE9E9721-55FF-45FC-A5AC-6E34A5F2E997}" type="slidenum">
              <a:rPr lang="en-IN" smtClean="0"/>
              <a:t>14</a:t>
            </a:fld>
            <a:endParaRPr lang="en-IN" dirty="0"/>
          </a:p>
        </p:txBody>
      </p:sp>
    </p:spTree>
    <p:extLst>
      <p:ext uri="{BB962C8B-B14F-4D97-AF65-F5344CB8AC3E}">
        <p14:creationId xmlns:p14="http://schemas.microsoft.com/office/powerpoint/2010/main" val="59101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AR team collectors are the basic starting point and they estimate the payment date of an invoice using this formula.</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15</a:t>
            </a:fld>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9691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Content + NO FOOTER">
  <p:cSld name="Title + Content + NO FOOT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88081" y="2"/>
            <a:ext cx="10515600" cy="914398"/>
          </a:xfrm>
          <a:prstGeom prst="rect">
            <a:avLst/>
          </a:prstGeom>
          <a:noFill/>
          <a:ln>
            <a:noFill/>
          </a:ln>
        </p:spPr>
        <p:txBody>
          <a:bodyPr spcFirstLastPara="1" wrap="square" lIns="91425" tIns="45700" rIns="91425" bIns="46800" anchor="ctr" anchorCtr="0"/>
          <a:lstStyle>
            <a:lvl1pPr marR="0" lvl="0" algn="l" rtl="0">
              <a:lnSpc>
                <a:spcPct val="90000"/>
              </a:lnSpc>
              <a:spcBef>
                <a:spcPts val="0"/>
              </a:spcBef>
              <a:spcAft>
                <a:spcPts val="0"/>
              </a:spcAft>
              <a:buClr>
                <a:srgbClr val="5DAAE0"/>
              </a:buClr>
              <a:buSzPts val="3733"/>
              <a:buFont typeface="Century Gothic"/>
              <a:buNone/>
              <a:defRPr sz="3733" b="1" i="0" u="none" strike="noStrike" cap="none">
                <a:solidFill>
                  <a:schemeClr val="accent2">
                    <a:lumMod val="75000"/>
                  </a:schemeClr>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19796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p:cSld name="1_Title Slide">
    <p:spTree>
      <p:nvGrpSpPr>
        <p:cNvPr id="1" name="Shape 10"/>
        <p:cNvGrpSpPr/>
        <p:nvPr/>
      </p:nvGrpSpPr>
      <p:grpSpPr>
        <a:xfrm>
          <a:off x="0" y="0"/>
          <a:ext cx="0" cy="0"/>
          <a:chOff x="0" y="0"/>
          <a:chExt cx="0" cy="0"/>
        </a:xfrm>
      </p:grpSpPr>
      <p:sp>
        <p:nvSpPr>
          <p:cNvPr id="11" name="Google Shape;11;p2"/>
          <p:cNvSpPr txBox="1"/>
          <p:nvPr/>
        </p:nvSpPr>
        <p:spPr>
          <a:xfrm>
            <a:off x="1" y="6529706"/>
            <a:ext cx="6882580" cy="2974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en-US" sz="1333" b="0" i="0" u="none" strike="noStrike" cap="none" dirty="0">
                <a:solidFill>
                  <a:srgbClr val="BFBFBF"/>
                </a:solidFill>
                <a:latin typeface="Century Gothic"/>
                <a:ea typeface="Century Gothic"/>
                <a:cs typeface="Century Gothic"/>
                <a:sym typeface="Century Gothic"/>
              </a:rPr>
              <a:t>Copyright © HighRadius Corporation</a:t>
            </a:r>
            <a:endParaRPr sz="1400" b="0" i="0" u="none" strike="noStrike" cap="none" dirty="0">
              <a:solidFill>
                <a:srgbClr val="000000"/>
              </a:solidFill>
              <a:latin typeface="Arial"/>
              <a:ea typeface="Arial"/>
              <a:cs typeface="Arial"/>
              <a:sym typeface="Arial"/>
            </a:endParaRPr>
          </a:p>
        </p:txBody>
      </p:sp>
      <p:grpSp>
        <p:nvGrpSpPr>
          <p:cNvPr id="12" name="Google Shape;12;p2"/>
          <p:cNvGrpSpPr/>
          <p:nvPr/>
        </p:nvGrpSpPr>
        <p:grpSpPr>
          <a:xfrm flipH="1">
            <a:off x="0" y="0"/>
            <a:ext cx="12192000" cy="3822700"/>
            <a:chOff x="0" y="257007"/>
            <a:chExt cx="12192000" cy="3822700"/>
          </a:xfrm>
        </p:grpSpPr>
        <p:pic>
          <p:nvPicPr>
            <p:cNvPr id="13" name="Google Shape;13;p2"/>
            <p:cNvPicPr preferRelativeResize="0"/>
            <p:nvPr/>
          </p:nvPicPr>
          <p:blipFill rotWithShape="1">
            <a:blip r:embed="rId2">
              <a:alphaModFix/>
            </a:blip>
            <a:srcRect t="28463" r="1321" b="18607"/>
            <a:stretch/>
          </p:blipFill>
          <p:spPr>
            <a:xfrm>
              <a:off x="0" y="257007"/>
              <a:ext cx="12192000" cy="3676755"/>
            </a:xfrm>
            <a:prstGeom prst="rect">
              <a:avLst/>
            </a:prstGeom>
            <a:noFill/>
            <a:ln>
              <a:noFill/>
            </a:ln>
          </p:spPr>
        </p:pic>
        <p:sp>
          <p:nvSpPr>
            <p:cNvPr id="14" name="Google Shape;14;p2"/>
            <p:cNvSpPr/>
            <p:nvPr/>
          </p:nvSpPr>
          <p:spPr>
            <a:xfrm>
              <a:off x="0" y="2323916"/>
              <a:ext cx="6372876" cy="175579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 name="Google Shape;15;p2"/>
            <p:cNvSpPr/>
            <p:nvPr/>
          </p:nvSpPr>
          <p:spPr>
            <a:xfrm>
              <a:off x="7317862" y="3352565"/>
              <a:ext cx="1626738" cy="5080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17" name="Google Shape;17;p2"/>
          <p:cNvSpPr txBox="1">
            <a:spLocks noGrp="1"/>
          </p:cNvSpPr>
          <p:nvPr>
            <p:ph type="title"/>
          </p:nvPr>
        </p:nvSpPr>
        <p:spPr>
          <a:xfrm>
            <a:off x="408624" y="3346323"/>
            <a:ext cx="10821000" cy="67640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4533"/>
              <a:buFont typeface="Century Gothic"/>
              <a:buNone/>
              <a:defRPr sz="3200" b="1" i="0" u="none" strike="noStrike" cap="none">
                <a:solidFill>
                  <a:srgbClr val="7F7F7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8" name="Google Shape;18;p2"/>
          <p:cNvSpPr txBox="1">
            <a:spLocks noGrp="1"/>
          </p:cNvSpPr>
          <p:nvPr>
            <p:ph type="subTitle" idx="1"/>
          </p:nvPr>
        </p:nvSpPr>
        <p:spPr>
          <a:xfrm>
            <a:off x="408624" y="3097918"/>
            <a:ext cx="8187600" cy="335488"/>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FC75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8405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Black)">
  <p:cSld name="Blank (Black)">
    <p:bg>
      <p:bgPr>
        <a:solidFill>
          <a:schemeClr val="dk1"/>
        </a:solidFill>
        <a:effectLst/>
      </p:bgPr>
    </p:bg>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336380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parator">
  <p:cSld name="Separator">
    <p:spTree>
      <p:nvGrpSpPr>
        <p:cNvPr id="1" name="Shape 30"/>
        <p:cNvGrpSpPr/>
        <p:nvPr/>
      </p:nvGrpSpPr>
      <p:grpSpPr>
        <a:xfrm>
          <a:off x="0" y="0"/>
          <a:ext cx="0" cy="0"/>
          <a:chOff x="0" y="0"/>
          <a:chExt cx="0" cy="0"/>
        </a:xfrm>
      </p:grpSpPr>
      <p:grpSp>
        <p:nvGrpSpPr>
          <p:cNvPr id="31" name="Google Shape;31;p6"/>
          <p:cNvGrpSpPr/>
          <p:nvPr/>
        </p:nvGrpSpPr>
        <p:grpSpPr>
          <a:xfrm flipH="1">
            <a:off x="0" y="3181245"/>
            <a:ext cx="12192000" cy="3676755"/>
            <a:chOff x="0" y="257007"/>
            <a:chExt cx="12192000" cy="3676755"/>
          </a:xfrm>
        </p:grpSpPr>
        <p:pic>
          <p:nvPicPr>
            <p:cNvPr id="32" name="Google Shape;32;p6"/>
            <p:cNvPicPr preferRelativeResize="0"/>
            <p:nvPr/>
          </p:nvPicPr>
          <p:blipFill rotWithShape="1">
            <a:blip r:embed="rId2">
              <a:alphaModFix/>
            </a:blip>
            <a:srcRect t="28463" r="1321" b="18607"/>
            <a:stretch/>
          </p:blipFill>
          <p:spPr>
            <a:xfrm>
              <a:off x="0" y="257007"/>
              <a:ext cx="12192000" cy="3676755"/>
            </a:xfrm>
            <a:prstGeom prst="rect">
              <a:avLst/>
            </a:prstGeom>
            <a:noFill/>
            <a:ln>
              <a:noFill/>
            </a:ln>
          </p:spPr>
        </p:pic>
        <p:sp>
          <p:nvSpPr>
            <p:cNvPr id="33" name="Google Shape;33;p6"/>
            <p:cNvSpPr/>
            <p:nvPr/>
          </p:nvSpPr>
          <p:spPr>
            <a:xfrm>
              <a:off x="0" y="2323916"/>
              <a:ext cx="6372876" cy="160984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4" name="Google Shape;34;p6"/>
            <p:cNvSpPr/>
            <p:nvPr/>
          </p:nvSpPr>
          <p:spPr>
            <a:xfrm>
              <a:off x="7317862" y="3352565"/>
              <a:ext cx="1626738" cy="5080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35" name="Google Shape;35;p6"/>
          <p:cNvSpPr txBox="1">
            <a:spLocks noGrp="1"/>
          </p:cNvSpPr>
          <p:nvPr>
            <p:ph type="title"/>
          </p:nvPr>
        </p:nvSpPr>
        <p:spPr>
          <a:xfrm>
            <a:off x="242670" y="1447800"/>
            <a:ext cx="11475689" cy="595393"/>
          </a:xfrm>
          <a:prstGeom prst="rect">
            <a:avLst/>
          </a:prstGeom>
          <a:noFill/>
          <a:ln>
            <a:noFill/>
          </a:ln>
        </p:spPr>
        <p:txBody>
          <a:bodyPr spcFirstLastPara="1" wrap="square" lIns="0" tIns="45700" rIns="91425" bIns="45700" anchor="t" anchorCtr="0"/>
          <a:lstStyle>
            <a:lvl1pPr marR="0" lvl="0" algn="l" rtl="0">
              <a:lnSpc>
                <a:spcPct val="90000"/>
              </a:lnSpc>
              <a:spcBef>
                <a:spcPts val="0"/>
              </a:spcBef>
              <a:spcAft>
                <a:spcPts val="0"/>
              </a:spcAft>
              <a:buClr>
                <a:srgbClr val="FC7500"/>
              </a:buClr>
              <a:buSzPts val="4400"/>
              <a:buFont typeface="Century Gothic"/>
              <a:buNone/>
              <a:defRPr sz="4400" b="1" i="0" u="none" strike="noStrike" cap="none">
                <a:solidFill>
                  <a:srgbClr val="5EABE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242669" y="2090488"/>
            <a:ext cx="11480147" cy="595393"/>
          </a:xfrm>
          <a:prstGeom prst="rect">
            <a:avLst/>
          </a:prstGeom>
          <a:noFill/>
          <a:ln>
            <a:noFill/>
          </a:ln>
        </p:spPr>
        <p:txBody>
          <a:bodyPr spcFirstLastPara="1" wrap="square" lIns="0" tIns="45700" rIns="91425" bIns="45700" anchor="t" anchorCtr="0"/>
          <a:lstStyle>
            <a:lvl1pPr marL="457200" marR="0" lvl="0" indent="-228600" algn="l" rtl="0">
              <a:lnSpc>
                <a:spcPct val="90000"/>
              </a:lnSpc>
              <a:spcBef>
                <a:spcPts val="1000"/>
              </a:spcBef>
              <a:spcAft>
                <a:spcPts val="0"/>
              </a:spcAft>
              <a:buClr>
                <a:srgbClr val="595959"/>
              </a:buClr>
              <a:buSzPts val="3200"/>
              <a:buFont typeface="Arial"/>
              <a:buNone/>
              <a:defRPr sz="3200" b="0" i="1" u="none" strike="noStrike" cap="none">
                <a:solidFill>
                  <a:srgbClr val="7F7F7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595959"/>
              </a:buClr>
              <a:buSzPts val="2400"/>
              <a:buFont typeface="Arial"/>
              <a:buChar char="•"/>
              <a:defRPr sz="2400" b="1" i="0" u="none" strike="noStrike" cap="none">
                <a:solidFill>
                  <a:srgbClr val="595959"/>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595959"/>
              </a:buClr>
              <a:buSzPts val="2000"/>
              <a:buFont typeface="Arial"/>
              <a:buChar char="•"/>
              <a:defRPr sz="2000" b="1" i="0" u="none" strike="noStrike" cap="none">
                <a:solidFill>
                  <a:srgbClr val="595959"/>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595959"/>
              </a:buClr>
              <a:buSzPts val="1800"/>
              <a:buFont typeface="Arial"/>
              <a:buChar char="•"/>
              <a:defRPr sz="1800" b="1" i="0" u="none" strike="noStrike" cap="none">
                <a:solidFill>
                  <a:srgbClr val="595959"/>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595959"/>
              </a:buClr>
              <a:buSzPts val="1800"/>
              <a:buFont typeface="Arial"/>
              <a:buChar char="•"/>
              <a:defRPr sz="1800" b="1" i="0" u="none" strike="noStrike" cap="none">
                <a:solidFill>
                  <a:srgbClr val="595959"/>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 name="Google Shape;37;p6"/>
          <p:cNvPicPr preferRelativeResize="0"/>
          <p:nvPr/>
        </p:nvPicPr>
        <p:blipFill rotWithShape="1">
          <a:blip r:embed="rId3">
            <a:alphaModFix/>
          </a:blip>
          <a:srcRect/>
          <a:stretch/>
        </p:blipFill>
        <p:spPr>
          <a:xfrm>
            <a:off x="8121538" y="5694578"/>
            <a:ext cx="3596821" cy="774853"/>
          </a:xfrm>
          <a:prstGeom prst="rect">
            <a:avLst/>
          </a:prstGeom>
          <a:noFill/>
          <a:ln>
            <a:noFill/>
          </a:ln>
        </p:spPr>
      </p:pic>
      <p:sp>
        <p:nvSpPr>
          <p:cNvPr id="9" name="Google Shape;23;p4">
            <a:extLst>
              <a:ext uri="{FF2B5EF4-FFF2-40B4-BE49-F238E27FC236}">
                <a16:creationId xmlns:a16="http://schemas.microsoft.com/office/drawing/2014/main" id="{D71AA6C7-E255-45E1-8A6E-456C9705ECDA}"/>
              </a:ext>
            </a:extLst>
          </p:cNvPr>
          <p:cNvSpPr txBox="1"/>
          <p:nvPr userDrawn="1"/>
        </p:nvSpPr>
        <p:spPr>
          <a:xfrm>
            <a:off x="11623717" y="6536118"/>
            <a:ext cx="679655" cy="318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5A5A5"/>
                </a:solidFill>
                <a:latin typeface="Century Gothic"/>
                <a:ea typeface="Century Gothic"/>
                <a:cs typeface="Century Gothic"/>
                <a:sym typeface="Century Gothic"/>
              </a:rPr>
              <a:t>‹#›</a:t>
            </a:fld>
            <a:endParaRPr sz="1000" b="0" i="0" u="none" strike="noStrike" cap="none" dirty="0">
              <a:solidFill>
                <a:srgbClr val="A5A5A5"/>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123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Content + NO FOOTER">
  <p:cSld name="Title + Content + NO FOOT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76981" y="2"/>
            <a:ext cx="10515600" cy="914398"/>
          </a:xfrm>
          <a:prstGeom prst="rect">
            <a:avLst/>
          </a:prstGeom>
          <a:noFill/>
          <a:ln>
            <a:noFill/>
          </a:ln>
        </p:spPr>
        <p:txBody>
          <a:bodyPr spcFirstLastPara="1" wrap="square" lIns="91425" tIns="45700" rIns="91425" bIns="46800" anchor="ctr" anchorCtr="0"/>
          <a:lstStyle>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7"/>
          <p:cNvSpPr/>
          <p:nvPr/>
        </p:nvSpPr>
        <p:spPr>
          <a:xfrm>
            <a:off x="-13553" y="-1"/>
            <a:ext cx="276900" cy="927300"/>
          </a:xfrm>
          <a:prstGeom prst="rect">
            <a:avLst/>
          </a:prstGeom>
          <a:solidFill>
            <a:srgbClr val="5DA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73186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idea slide (orange)">
  <p:cSld name="Big idea slide (orange)">
    <p:bg>
      <p:bgPr>
        <a:solidFill>
          <a:srgbClr val="FFAB7C"/>
        </a:solidFill>
        <a:effectLst/>
      </p:bgPr>
    </p:bg>
    <p:spTree>
      <p:nvGrpSpPr>
        <p:cNvPr id="1" name="Shape 41"/>
        <p:cNvGrpSpPr/>
        <p:nvPr/>
      </p:nvGrpSpPr>
      <p:grpSpPr>
        <a:xfrm>
          <a:off x="0" y="0"/>
          <a:ext cx="0" cy="0"/>
          <a:chOff x="0" y="0"/>
          <a:chExt cx="0" cy="0"/>
        </a:xfrm>
      </p:grpSpPr>
      <p:grpSp>
        <p:nvGrpSpPr>
          <p:cNvPr id="42" name="Google Shape;42;p8"/>
          <p:cNvGrpSpPr/>
          <p:nvPr/>
        </p:nvGrpSpPr>
        <p:grpSpPr>
          <a:xfrm flipH="1">
            <a:off x="0" y="1590622"/>
            <a:ext cx="12192000" cy="3676755"/>
            <a:chOff x="0" y="257007"/>
            <a:chExt cx="12192000" cy="3676755"/>
          </a:xfrm>
        </p:grpSpPr>
        <p:pic>
          <p:nvPicPr>
            <p:cNvPr id="43" name="Google Shape;43;p8"/>
            <p:cNvPicPr preferRelativeResize="0"/>
            <p:nvPr/>
          </p:nvPicPr>
          <p:blipFill rotWithShape="1">
            <a:blip r:embed="rId2">
              <a:alphaModFix/>
            </a:blip>
            <a:srcRect t="28463" r="1321" b="18607"/>
            <a:stretch/>
          </p:blipFill>
          <p:spPr>
            <a:xfrm>
              <a:off x="0" y="257007"/>
              <a:ext cx="12192000" cy="3676755"/>
            </a:xfrm>
            <a:prstGeom prst="rect">
              <a:avLst/>
            </a:prstGeom>
            <a:noFill/>
            <a:ln>
              <a:noFill/>
            </a:ln>
          </p:spPr>
        </p:pic>
        <p:sp>
          <p:nvSpPr>
            <p:cNvPr id="44" name="Google Shape;44;p8"/>
            <p:cNvSpPr/>
            <p:nvPr/>
          </p:nvSpPr>
          <p:spPr>
            <a:xfrm>
              <a:off x="0" y="2323916"/>
              <a:ext cx="6372876" cy="1609845"/>
            </a:xfrm>
            <a:prstGeom prst="rect">
              <a:avLst/>
            </a:prstGeom>
            <a:solidFill>
              <a:srgbClr val="FFAB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5" name="Google Shape;45;p8"/>
            <p:cNvSpPr/>
            <p:nvPr/>
          </p:nvSpPr>
          <p:spPr>
            <a:xfrm>
              <a:off x="7317862" y="3352565"/>
              <a:ext cx="1626738" cy="508028"/>
            </a:xfrm>
            <a:prstGeom prst="rect">
              <a:avLst/>
            </a:prstGeom>
            <a:solidFill>
              <a:srgbClr val="FFAB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46" name="Google Shape;46;p8"/>
          <p:cNvSpPr/>
          <p:nvPr/>
        </p:nvSpPr>
        <p:spPr>
          <a:xfrm>
            <a:off x="0" y="0"/>
            <a:ext cx="12192000" cy="6858000"/>
          </a:xfrm>
          <a:prstGeom prst="rect">
            <a:avLst/>
          </a:prstGeom>
          <a:solidFill>
            <a:srgbClr val="F47521">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7" name="Google Shape;47;p8"/>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5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45427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idea slide (blue)">
  <p:cSld name="Big idea slide (blue)">
    <p:bg>
      <p:bgPr>
        <a:solidFill>
          <a:srgbClr val="97D2FF"/>
        </a:solidFill>
        <a:effectLst/>
      </p:bgPr>
    </p:bg>
    <p:spTree>
      <p:nvGrpSpPr>
        <p:cNvPr id="1" name="Shape 48"/>
        <p:cNvGrpSpPr/>
        <p:nvPr/>
      </p:nvGrpSpPr>
      <p:grpSpPr>
        <a:xfrm>
          <a:off x="0" y="0"/>
          <a:ext cx="0" cy="0"/>
          <a:chOff x="0" y="0"/>
          <a:chExt cx="0" cy="0"/>
        </a:xfrm>
      </p:grpSpPr>
      <p:grpSp>
        <p:nvGrpSpPr>
          <p:cNvPr id="49" name="Google Shape;49;p9"/>
          <p:cNvGrpSpPr/>
          <p:nvPr/>
        </p:nvGrpSpPr>
        <p:grpSpPr>
          <a:xfrm flipH="1">
            <a:off x="0" y="1590622"/>
            <a:ext cx="12192000" cy="3676755"/>
            <a:chOff x="0" y="257007"/>
            <a:chExt cx="12192000" cy="3676755"/>
          </a:xfrm>
        </p:grpSpPr>
        <p:pic>
          <p:nvPicPr>
            <p:cNvPr id="50" name="Google Shape;50;p9"/>
            <p:cNvPicPr preferRelativeResize="0"/>
            <p:nvPr/>
          </p:nvPicPr>
          <p:blipFill rotWithShape="1">
            <a:blip r:embed="rId2">
              <a:alphaModFix/>
            </a:blip>
            <a:srcRect t="28463" r="1321" b="18607"/>
            <a:stretch/>
          </p:blipFill>
          <p:spPr>
            <a:xfrm>
              <a:off x="0" y="257007"/>
              <a:ext cx="12192000" cy="3676755"/>
            </a:xfrm>
            <a:prstGeom prst="rect">
              <a:avLst/>
            </a:prstGeom>
            <a:noFill/>
            <a:ln>
              <a:noFill/>
            </a:ln>
          </p:spPr>
        </p:pic>
        <p:sp>
          <p:nvSpPr>
            <p:cNvPr id="51" name="Google Shape;51;p9"/>
            <p:cNvSpPr/>
            <p:nvPr/>
          </p:nvSpPr>
          <p:spPr>
            <a:xfrm>
              <a:off x="0" y="2323916"/>
              <a:ext cx="6372876" cy="1609845"/>
            </a:xfrm>
            <a:prstGeom prst="rect">
              <a:avLst/>
            </a:prstGeom>
            <a:solidFill>
              <a:srgbClr val="97D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2" name="Google Shape;52;p9"/>
            <p:cNvSpPr/>
            <p:nvPr/>
          </p:nvSpPr>
          <p:spPr>
            <a:xfrm>
              <a:off x="7317862" y="3352565"/>
              <a:ext cx="1626738" cy="508028"/>
            </a:xfrm>
            <a:prstGeom prst="rect">
              <a:avLst/>
            </a:prstGeom>
            <a:solidFill>
              <a:srgbClr val="97D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53" name="Google Shape;53;p9"/>
          <p:cNvSpPr/>
          <p:nvPr/>
        </p:nvSpPr>
        <p:spPr>
          <a:xfrm>
            <a:off x="0" y="0"/>
            <a:ext cx="12192000" cy="6858000"/>
          </a:xfrm>
          <a:prstGeom prst="rect">
            <a:avLst/>
          </a:prstGeom>
          <a:solidFill>
            <a:srgbClr val="5DAAE0">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4" name="Google Shape;54;p9"/>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5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480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Content + NO FOOTER" preserve="1">
  <p:cSld name="1_Title + Content + NO FOOT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76981" y="2"/>
            <a:ext cx="10515600" cy="914398"/>
          </a:xfrm>
          <a:prstGeom prst="rect">
            <a:avLst/>
          </a:prstGeom>
          <a:noFill/>
          <a:ln>
            <a:noFill/>
          </a:ln>
        </p:spPr>
        <p:txBody>
          <a:bodyPr spcFirstLastPara="1" wrap="square" lIns="91425" tIns="45700" rIns="91425" bIns="46800" anchor="ctr" anchorCtr="0"/>
          <a:lstStyle>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7"/>
          <p:cNvSpPr/>
          <p:nvPr/>
        </p:nvSpPr>
        <p:spPr>
          <a:xfrm>
            <a:off x="-13553" y="-2"/>
            <a:ext cx="1737850" cy="1711235"/>
          </a:xfrm>
          <a:prstGeom prst="rect">
            <a:avLst/>
          </a:prstGeom>
          <a:solidFill>
            <a:srgbClr val="5DA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838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Content + NO FOOTER" preserve="1">
  <p:cSld name="1_Title + Content + NO FOOT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584199" y="0"/>
            <a:ext cx="10259181" cy="914398"/>
          </a:xfrm>
          <a:prstGeom prst="rect">
            <a:avLst/>
          </a:prstGeom>
          <a:noFill/>
          <a:ln>
            <a:noFill/>
          </a:ln>
        </p:spPr>
        <p:txBody>
          <a:bodyPr spcFirstLastPara="1" wrap="square" lIns="91425" tIns="45700" rIns="91425" bIns="46800" anchor="ctr" anchorCtr="0"/>
          <a:lstStyle>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0" name="Google Shape;40;p7"/>
          <p:cNvSpPr/>
          <p:nvPr/>
        </p:nvSpPr>
        <p:spPr>
          <a:xfrm>
            <a:off x="-13554" y="-2"/>
            <a:ext cx="508853" cy="1032801"/>
          </a:xfrm>
          <a:prstGeom prst="rect">
            <a:avLst/>
          </a:prstGeom>
          <a:solidFill>
            <a:srgbClr val="5DA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02862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idea slide (orange)">
  <p:cSld name="Big idea slide (orange)">
    <p:bg>
      <p:bgPr>
        <a:solidFill>
          <a:srgbClr val="FFAB7C"/>
        </a:solidFill>
        <a:effectLst/>
      </p:bgPr>
    </p:bg>
    <p:spTree>
      <p:nvGrpSpPr>
        <p:cNvPr id="1" name="Shape 41"/>
        <p:cNvGrpSpPr/>
        <p:nvPr/>
      </p:nvGrpSpPr>
      <p:grpSpPr>
        <a:xfrm>
          <a:off x="0" y="0"/>
          <a:ext cx="0" cy="0"/>
          <a:chOff x="0" y="0"/>
          <a:chExt cx="0" cy="0"/>
        </a:xfrm>
      </p:grpSpPr>
      <p:grpSp>
        <p:nvGrpSpPr>
          <p:cNvPr id="42" name="Google Shape;42;p8"/>
          <p:cNvGrpSpPr/>
          <p:nvPr/>
        </p:nvGrpSpPr>
        <p:grpSpPr>
          <a:xfrm flipH="1">
            <a:off x="0" y="1590622"/>
            <a:ext cx="12192000" cy="3676755"/>
            <a:chOff x="0" y="257007"/>
            <a:chExt cx="12192000" cy="3676755"/>
          </a:xfrm>
        </p:grpSpPr>
        <p:pic>
          <p:nvPicPr>
            <p:cNvPr id="43" name="Google Shape;43;p8"/>
            <p:cNvPicPr preferRelativeResize="0"/>
            <p:nvPr/>
          </p:nvPicPr>
          <p:blipFill rotWithShape="1">
            <a:blip r:embed="rId2">
              <a:alphaModFix/>
            </a:blip>
            <a:srcRect t="28463" r="1321" b="18607"/>
            <a:stretch/>
          </p:blipFill>
          <p:spPr>
            <a:xfrm>
              <a:off x="0" y="257007"/>
              <a:ext cx="12192000" cy="3676755"/>
            </a:xfrm>
            <a:prstGeom prst="rect">
              <a:avLst/>
            </a:prstGeom>
            <a:noFill/>
            <a:ln>
              <a:noFill/>
            </a:ln>
          </p:spPr>
        </p:pic>
        <p:sp>
          <p:nvSpPr>
            <p:cNvPr id="44" name="Google Shape;44;p8"/>
            <p:cNvSpPr/>
            <p:nvPr/>
          </p:nvSpPr>
          <p:spPr>
            <a:xfrm>
              <a:off x="0" y="2323916"/>
              <a:ext cx="6372876" cy="1609845"/>
            </a:xfrm>
            <a:prstGeom prst="rect">
              <a:avLst/>
            </a:prstGeom>
            <a:solidFill>
              <a:srgbClr val="FFAB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5" name="Google Shape;45;p8"/>
            <p:cNvSpPr/>
            <p:nvPr/>
          </p:nvSpPr>
          <p:spPr>
            <a:xfrm>
              <a:off x="7317862" y="3352565"/>
              <a:ext cx="1626738" cy="508028"/>
            </a:xfrm>
            <a:prstGeom prst="rect">
              <a:avLst/>
            </a:prstGeom>
            <a:solidFill>
              <a:srgbClr val="FFAB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46" name="Google Shape;46;p8"/>
          <p:cNvSpPr/>
          <p:nvPr/>
        </p:nvSpPr>
        <p:spPr>
          <a:xfrm>
            <a:off x="0" y="0"/>
            <a:ext cx="12192000" cy="6858000"/>
          </a:xfrm>
          <a:prstGeom prst="rect">
            <a:avLst/>
          </a:prstGeom>
          <a:solidFill>
            <a:srgbClr val="F47521">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7" name="Google Shape;47;p8"/>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5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1937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238725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Content + NO FOOTER" preserve="1">
  <p:cSld name="1_Title + Content + NO FOOT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584199" y="0"/>
            <a:ext cx="10259181" cy="914398"/>
          </a:xfrm>
          <a:prstGeom prst="rect">
            <a:avLst/>
          </a:prstGeom>
          <a:noFill/>
          <a:ln>
            <a:noFill/>
          </a:ln>
        </p:spPr>
        <p:txBody>
          <a:bodyPr spcFirstLastPara="1" wrap="square" lIns="91425" tIns="45700" rIns="91425" bIns="46800" anchor="ctr" anchorCtr="0"/>
          <a:lstStyle>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0" name="Google Shape;40;p7"/>
          <p:cNvSpPr/>
          <p:nvPr/>
        </p:nvSpPr>
        <p:spPr>
          <a:xfrm>
            <a:off x="-13554" y="-2"/>
            <a:ext cx="508853" cy="1032801"/>
          </a:xfrm>
          <a:prstGeom prst="rect">
            <a:avLst/>
          </a:prstGeom>
          <a:solidFill>
            <a:srgbClr val="5DA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59132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idea slide (orange)">
  <p:cSld name="Big idea slide (orange)">
    <p:bg>
      <p:bgPr>
        <a:solidFill>
          <a:srgbClr val="FFAB7C"/>
        </a:solidFill>
        <a:effectLst/>
      </p:bgPr>
    </p:bg>
    <p:spTree>
      <p:nvGrpSpPr>
        <p:cNvPr id="1" name="Shape 41"/>
        <p:cNvGrpSpPr/>
        <p:nvPr/>
      </p:nvGrpSpPr>
      <p:grpSpPr>
        <a:xfrm>
          <a:off x="0" y="0"/>
          <a:ext cx="0" cy="0"/>
          <a:chOff x="0" y="0"/>
          <a:chExt cx="0" cy="0"/>
        </a:xfrm>
      </p:grpSpPr>
      <p:grpSp>
        <p:nvGrpSpPr>
          <p:cNvPr id="42" name="Google Shape;42;p8"/>
          <p:cNvGrpSpPr/>
          <p:nvPr/>
        </p:nvGrpSpPr>
        <p:grpSpPr>
          <a:xfrm flipH="1">
            <a:off x="0" y="1590622"/>
            <a:ext cx="12192000" cy="3676755"/>
            <a:chOff x="0" y="257007"/>
            <a:chExt cx="12192000" cy="3676755"/>
          </a:xfrm>
        </p:grpSpPr>
        <p:pic>
          <p:nvPicPr>
            <p:cNvPr id="43" name="Google Shape;43;p8"/>
            <p:cNvPicPr preferRelativeResize="0"/>
            <p:nvPr/>
          </p:nvPicPr>
          <p:blipFill rotWithShape="1">
            <a:blip r:embed="rId2">
              <a:alphaModFix/>
            </a:blip>
            <a:srcRect t="28463" r="1321" b="18607"/>
            <a:stretch/>
          </p:blipFill>
          <p:spPr>
            <a:xfrm>
              <a:off x="0" y="257007"/>
              <a:ext cx="12192000" cy="3676755"/>
            </a:xfrm>
            <a:prstGeom prst="rect">
              <a:avLst/>
            </a:prstGeom>
            <a:noFill/>
            <a:ln>
              <a:noFill/>
            </a:ln>
          </p:spPr>
        </p:pic>
        <p:sp>
          <p:nvSpPr>
            <p:cNvPr id="44" name="Google Shape;44;p8"/>
            <p:cNvSpPr/>
            <p:nvPr/>
          </p:nvSpPr>
          <p:spPr>
            <a:xfrm>
              <a:off x="0" y="2323916"/>
              <a:ext cx="6372876" cy="1609845"/>
            </a:xfrm>
            <a:prstGeom prst="rect">
              <a:avLst/>
            </a:prstGeom>
            <a:solidFill>
              <a:srgbClr val="FFAB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5" name="Google Shape;45;p8"/>
            <p:cNvSpPr/>
            <p:nvPr/>
          </p:nvSpPr>
          <p:spPr>
            <a:xfrm>
              <a:off x="7317862" y="3352565"/>
              <a:ext cx="1626738" cy="508028"/>
            </a:xfrm>
            <a:prstGeom prst="rect">
              <a:avLst/>
            </a:prstGeom>
            <a:solidFill>
              <a:srgbClr val="FFAB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46" name="Google Shape;46;p8"/>
          <p:cNvSpPr/>
          <p:nvPr/>
        </p:nvSpPr>
        <p:spPr>
          <a:xfrm>
            <a:off x="0" y="0"/>
            <a:ext cx="12192000" cy="6858000"/>
          </a:xfrm>
          <a:prstGeom prst="rect">
            <a:avLst/>
          </a:prstGeom>
          <a:solidFill>
            <a:srgbClr val="F47521">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7" name="Google Shape;47;p8"/>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5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2887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parator">
  <p:cSld name="Separator">
    <p:spTree>
      <p:nvGrpSpPr>
        <p:cNvPr id="1" name="Shape 30"/>
        <p:cNvGrpSpPr/>
        <p:nvPr/>
      </p:nvGrpSpPr>
      <p:grpSpPr>
        <a:xfrm>
          <a:off x="0" y="0"/>
          <a:ext cx="0" cy="0"/>
          <a:chOff x="0" y="0"/>
          <a:chExt cx="0" cy="0"/>
        </a:xfrm>
      </p:grpSpPr>
      <p:grpSp>
        <p:nvGrpSpPr>
          <p:cNvPr id="31" name="Google Shape;31;p6"/>
          <p:cNvGrpSpPr/>
          <p:nvPr/>
        </p:nvGrpSpPr>
        <p:grpSpPr>
          <a:xfrm flipH="1">
            <a:off x="0" y="3181245"/>
            <a:ext cx="12192000" cy="3676755"/>
            <a:chOff x="0" y="257007"/>
            <a:chExt cx="12192000" cy="3676755"/>
          </a:xfrm>
        </p:grpSpPr>
        <p:pic>
          <p:nvPicPr>
            <p:cNvPr id="32" name="Google Shape;32;p6"/>
            <p:cNvPicPr preferRelativeResize="0"/>
            <p:nvPr/>
          </p:nvPicPr>
          <p:blipFill rotWithShape="1">
            <a:blip r:embed="rId2">
              <a:alphaModFix/>
            </a:blip>
            <a:srcRect t="28463" r="1321" b="18607"/>
            <a:stretch/>
          </p:blipFill>
          <p:spPr>
            <a:xfrm>
              <a:off x="0" y="257007"/>
              <a:ext cx="12192000" cy="3676755"/>
            </a:xfrm>
            <a:prstGeom prst="rect">
              <a:avLst/>
            </a:prstGeom>
            <a:noFill/>
            <a:ln>
              <a:noFill/>
            </a:ln>
          </p:spPr>
        </p:pic>
        <p:sp>
          <p:nvSpPr>
            <p:cNvPr id="33" name="Google Shape;33;p6"/>
            <p:cNvSpPr/>
            <p:nvPr/>
          </p:nvSpPr>
          <p:spPr>
            <a:xfrm>
              <a:off x="0" y="2323916"/>
              <a:ext cx="6372876" cy="160984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4" name="Google Shape;34;p6"/>
            <p:cNvSpPr/>
            <p:nvPr/>
          </p:nvSpPr>
          <p:spPr>
            <a:xfrm>
              <a:off x="7317862" y="3352565"/>
              <a:ext cx="1626738" cy="5080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35" name="Google Shape;35;p6"/>
          <p:cNvSpPr txBox="1">
            <a:spLocks noGrp="1"/>
          </p:cNvSpPr>
          <p:nvPr>
            <p:ph type="title"/>
          </p:nvPr>
        </p:nvSpPr>
        <p:spPr>
          <a:xfrm>
            <a:off x="242670" y="1447800"/>
            <a:ext cx="11475689" cy="595393"/>
          </a:xfrm>
          <a:prstGeom prst="rect">
            <a:avLst/>
          </a:prstGeom>
          <a:noFill/>
          <a:ln>
            <a:noFill/>
          </a:ln>
        </p:spPr>
        <p:txBody>
          <a:bodyPr spcFirstLastPara="1" wrap="square" lIns="0" tIns="45700" rIns="91425" bIns="45700" anchor="t" anchorCtr="0"/>
          <a:lstStyle>
            <a:lvl1pPr marR="0" lvl="0" algn="l" rtl="0">
              <a:lnSpc>
                <a:spcPct val="90000"/>
              </a:lnSpc>
              <a:spcBef>
                <a:spcPts val="0"/>
              </a:spcBef>
              <a:spcAft>
                <a:spcPts val="0"/>
              </a:spcAft>
              <a:buClr>
                <a:srgbClr val="FC7500"/>
              </a:buClr>
              <a:buSzPts val="4400"/>
              <a:buFont typeface="Century Gothic"/>
              <a:buNone/>
              <a:defRPr sz="4400" b="1" i="0" u="none" strike="noStrike" cap="none">
                <a:solidFill>
                  <a:srgbClr val="5EABE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242669" y="2090488"/>
            <a:ext cx="11480147" cy="595393"/>
          </a:xfrm>
          <a:prstGeom prst="rect">
            <a:avLst/>
          </a:prstGeom>
          <a:noFill/>
          <a:ln>
            <a:noFill/>
          </a:ln>
        </p:spPr>
        <p:txBody>
          <a:bodyPr spcFirstLastPara="1" wrap="square" lIns="0" tIns="45700" rIns="91425" bIns="45700" anchor="t" anchorCtr="0"/>
          <a:lstStyle>
            <a:lvl1pPr marL="457200" marR="0" lvl="0" indent="-228600" algn="l" rtl="0">
              <a:lnSpc>
                <a:spcPct val="90000"/>
              </a:lnSpc>
              <a:spcBef>
                <a:spcPts val="1000"/>
              </a:spcBef>
              <a:spcAft>
                <a:spcPts val="0"/>
              </a:spcAft>
              <a:buClr>
                <a:srgbClr val="595959"/>
              </a:buClr>
              <a:buSzPts val="3200"/>
              <a:buFont typeface="Arial"/>
              <a:buNone/>
              <a:defRPr sz="3200" b="0" i="1" u="none" strike="noStrike" cap="none">
                <a:solidFill>
                  <a:srgbClr val="7F7F7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595959"/>
              </a:buClr>
              <a:buSzPts val="2400"/>
              <a:buFont typeface="Arial"/>
              <a:buChar char="•"/>
              <a:defRPr sz="2400" b="1" i="0" u="none" strike="noStrike" cap="none">
                <a:solidFill>
                  <a:srgbClr val="595959"/>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595959"/>
              </a:buClr>
              <a:buSzPts val="2000"/>
              <a:buFont typeface="Arial"/>
              <a:buChar char="•"/>
              <a:defRPr sz="2000" b="1" i="0" u="none" strike="noStrike" cap="none">
                <a:solidFill>
                  <a:srgbClr val="595959"/>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595959"/>
              </a:buClr>
              <a:buSzPts val="1800"/>
              <a:buFont typeface="Arial"/>
              <a:buChar char="•"/>
              <a:defRPr sz="1800" b="1" i="0" u="none" strike="noStrike" cap="none">
                <a:solidFill>
                  <a:srgbClr val="595959"/>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595959"/>
              </a:buClr>
              <a:buSzPts val="1800"/>
              <a:buFont typeface="Arial"/>
              <a:buChar char="•"/>
              <a:defRPr sz="1800" b="1" i="0" u="none" strike="noStrike" cap="none">
                <a:solidFill>
                  <a:srgbClr val="595959"/>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 name="Google Shape;37;p6"/>
          <p:cNvPicPr preferRelativeResize="0"/>
          <p:nvPr/>
        </p:nvPicPr>
        <p:blipFill rotWithShape="1">
          <a:blip r:embed="rId3">
            <a:alphaModFix/>
          </a:blip>
          <a:srcRect/>
          <a:stretch/>
        </p:blipFill>
        <p:spPr>
          <a:xfrm>
            <a:off x="8121538" y="5694578"/>
            <a:ext cx="3596821" cy="774853"/>
          </a:xfrm>
          <a:prstGeom prst="rect">
            <a:avLst/>
          </a:prstGeom>
          <a:noFill/>
          <a:ln>
            <a:noFill/>
          </a:ln>
        </p:spPr>
      </p:pic>
      <p:sp>
        <p:nvSpPr>
          <p:cNvPr id="9" name="Google Shape;23;p4">
            <a:extLst>
              <a:ext uri="{FF2B5EF4-FFF2-40B4-BE49-F238E27FC236}">
                <a16:creationId xmlns:a16="http://schemas.microsoft.com/office/drawing/2014/main" id="{D71AA6C7-E255-45E1-8A6E-456C9705ECDA}"/>
              </a:ext>
            </a:extLst>
          </p:cNvPr>
          <p:cNvSpPr txBox="1"/>
          <p:nvPr userDrawn="1"/>
        </p:nvSpPr>
        <p:spPr>
          <a:xfrm>
            <a:off x="11623717" y="6536118"/>
            <a:ext cx="679655" cy="318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5A5A5"/>
                </a:solidFill>
                <a:latin typeface="Century Gothic"/>
                <a:ea typeface="Century Gothic"/>
                <a:cs typeface="Century Gothic"/>
                <a:sym typeface="Century Gothic"/>
              </a:rPr>
              <a:t>‹#›</a:t>
            </a:fld>
            <a:endParaRPr sz="1000" b="0" i="0" u="none" strike="noStrike" cap="none" dirty="0">
              <a:solidFill>
                <a:srgbClr val="A5A5A5"/>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9465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316839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Content">
  <p:cSld name="Title + Conten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76981" y="2"/>
            <a:ext cx="10515600" cy="914398"/>
          </a:xfrm>
          <a:prstGeom prst="rect">
            <a:avLst/>
          </a:prstGeom>
          <a:noFill/>
          <a:ln>
            <a:noFill/>
          </a:ln>
        </p:spPr>
        <p:txBody>
          <a:bodyPr spcFirstLastPara="1" wrap="square" lIns="91425" tIns="45700" rIns="91425" bIns="46800" anchor="ctr" anchorCtr="0"/>
          <a:lstStyle>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 name="Google Shape;22;p4"/>
          <p:cNvPicPr preferRelativeResize="0"/>
          <p:nvPr/>
        </p:nvPicPr>
        <p:blipFill rotWithShape="1">
          <a:blip r:embed="rId2">
            <a:alphaModFix/>
          </a:blip>
          <a:srcRect/>
          <a:stretch/>
        </p:blipFill>
        <p:spPr>
          <a:xfrm>
            <a:off x="0" y="6221612"/>
            <a:ext cx="12192000" cy="522088"/>
          </a:xfrm>
          <a:prstGeom prst="rect">
            <a:avLst/>
          </a:prstGeom>
          <a:noFill/>
          <a:ln>
            <a:noFill/>
          </a:ln>
        </p:spPr>
      </p:pic>
      <p:sp>
        <p:nvSpPr>
          <p:cNvPr id="23" name="Google Shape;23;p4"/>
          <p:cNvSpPr txBox="1"/>
          <p:nvPr/>
        </p:nvSpPr>
        <p:spPr>
          <a:xfrm>
            <a:off x="11623717" y="6536118"/>
            <a:ext cx="679655" cy="318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5A5A5"/>
                </a:solidFill>
                <a:latin typeface="Century Gothic"/>
                <a:ea typeface="Century Gothic"/>
                <a:cs typeface="Century Gothic"/>
                <a:sym typeface="Century Gothic"/>
              </a:rPr>
              <a:t>‹#›</a:t>
            </a:fld>
            <a:endParaRPr sz="1000" b="0" i="0" u="none" strike="noStrike" cap="none" dirty="0">
              <a:solidFill>
                <a:srgbClr val="A5A5A5"/>
              </a:solidFill>
              <a:latin typeface="Century Gothic"/>
              <a:ea typeface="Century Gothic"/>
              <a:cs typeface="Century Gothic"/>
              <a:sym typeface="Century Gothic"/>
            </a:endParaRPr>
          </a:p>
        </p:txBody>
      </p:sp>
      <p:sp>
        <p:nvSpPr>
          <p:cNvPr id="24" name="Google Shape;24;p4"/>
          <p:cNvSpPr/>
          <p:nvPr/>
        </p:nvSpPr>
        <p:spPr>
          <a:xfrm>
            <a:off x="-1" y="6580869"/>
            <a:ext cx="2661633" cy="2771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nvGrpSpPr>
          <p:cNvPr id="25" name="Google Shape;25;p4"/>
          <p:cNvGrpSpPr/>
          <p:nvPr/>
        </p:nvGrpSpPr>
        <p:grpSpPr>
          <a:xfrm>
            <a:off x="148878" y="6518276"/>
            <a:ext cx="1105247" cy="282521"/>
            <a:chOff x="0" y="1981588"/>
            <a:chExt cx="12192000" cy="2946012"/>
          </a:xfrm>
        </p:grpSpPr>
        <p:pic>
          <p:nvPicPr>
            <p:cNvPr id="26" name="Google Shape;26;p4"/>
            <p:cNvPicPr preferRelativeResize="0"/>
            <p:nvPr/>
          </p:nvPicPr>
          <p:blipFill rotWithShape="1">
            <a:blip r:embed="rId3">
              <a:alphaModFix/>
            </a:blip>
            <a:srcRect/>
            <a:stretch/>
          </p:blipFill>
          <p:spPr>
            <a:xfrm>
              <a:off x="0" y="1981588"/>
              <a:ext cx="12192000" cy="2894823"/>
            </a:xfrm>
            <a:prstGeom prst="rect">
              <a:avLst/>
            </a:prstGeom>
            <a:noFill/>
            <a:ln>
              <a:noFill/>
            </a:ln>
          </p:spPr>
        </p:pic>
        <p:sp>
          <p:nvSpPr>
            <p:cNvPr id="27" name="Google Shape;27;p4"/>
            <p:cNvSpPr/>
            <p:nvPr/>
          </p:nvSpPr>
          <p:spPr>
            <a:xfrm>
              <a:off x="6578600" y="4330700"/>
              <a:ext cx="5562600" cy="596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sp>
        <p:nvSpPr>
          <p:cNvPr id="28" name="Google Shape;28;p4"/>
          <p:cNvSpPr/>
          <p:nvPr/>
        </p:nvSpPr>
        <p:spPr>
          <a:xfrm>
            <a:off x="-13553" y="-1"/>
            <a:ext cx="276900" cy="927300"/>
          </a:xfrm>
          <a:prstGeom prst="rect">
            <a:avLst/>
          </a:prstGeom>
          <a:solidFill>
            <a:srgbClr val="5DA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22712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 Content + No Footer">
  <p:cSld name="1_Title + Content + No Footer">
    <p:spTree>
      <p:nvGrpSpPr>
        <p:cNvPr id="1" name="Shape 39"/>
        <p:cNvGrpSpPr/>
        <p:nvPr/>
      </p:nvGrpSpPr>
      <p:grpSpPr>
        <a:xfrm>
          <a:off x="0" y="0"/>
          <a:ext cx="0" cy="0"/>
          <a:chOff x="0" y="0"/>
          <a:chExt cx="0" cy="0"/>
        </a:xfrm>
      </p:grpSpPr>
      <p:pic>
        <p:nvPicPr>
          <p:cNvPr id="40" name="Google Shape;40;g74a983cb54_0_190"/>
          <p:cNvPicPr preferRelativeResize="0"/>
          <p:nvPr/>
        </p:nvPicPr>
        <p:blipFill rotWithShape="1">
          <a:blip r:embed="rId2">
            <a:alphaModFix/>
          </a:blip>
          <a:srcRect/>
          <a:stretch/>
        </p:blipFill>
        <p:spPr>
          <a:xfrm>
            <a:off x="0" y="0"/>
            <a:ext cx="12192000" cy="1044773"/>
          </a:xfrm>
          <a:prstGeom prst="rect">
            <a:avLst/>
          </a:prstGeom>
          <a:noFill/>
          <a:ln>
            <a:noFill/>
          </a:ln>
        </p:spPr>
      </p:pic>
      <p:sp>
        <p:nvSpPr>
          <p:cNvPr id="41" name="Google Shape;41;g74a983cb54_0_190"/>
          <p:cNvSpPr txBox="1">
            <a:spLocks noGrp="1"/>
          </p:cNvSpPr>
          <p:nvPr>
            <p:ph type="title"/>
          </p:nvPr>
        </p:nvSpPr>
        <p:spPr>
          <a:xfrm>
            <a:off x="276981" y="1"/>
            <a:ext cx="10515600" cy="9144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3700"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g74a983cb54_0_190"/>
          <p:cNvSpPr txBox="1">
            <a:spLocks noGrp="1"/>
          </p:cNvSpPr>
          <p:nvPr>
            <p:ph type="body" idx="1"/>
          </p:nvPr>
        </p:nvSpPr>
        <p:spPr>
          <a:xfrm>
            <a:off x="277287" y="1207460"/>
            <a:ext cx="11561100" cy="47949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100000"/>
              </a:lnSpc>
              <a:spcBef>
                <a:spcPts val="0"/>
              </a:spcBef>
              <a:spcAft>
                <a:spcPts val="0"/>
              </a:spcAft>
              <a:buClr>
                <a:srgbClr val="000000"/>
              </a:buClr>
              <a:buSzPts val="1900"/>
              <a:buFont typeface="Arial"/>
              <a:buNone/>
              <a:defRPr sz="1400" b="0" i="0" u="none" strike="noStrike" cap="none">
                <a:solidFill>
                  <a:srgbClr val="595959"/>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900"/>
              <a:buFont typeface="Arial"/>
              <a:buNone/>
              <a:defRPr sz="1400" b="0" i="0" u="none" strike="noStrike" cap="none">
                <a:solidFill>
                  <a:srgbClr val="595959"/>
                </a:solidFill>
                <a:latin typeface="Century Gothic"/>
                <a:ea typeface="Century Gothic"/>
                <a:cs typeface="Century Gothic"/>
                <a:sym typeface="Century Gothic"/>
              </a:defRPr>
            </a:lvl2pPr>
            <a:lvl3pPr marL="1371600" marR="0" lvl="2" indent="-228600" algn="l" rtl="0">
              <a:lnSpc>
                <a:spcPct val="100000"/>
              </a:lnSpc>
              <a:spcBef>
                <a:spcPts val="0"/>
              </a:spcBef>
              <a:spcAft>
                <a:spcPts val="0"/>
              </a:spcAft>
              <a:buClr>
                <a:srgbClr val="000000"/>
              </a:buClr>
              <a:buSzPts val="1900"/>
              <a:buFont typeface="Arial"/>
              <a:buNone/>
              <a:defRPr sz="1400" b="0" i="0" u="none" strike="noStrike" cap="none">
                <a:solidFill>
                  <a:srgbClr val="595959"/>
                </a:solidFill>
                <a:latin typeface="Century Gothic"/>
                <a:ea typeface="Century Gothic"/>
                <a:cs typeface="Century Gothic"/>
                <a:sym typeface="Century Gothic"/>
              </a:defRPr>
            </a:lvl3pPr>
            <a:lvl4pPr marL="1828800" marR="0" lvl="3" indent="-228600" algn="l" rtl="0">
              <a:lnSpc>
                <a:spcPct val="100000"/>
              </a:lnSpc>
              <a:spcBef>
                <a:spcPts val="0"/>
              </a:spcBef>
              <a:spcAft>
                <a:spcPts val="0"/>
              </a:spcAft>
              <a:buClr>
                <a:srgbClr val="000000"/>
              </a:buClr>
              <a:buSzPts val="1900"/>
              <a:buFont typeface="Arial"/>
              <a:buNone/>
              <a:defRPr sz="1400" b="0" i="0" u="none" strike="noStrike" cap="none">
                <a:solidFill>
                  <a:srgbClr val="595959"/>
                </a:solidFill>
                <a:latin typeface="Century Gothic"/>
                <a:ea typeface="Century Gothic"/>
                <a:cs typeface="Century Gothic"/>
                <a:sym typeface="Century Gothic"/>
              </a:defRPr>
            </a:lvl4pPr>
            <a:lvl5pPr marL="2286000" marR="0" lvl="4" indent="-228600" algn="l" rtl="0">
              <a:lnSpc>
                <a:spcPct val="100000"/>
              </a:lnSpc>
              <a:spcBef>
                <a:spcPts val="0"/>
              </a:spcBef>
              <a:spcAft>
                <a:spcPts val="0"/>
              </a:spcAft>
              <a:buClr>
                <a:srgbClr val="000000"/>
              </a:buClr>
              <a:buSzPts val="1900"/>
              <a:buFont typeface="Arial"/>
              <a:buNone/>
              <a:defRPr sz="1400" b="0" i="0" u="none" strike="noStrike" cap="none">
                <a:solidFill>
                  <a:srgbClr val="595959"/>
                </a:solidFill>
                <a:latin typeface="Century Gothic"/>
                <a:ea typeface="Century Gothic"/>
                <a:cs typeface="Century Gothic"/>
                <a:sym typeface="Century Gothic"/>
              </a:defRPr>
            </a:lvl5pPr>
            <a:lvl6pPr marL="2743200" marR="0" lvl="5"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g74a983cb54_0_190"/>
          <p:cNvSpPr txBox="1"/>
          <p:nvPr/>
        </p:nvSpPr>
        <p:spPr>
          <a:xfrm>
            <a:off x="11623718" y="6536119"/>
            <a:ext cx="679500" cy="318000"/>
          </a:xfrm>
          <a:prstGeom prst="rect">
            <a:avLst/>
          </a:prstGeom>
          <a:no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A5A5A5"/>
                </a:solidFill>
                <a:latin typeface="Arial"/>
                <a:ea typeface="Arial"/>
                <a:cs typeface="Arial"/>
                <a:sym typeface="Arial"/>
              </a:rPr>
              <a:t>‹#›</a:t>
            </a:fld>
            <a:endParaRPr sz="1500" b="0" i="0" u="none" strike="noStrike" cap="none">
              <a:solidFill>
                <a:srgbClr val="A5A5A5"/>
              </a:solidFill>
              <a:latin typeface="Arial"/>
              <a:ea typeface="Arial"/>
              <a:cs typeface="Arial"/>
              <a:sym typeface="Arial"/>
            </a:endParaRPr>
          </a:p>
        </p:txBody>
      </p:sp>
      <p:sp>
        <p:nvSpPr>
          <p:cNvPr id="44" name="Google Shape;44;g74a983cb54_0_190"/>
          <p:cNvSpPr/>
          <p:nvPr/>
        </p:nvSpPr>
        <p:spPr>
          <a:xfrm>
            <a:off x="-1" y="6580869"/>
            <a:ext cx="2661600" cy="277200"/>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76495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No Footer">
  <p:cSld name="Title Only + No Footer">
    <p:spTree>
      <p:nvGrpSpPr>
        <p:cNvPr id="1" name="Shape 71"/>
        <p:cNvGrpSpPr/>
        <p:nvPr/>
      </p:nvGrpSpPr>
      <p:grpSpPr>
        <a:xfrm>
          <a:off x="0" y="0"/>
          <a:ext cx="0" cy="0"/>
          <a:chOff x="0" y="0"/>
          <a:chExt cx="0" cy="0"/>
        </a:xfrm>
      </p:grpSpPr>
      <p:pic>
        <p:nvPicPr>
          <p:cNvPr id="72" name="Google Shape;72;g74a983cb54_4_484"/>
          <p:cNvPicPr preferRelativeResize="0"/>
          <p:nvPr/>
        </p:nvPicPr>
        <p:blipFill rotWithShape="1">
          <a:blip r:embed="rId2">
            <a:alphaModFix/>
          </a:blip>
          <a:srcRect/>
          <a:stretch/>
        </p:blipFill>
        <p:spPr>
          <a:xfrm>
            <a:off x="0" y="0"/>
            <a:ext cx="12192000" cy="1044773"/>
          </a:xfrm>
          <a:prstGeom prst="rect">
            <a:avLst/>
          </a:prstGeom>
          <a:noFill/>
          <a:ln>
            <a:noFill/>
          </a:ln>
        </p:spPr>
      </p:pic>
      <p:sp>
        <p:nvSpPr>
          <p:cNvPr id="73" name="Google Shape;73;g74a983cb54_4_484"/>
          <p:cNvSpPr txBox="1">
            <a:spLocks noGrp="1"/>
          </p:cNvSpPr>
          <p:nvPr>
            <p:ph type="title"/>
          </p:nvPr>
        </p:nvSpPr>
        <p:spPr>
          <a:xfrm>
            <a:off x="276981" y="1"/>
            <a:ext cx="10515600" cy="9144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DAAE0"/>
              </a:buClr>
              <a:buSzPts val="3700"/>
              <a:buFont typeface="Questrial"/>
              <a:buNone/>
              <a:defRPr sz="3700" b="1" i="0" u="none" strike="noStrike" cap="none">
                <a:solidFill>
                  <a:srgbClr val="5DAAE0"/>
                </a:solidFill>
                <a:latin typeface="Questrial"/>
                <a:ea typeface="Questrial"/>
                <a:cs typeface="Questrial"/>
                <a:sym typeface="Quest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74" name="Google Shape;74;g74a983cb54_4_484"/>
          <p:cNvSpPr txBox="1"/>
          <p:nvPr/>
        </p:nvSpPr>
        <p:spPr>
          <a:xfrm>
            <a:off x="11623717" y="6536118"/>
            <a:ext cx="679500" cy="31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A5A5A5"/>
                </a:solidFill>
                <a:latin typeface="Arial"/>
                <a:ea typeface="Arial"/>
                <a:cs typeface="Arial"/>
                <a:sym typeface="Arial"/>
              </a:rPr>
              <a:t>‹#›</a:t>
            </a:fld>
            <a:endParaRPr sz="1500" b="0" i="0" u="none" strike="noStrike" cap="none">
              <a:solidFill>
                <a:srgbClr val="A5A5A5"/>
              </a:solidFill>
              <a:latin typeface="Arial"/>
              <a:ea typeface="Arial"/>
              <a:cs typeface="Arial"/>
              <a:sym typeface="Arial"/>
            </a:endParaRPr>
          </a:p>
        </p:txBody>
      </p:sp>
      <p:sp>
        <p:nvSpPr>
          <p:cNvPr id="75" name="Google Shape;75;g74a983cb54_4_484"/>
          <p:cNvSpPr/>
          <p:nvPr/>
        </p:nvSpPr>
        <p:spPr>
          <a:xfrm>
            <a:off x="-1" y="6580869"/>
            <a:ext cx="2661600" cy="27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840445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p:nvPr/>
        </p:nvSpPr>
        <p:spPr>
          <a:xfrm>
            <a:off x="1" y="6529706"/>
            <a:ext cx="6882580" cy="2974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en-US" sz="1333" b="0" i="0" u="none" strike="noStrike" cap="none" dirty="0">
                <a:solidFill>
                  <a:srgbClr val="BFBFBF"/>
                </a:solidFill>
                <a:latin typeface="Century Gothic"/>
                <a:ea typeface="Century Gothic"/>
                <a:cs typeface="Century Gothic"/>
                <a:sym typeface="Century Gothic"/>
              </a:rPr>
              <a:t>Copyright © HighRadius Corporation</a:t>
            </a:r>
            <a:endParaRPr sz="1400" b="0" i="0" u="none" strike="noStrike" cap="none" dirty="0">
              <a:solidFill>
                <a:srgbClr val="000000"/>
              </a:solidFill>
              <a:latin typeface="Arial"/>
              <a:ea typeface="Arial"/>
              <a:cs typeface="Arial"/>
              <a:sym typeface="Arial"/>
            </a:endParaRPr>
          </a:p>
        </p:txBody>
      </p:sp>
      <p:grpSp>
        <p:nvGrpSpPr>
          <p:cNvPr id="12" name="Google Shape;12;p2"/>
          <p:cNvGrpSpPr/>
          <p:nvPr/>
        </p:nvGrpSpPr>
        <p:grpSpPr>
          <a:xfrm flipH="1">
            <a:off x="0" y="0"/>
            <a:ext cx="12192000" cy="3822700"/>
            <a:chOff x="0" y="257007"/>
            <a:chExt cx="12192000" cy="3822700"/>
          </a:xfrm>
        </p:grpSpPr>
        <p:pic>
          <p:nvPicPr>
            <p:cNvPr id="13" name="Google Shape;13;p2"/>
            <p:cNvPicPr preferRelativeResize="0"/>
            <p:nvPr/>
          </p:nvPicPr>
          <p:blipFill rotWithShape="1">
            <a:blip r:embed="rId2">
              <a:alphaModFix/>
            </a:blip>
            <a:srcRect t="28463" r="1321" b="18607"/>
            <a:stretch/>
          </p:blipFill>
          <p:spPr>
            <a:xfrm>
              <a:off x="0" y="257007"/>
              <a:ext cx="12192000" cy="3676755"/>
            </a:xfrm>
            <a:prstGeom prst="rect">
              <a:avLst/>
            </a:prstGeom>
            <a:noFill/>
            <a:ln>
              <a:noFill/>
            </a:ln>
          </p:spPr>
        </p:pic>
        <p:sp>
          <p:nvSpPr>
            <p:cNvPr id="14" name="Google Shape;14;p2"/>
            <p:cNvSpPr/>
            <p:nvPr/>
          </p:nvSpPr>
          <p:spPr>
            <a:xfrm>
              <a:off x="0" y="2323916"/>
              <a:ext cx="6372876" cy="175579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 name="Google Shape;15;p2"/>
            <p:cNvSpPr/>
            <p:nvPr/>
          </p:nvSpPr>
          <p:spPr>
            <a:xfrm>
              <a:off x="7317862" y="3352565"/>
              <a:ext cx="1626738" cy="5080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pic>
        <p:nvPicPr>
          <p:cNvPr id="16" name="Google Shape;16;p2"/>
          <p:cNvPicPr preferRelativeResize="0"/>
          <p:nvPr/>
        </p:nvPicPr>
        <p:blipFill rotWithShape="1">
          <a:blip r:embed="rId3">
            <a:alphaModFix/>
          </a:blip>
          <a:srcRect/>
          <a:stretch/>
        </p:blipFill>
        <p:spPr>
          <a:xfrm>
            <a:off x="189644" y="256246"/>
            <a:ext cx="4150127" cy="894050"/>
          </a:xfrm>
          <a:prstGeom prst="rect">
            <a:avLst/>
          </a:prstGeom>
          <a:noFill/>
          <a:ln>
            <a:noFill/>
          </a:ln>
        </p:spPr>
      </p:pic>
      <p:sp>
        <p:nvSpPr>
          <p:cNvPr id="17" name="Google Shape;17;p2"/>
          <p:cNvSpPr txBox="1">
            <a:spLocks noGrp="1"/>
          </p:cNvSpPr>
          <p:nvPr>
            <p:ph type="title"/>
          </p:nvPr>
        </p:nvSpPr>
        <p:spPr>
          <a:xfrm>
            <a:off x="408624" y="3346323"/>
            <a:ext cx="10821000" cy="67640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4533"/>
              <a:buFont typeface="Century Gothic"/>
              <a:buNone/>
              <a:defRPr sz="3200" b="1" i="0" u="none" strike="noStrike" cap="none">
                <a:solidFill>
                  <a:srgbClr val="7F7F7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8" name="Google Shape;18;p2"/>
          <p:cNvSpPr txBox="1">
            <a:spLocks noGrp="1"/>
          </p:cNvSpPr>
          <p:nvPr>
            <p:ph type="subTitle" idx="1"/>
          </p:nvPr>
        </p:nvSpPr>
        <p:spPr>
          <a:xfrm>
            <a:off x="408624" y="3097918"/>
            <a:ext cx="8187600" cy="335488"/>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FC75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9219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237982359"/>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700" r:id="rId6"/>
    <p:sldLayoutId id="2147483702" r:id="rId7"/>
    <p:sldLayoutId id="214748370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248303589"/>
      </p:ext>
    </p:extLst>
  </p:cSld>
  <p:clrMap bg1="lt1" tx1="dk1" bg2="dk2" tx2="lt2" accent1="accent1" accent2="accent2" accent3="accent3" accent4="accent4" accent5="accent5" accent6="accent6" hlink="hlink" folHlink="folHlink"/>
  <p:sldLayoutIdLst>
    <p:sldLayoutId id="2147483685" r:id="rId1"/>
    <p:sldLayoutId id="2147483693" r:id="rId2"/>
    <p:sldLayoutId id="2147483688" r:id="rId3"/>
    <p:sldLayoutId id="2147483689" r:id="rId4"/>
    <p:sldLayoutId id="2147483690" r:id="rId5"/>
    <p:sldLayoutId id="2147483691" r:id="rId6"/>
    <p:sldLayoutId id="214748369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223550273"/>
      </p:ext>
    </p:extLst>
  </p:cSld>
  <p:clrMap bg1="lt1" tx1="dk1" bg2="dk2" tx2="lt2" accent1="accent1" accent2="accent2" accent3="accent3" accent4="accent4" accent5="accent5" accent6="accent6" hlink="hlink" folHlink="folHlink"/>
  <p:sldLayoutIdLst>
    <p:sldLayoutId id="2147483701" r:id="rId1"/>
    <p:sldLayoutId id="2147483696" r:id="rId2"/>
    <p:sldLayoutId id="2147483697" r:id="rId3"/>
    <p:sldLayoutId id="214748369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pwc.com/hu/hu/kiadvanyok/assets/pdf/2019%20PwC%20Global%20Benchmarking%20Survey.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image" Target="../media/image46.png"/><Relationship Id="rId17" Type="http://schemas.openxmlformats.org/officeDocument/2006/relationships/image" Target="../media/image10.png"/><Relationship Id="rId2" Type="http://schemas.openxmlformats.org/officeDocument/2006/relationships/notesSlide" Target="../notesSlides/notesSlide35.xml"/><Relationship Id="rId16" Type="http://schemas.openxmlformats.org/officeDocument/2006/relationships/image" Target="../media/image50.jp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42.xml.rels><?xml version="1.0" encoding="UTF-8" standalone="yes"?>
<Relationships xmlns="http://schemas.openxmlformats.org/package/2006/relationships"><Relationship Id="rId117" Type="http://schemas.openxmlformats.org/officeDocument/2006/relationships/image" Target="../media/image165.png"/><Relationship Id="rId21" Type="http://schemas.openxmlformats.org/officeDocument/2006/relationships/image" Target="../media/image69.png"/><Relationship Id="rId42" Type="http://schemas.openxmlformats.org/officeDocument/2006/relationships/image" Target="../media/image90.jpg"/><Relationship Id="rId63" Type="http://schemas.openxmlformats.org/officeDocument/2006/relationships/image" Target="../media/image111.png"/><Relationship Id="rId84" Type="http://schemas.openxmlformats.org/officeDocument/2006/relationships/image" Target="../media/image132.png"/><Relationship Id="rId138" Type="http://schemas.openxmlformats.org/officeDocument/2006/relationships/image" Target="../media/image186.jpg"/><Relationship Id="rId159" Type="http://schemas.openxmlformats.org/officeDocument/2006/relationships/image" Target="../media/image207.png"/><Relationship Id="rId170" Type="http://schemas.openxmlformats.org/officeDocument/2006/relationships/image" Target="../media/image218.jpg"/><Relationship Id="rId191" Type="http://schemas.openxmlformats.org/officeDocument/2006/relationships/image" Target="../media/image239.png"/><Relationship Id="rId205" Type="http://schemas.openxmlformats.org/officeDocument/2006/relationships/image" Target="../media/image253.png"/><Relationship Id="rId107" Type="http://schemas.openxmlformats.org/officeDocument/2006/relationships/image" Target="../media/image155.png"/><Relationship Id="rId11" Type="http://schemas.openxmlformats.org/officeDocument/2006/relationships/image" Target="../media/image59.jpg"/><Relationship Id="rId32" Type="http://schemas.openxmlformats.org/officeDocument/2006/relationships/image" Target="../media/image80.png"/><Relationship Id="rId53" Type="http://schemas.openxmlformats.org/officeDocument/2006/relationships/image" Target="../media/image101.png"/><Relationship Id="rId74" Type="http://schemas.openxmlformats.org/officeDocument/2006/relationships/image" Target="../media/image122.jpg"/><Relationship Id="rId128" Type="http://schemas.openxmlformats.org/officeDocument/2006/relationships/image" Target="../media/image176.jpg"/><Relationship Id="rId149" Type="http://schemas.openxmlformats.org/officeDocument/2006/relationships/image" Target="../media/image197.jpg"/><Relationship Id="rId5" Type="http://schemas.openxmlformats.org/officeDocument/2006/relationships/image" Target="../media/image53.jpg"/><Relationship Id="rId95" Type="http://schemas.openxmlformats.org/officeDocument/2006/relationships/image" Target="../media/image143.jpg"/><Relationship Id="rId160" Type="http://schemas.openxmlformats.org/officeDocument/2006/relationships/image" Target="../media/image208.png"/><Relationship Id="rId181" Type="http://schemas.openxmlformats.org/officeDocument/2006/relationships/image" Target="../media/image229.png"/><Relationship Id="rId22" Type="http://schemas.openxmlformats.org/officeDocument/2006/relationships/image" Target="../media/image70.gif"/><Relationship Id="rId43" Type="http://schemas.openxmlformats.org/officeDocument/2006/relationships/image" Target="../media/image91.png"/><Relationship Id="rId64" Type="http://schemas.openxmlformats.org/officeDocument/2006/relationships/image" Target="../media/image112.png"/><Relationship Id="rId118" Type="http://schemas.openxmlformats.org/officeDocument/2006/relationships/image" Target="../media/image166.jpg"/><Relationship Id="rId139" Type="http://schemas.openxmlformats.org/officeDocument/2006/relationships/image" Target="../media/image187.jpg"/><Relationship Id="rId85" Type="http://schemas.openxmlformats.org/officeDocument/2006/relationships/image" Target="../media/image133.png"/><Relationship Id="rId150" Type="http://schemas.openxmlformats.org/officeDocument/2006/relationships/image" Target="../media/image198.png"/><Relationship Id="rId171" Type="http://schemas.openxmlformats.org/officeDocument/2006/relationships/image" Target="../media/image219.jpg"/><Relationship Id="rId192" Type="http://schemas.openxmlformats.org/officeDocument/2006/relationships/image" Target="../media/image240.gif"/><Relationship Id="rId206" Type="http://schemas.openxmlformats.org/officeDocument/2006/relationships/image" Target="../media/image254.png"/><Relationship Id="rId12" Type="http://schemas.openxmlformats.org/officeDocument/2006/relationships/image" Target="../media/image60.jpg"/><Relationship Id="rId33" Type="http://schemas.openxmlformats.org/officeDocument/2006/relationships/image" Target="../media/image81.png"/><Relationship Id="rId108" Type="http://schemas.openxmlformats.org/officeDocument/2006/relationships/image" Target="../media/image156.png"/><Relationship Id="rId129" Type="http://schemas.openxmlformats.org/officeDocument/2006/relationships/image" Target="../media/image177.png"/><Relationship Id="rId54" Type="http://schemas.openxmlformats.org/officeDocument/2006/relationships/image" Target="../media/image102.jpg"/><Relationship Id="rId75" Type="http://schemas.openxmlformats.org/officeDocument/2006/relationships/image" Target="../media/image123.jpg"/><Relationship Id="rId96" Type="http://schemas.openxmlformats.org/officeDocument/2006/relationships/image" Target="../media/image144.png"/><Relationship Id="rId140" Type="http://schemas.openxmlformats.org/officeDocument/2006/relationships/image" Target="../media/image188.png"/><Relationship Id="rId161" Type="http://schemas.openxmlformats.org/officeDocument/2006/relationships/image" Target="../media/image209.png"/><Relationship Id="rId182" Type="http://schemas.openxmlformats.org/officeDocument/2006/relationships/image" Target="../media/image230.jpg"/><Relationship Id="rId6" Type="http://schemas.openxmlformats.org/officeDocument/2006/relationships/image" Target="../media/image54.jpg"/><Relationship Id="rId23" Type="http://schemas.openxmlformats.org/officeDocument/2006/relationships/image" Target="../media/image71.jpg"/><Relationship Id="rId119" Type="http://schemas.openxmlformats.org/officeDocument/2006/relationships/image" Target="../media/image167.png"/><Relationship Id="rId44" Type="http://schemas.openxmlformats.org/officeDocument/2006/relationships/image" Target="../media/image92.gif"/><Relationship Id="rId65" Type="http://schemas.openxmlformats.org/officeDocument/2006/relationships/image" Target="../media/image113.png"/><Relationship Id="rId86" Type="http://schemas.openxmlformats.org/officeDocument/2006/relationships/image" Target="../media/image134.png"/><Relationship Id="rId130" Type="http://schemas.openxmlformats.org/officeDocument/2006/relationships/image" Target="../media/image178.jpg"/><Relationship Id="rId151" Type="http://schemas.openxmlformats.org/officeDocument/2006/relationships/image" Target="../media/image199.jpg"/><Relationship Id="rId172" Type="http://schemas.openxmlformats.org/officeDocument/2006/relationships/image" Target="../media/image220.jpg"/><Relationship Id="rId193" Type="http://schemas.openxmlformats.org/officeDocument/2006/relationships/image" Target="../media/image241.png"/><Relationship Id="rId207" Type="http://schemas.openxmlformats.org/officeDocument/2006/relationships/image" Target="../media/image255.png"/><Relationship Id="rId13" Type="http://schemas.openxmlformats.org/officeDocument/2006/relationships/image" Target="../media/image61.jpg"/><Relationship Id="rId109" Type="http://schemas.openxmlformats.org/officeDocument/2006/relationships/image" Target="../media/image157.jpg"/><Relationship Id="rId34" Type="http://schemas.openxmlformats.org/officeDocument/2006/relationships/image" Target="../media/image82.png"/><Relationship Id="rId55" Type="http://schemas.openxmlformats.org/officeDocument/2006/relationships/image" Target="../media/image103.png"/><Relationship Id="rId76" Type="http://schemas.openxmlformats.org/officeDocument/2006/relationships/image" Target="../media/image124.jpg"/><Relationship Id="rId97" Type="http://schemas.openxmlformats.org/officeDocument/2006/relationships/image" Target="../media/image145.jpg"/><Relationship Id="rId120" Type="http://schemas.openxmlformats.org/officeDocument/2006/relationships/image" Target="../media/image168.png"/><Relationship Id="rId141" Type="http://schemas.openxmlformats.org/officeDocument/2006/relationships/image" Target="../media/image189.jpg"/><Relationship Id="rId7" Type="http://schemas.openxmlformats.org/officeDocument/2006/relationships/image" Target="../media/image55.jpg"/><Relationship Id="rId162" Type="http://schemas.openxmlformats.org/officeDocument/2006/relationships/image" Target="../media/image210.png"/><Relationship Id="rId183" Type="http://schemas.openxmlformats.org/officeDocument/2006/relationships/image" Target="../media/image231.jpg"/><Relationship Id="rId24" Type="http://schemas.openxmlformats.org/officeDocument/2006/relationships/image" Target="../media/image72.png"/><Relationship Id="rId45" Type="http://schemas.openxmlformats.org/officeDocument/2006/relationships/image" Target="../media/image93.png"/><Relationship Id="rId66" Type="http://schemas.openxmlformats.org/officeDocument/2006/relationships/image" Target="../media/image114.png"/><Relationship Id="rId87" Type="http://schemas.openxmlformats.org/officeDocument/2006/relationships/image" Target="../media/image135.png"/><Relationship Id="rId110" Type="http://schemas.openxmlformats.org/officeDocument/2006/relationships/image" Target="../media/image158.png"/><Relationship Id="rId131" Type="http://schemas.openxmlformats.org/officeDocument/2006/relationships/image" Target="../media/image179.png"/><Relationship Id="rId152" Type="http://schemas.openxmlformats.org/officeDocument/2006/relationships/image" Target="../media/image200.png"/><Relationship Id="rId173" Type="http://schemas.openxmlformats.org/officeDocument/2006/relationships/image" Target="../media/image221.png"/><Relationship Id="rId194" Type="http://schemas.openxmlformats.org/officeDocument/2006/relationships/image" Target="../media/image242.png"/><Relationship Id="rId208" Type="http://schemas.openxmlformats.org/officeDocument/2006/relationships/image" Target="../media/image256.png"/><Relationship Id="rId19" Type="http://schemas.openxmlformats.org/officeDocument/2006/relationships/image" Target="../media/image67.jpg"/><Relationship Id="rId14" Type="http://schemas.openxmlformats.org/officeDocument/2006/relationships/image" Target="../media/image62.jpg"/><Relationship Id="rId30" Type="http://schemas.openxmlformats.org/officeDocument/2006/relationships/image" Target="../media/image78.png"/><Relationship Id="rId35" Type="http://schemas.openxmlformats.org/officeDocument/2006/relationships/image" Target="../media/image83.png"/><Relationship Id="rId56" Type="http://schemas.openxmlformats.org/officeDocument/2006/relationships/image" Target="../media/image104.png"/><Relationship Id="rId77" Type="http://schemas.openxmlformats.org/officeDocument/2006/relationships/image" Target="../media/image125.jpg"/><Relationship Id="rId100" Type="http://schemas.openxmlformats.org/officeDocument/2006/relationships/image" Target="../media/image148.png"/><Relationship Id="rId105" Type="http://schemas.openxmlformats.org/officeDocument/2006/relationships/image" Target="../media/image153.png"/><Relationship Id="rId126" Type="http://schemas.openxmlformats.org/officeDocument/2006/relationships/image" Target="../media/image174.jpg"/><Relationship Id="rId147" Type="http://schemas.openxmlformats.org/officeDocument/2006/relationships/image" Target="../media/image195.jpg"/><Relationship Id="rId168" Type="http://schemas.openxmlformats.org/officeDocument/2006/relationships/image" Target="../media/image216.gif"/><Relationship Id="rId8" Type="http://schemas.openxmlformats.org/officeDocument/2006/relationships/image" Target="../media/image56.jpg"/><Relationship Id="rId51" Type="http://schemas.openxmlformats.org/officeDocument/2006/relationships/image" Target="../media/image99.png"/><Relationship Id="rId72" Type="http://schemas.openxmlformats.org/officeDocument/2006/relationships/image" Target="../media/image120.jpg"/><Relationship Id="rId93" Type="http://schemas.openxmlformats.org/officeDocument/2006/relationships/image" Target="../media/image141.jpg"/><Relationship Id="rId98" Type="http://schemas.openxmlformats.org/officeDocument/2006/relationships/image" Target="../media/image146.png"/><Relationship Id="rId121" Type="http://schemas.openxmlformats.org/officeDocument/2006/relationships/image" Target="../media/image169.png"/><Relationship Id="rId142" Type="http://schemas.openxmlformats.org/officeDocument/2006/relationships/image" Target="../media/image190.jpg"/><Relationship Id="rId163" Type="http://schemas.openxmlformats.org/officeDocument/2006/relationships/image" Target="../media/image211.jpg"/><Relationship Id="rId184" Type="http://schemas.openxmlformats.org/officeDocument/2006/relationships/image" Target="../media/image232.jpg"/><Relationship Id="rId189" Type="http://schemas.openxmlformats.org/officeDocument/2006/relationships/image" Target="../media/image237.png"/><Relationship Id="rId3" Type="http://schemas.openxmlformats.org/officeDocument/2006/relationships/image" Target="../media/image51.jpg"/><Relationship Id="rId25" Type="http://schemas.openxmlformats.org/officeDocument/2006/relationships/image" Target="../media/image73.png"/><Relationship Id="rId46" Type="http://schemas.openxmlformats.org/officeDocument/2006/relationships/image" Target="../media/image94.png"/><Relationship Id="rId67" Type="http://schemas.openxmlformats.org/officeDocument/2006/relationships/image" Target="../media/image115.png"/><Relationship Id="rId116" Type="http://schemas.openxmlformats.org/officeDocument/2006/relationships/image" Target="../media/image164.jpg"/><Relationship Id="rId137" Type="http://schemas.openxmlformats.org/officeDocument/2006/relationships/image" Target="../media/image185.jpg"/><Relationship Id="rId158" Type="http://schemas.openxmlformats.org/officeDocument/2006/relationships/image" Target="../media/image206.png"/><Relationship Id="rId20" Type="http://schemas.openxmlformats.org/officeDocument/2006/relationships/image" Target="../media/image68.png"/><Relationship Id="rId41" Type="http://schemas.openxmlformats.org/officeDocument/2006/relationships/image" Target="../media/image89.png"/><Relationship Id="rId62" Type="http://schemas.openxmlformats.org/officeDocument/2006/relationships/image" Target="../media/image110.png"/><Relationship Id="rId83" Type="http://schemas.openxmlformats.org/officeDocument/2006/relationships/image" Target="../media/image131.png"/><Relationship Id="rId88" Type="http://schemas.openxmlformats.org/officeDocument/2006/relationships/image" Target="../media/image136.jpg"/><Relationship Id="rId111" Type="http://schemas.openxmlformats.org/officeDocument/2006/relationships/image" Target="../media/image159.png"/><Relationship Id="rId132" Type="http://schemas.openxmlformats.org/officeDocument/2006/relationships/image" Target="../media/image180.jpg"/><Relationship Id="rId153" Type="http://schemas.openxmlformats.org/officeDocument/2006/relationships/image" Target="../media/image201.png"/><Relationship Id="rId174" Type="http://schemas.openxmlformats.org/officeDocument/2006/relationships/image" Target="../media/image222.png"/><Relationship Id="rId179" Type="http://schemas.openxmlformats.org/officeDocument/2006/relationships/image" Target="../media/image227.png"/><Relationship Id="rId195" Type="http://schemas.openxmlformats.org/officeDocument/2006/relationships/image" Target="../media/image243.png"/><Relationship Id="rId209" Type="http://schemas.openxmlformats.org/officeDocument/2006/relationships/image" Target="../media/image257.png"/><Relationship Id="rId190" Type="http://schemas.openxmlformats.org/officeDocument/2006/relationships/image" Target="../media/image238.png"/><Relationship Id="rId204" Type="http://schemas.openxmlformats.org/officeDocument/2006/relationships/image" Target="../media/image252.png"/><Relationship Id="rId15" Type="http://schemas.openxmlformats.org/officeDocument/2006/relationships/image" Target="../media/image63.jpg"/><Relationship Id="rId36" Type="http://schemas.openxmlformats.org/officeDocument/2006/relationships/image" Target="../media/image84.jpg"/><Relationship Id="rId57" Type="http://schemas.openxmlformats.org/officeDocument/2006/relationships/image" Target="../media/image105.png"/><Relationship Id="rId106" Type="http://schemas.openxmlformats.org/officeDocument/2006/relationships/image" Target="../media/image154.png"/><Relationship Id="rId127" Type="http://schemas.openxmlformats.org/officeDocument/2006/relationships/image" Target="../media/image175.png"/><Relationship Id="rId10" Type="http://schemas.openxmlformats.org/officeDocument/2006/relationships/image" Target="../media/image58.jpg"/><Relationship Id="rId31" Type="http://schemas.openxmlformats.org/officeDocument/2006/relationships/image" Target="../media/image79.png"/><Relationship Id="rId52" Type="http://schemas.openxmlformats.org/officeDocument/2006/relationships/image" Target="../media/image100.png"/><Relationship Id="rId73" Type="http://schemas.openxmlformats.org/officeDocument/2006/relationships/image" Target="../media/image121.jpg"/><Relationship Id="rId78" Type="http://schemas.openxmlformats.org/officeDocument/2006/relationships/image" Target="../media/image126.png"/><Relationship Id="rId94" Type="http://schemas.openxmlformats.org/officeDocument/2006/relationships/image" Target="../media/image142.jpg"/><Relationship Id="rId99" Type="http://schemas.openxmlformats.org/officeDocument/2006/relationships/image" Target="../media/image147.png"/><Relationship Id="rId101" Type="http://schemas.openxmlformats.org/officeDocument/2006/relationships/image" Target="../media/image149.png"/><Relationship Id="rId122" Type="http://schemas.openxmlformats.org/officeDocument/2006/relationships/image" Target="../media/image170.png"/><Relationship Id="rId143" Type="http://schemas.openxmlformats.org/officeDocument/2006/relationships/image" Target="../media/image191.jpg"/><Relationship Id="rId148" Type="http://schemas.openxmlformats.org/officeDocument/2006/relationships/image" Target="../media/image196.jpg"/><Relationship Id="rId164" Type="http://schemas.openxmlformats.org/officeDocument/2006/relationships/image" Target="../media/image212.jpg"/><Relationship Id="rId169" Type="http://schemas.openxmlformats.org/officeDocument/2006/relationships/image" Target="../media/image217.jpg"/><Relationship Id="rId185" Type="http://schemas.openxmlformats.org/officeDocument/2006/relationships/image" Target="../media/image233.jpg"/><Relationship Id="rId4" Type="http://schemas.openxmlformats.org/officeDocument/2006/relationships/image" Target="../media/image52.jpg"/><Relationship Id="rId9" Type="http://schemas.openxmlformats.org/officeDocument/2006/relationships/image" Target="../media/image57.png"/><Relationship Id="rId180" Type="http://schemas.openxmlformats.org/officeDocument/2006/relationships/image" Target="../media/image228.jpg"/><Relationship Id="rId210" Type="http://schemas.openxmlformats.org/officeDocument/2006/relationships/image" Target="../media/image258.png"/><Relationship Id="rId26" Type="http://schemas.openxmlformats.org/officeDocument/2006/relationships/image" Target="../media/image74.png"/><Relationship Id="rId47" Type="http://schemas.openxmlformats.org/officeDocument/2006/relationships/image" Target="../media/image95.jpg"/><Relationship Id="rId68" Type="http://schemas.openxmlformats.org/officeDocument/2006/relationships/image" Target="../media/image116.jpg"/><Relationship Id="rId89" Type="http://schemas.openxmlformats.org/officeDocument/2006/relationships/image" Target="../media/image137.png"/><Relationship Id="rId112" Type="http://schemas.openxmlformats.org/officeDocument/2006/relationships/image" Target="../media/image160.png"/><Relationship Id="rId133" Type="http://schemas.openxmlformats.org/officeDocument/2006/relationships/image" Target="../media/image181.jpg"/><Relationship Id="rId154" Type="http://schemas.openxmlformats.org/officeDocument/2006/relationships/image" Target="../media/image202.png"/><Relationship Id="rId175" Type="http://schemas.openxmlformats.org/officeDocument/2006/relationships/image" Target="../media/image223.png"/><Relationship Id="rId196" Type="http://schemas.openxmlformats.org/officeDocument/2006/relationships/image" Target="../media/image244.png"/><Relationship Id="rId200" Type="http://schemas.openxmlformats.org/officeDocument/2006/relationships/image" Target="../media/image248.jpg"/><Relationship Id="rId16" Type="http://schemas.openxmlformats.org/officeDocument/2006/relationships/image" Target="../media/image64.jpg"/><Relationship Id="rId37" Type="http://schemas.openxmlformats.org/officeDocument/2006/relationships/image" Target="../media/image85.jpg"/><Relationship Id="rId58" Type="http://schemas.openxmlformats.org/officeDocument/2006/relationships/image" Target="../media/image106.png"/><Relationship Id="rId79" Type="http://schemas.openxmlformats.org/officeDocument/2006/relationships/image" Target="../media/image127.png"/><Relationship Id="rId102" Type="http://schemas.openxmlformats.org/officeDocument/2006/relationships/image" Target="../media/image150.jpg"/><Relationship Id="rId123" Type="http://schemas.openxmlformats.org/officeDocument/2006/relationships/image" Target="../media/image171.jpg"/><Relationship Id="rId144" Type="http://schemas.openxmlformats.org/officeDocument/2006/relationships/image" Target="../media/image192.png"/><Relationship Id="rId90" Type="http://schemas.openxmlformats.org/officeDocument/2006/relationships/image" Target="../media/image138.png"/><Relationship Id="rId165" Type="http://schemas.openxmlformats.org/officeDocument/2006/relationships/image" Target="../media/image213.jpg"/><Relationship Id="rId186" Type="http://schemas.openxmlformats.org/officeDocument/2006/relationships/image" Target="../media/image234.jpg"/><Relationship Id="rId211" Type="http://schemas.openxmlformats.org/officeDocument/2006/relationships/image" Target="../media/image259.png"/><Relationship Id="rId27" Type="http://schemas.openxmlformats.org/officeDocument/2006/relationships/image" Target="../media/image75.jpg"/><Relationship Id="rId48" Type="http://schemas.openxmlformats.org/officeDocument/2006/relationships/image" Target="../media/image96.png"/><Relationship Id="rId69" Type="http://schemas.openxmlformats.org/officeDocument/2006/relationships/image" Target="../media/image117.jpg"/><Relationship Id="rId113" Type="http://schemas.openxmlformats.org/officeDocument/2006/relationships/image" Target="../media/image161.png"/><Relationship Id="rId134" Type="http://schemas.openxmlformats.org/officeDocument/2006/relationships/image" Target="../media/image182.jpg"/><Relationship Id="rId80" Type="http://schemas.openxmlformats.org/officeDocument/2006/relationships/image" Target="../media/image128.jpg"/><Relationship Id="rId155" Type="http://schemas.openxmlformats.org/officeDocument/2006/relationships/image" Target="../media/image203.png"/><Relationship Id="rId176" Type="http://schemas.openxmlformats.org/officeDocument/2006/relationships/image" Target="../media/image224.png"/><Relationship Id="rId197" Type="http://schemas.openxmlformats.org/officeDocument/2006/relationships/image" Target="../media/image245.png"/><Relationship Id="rId201" Type="http://schemas.openxmlformats.org/officeDocument/2006/relationships/image" Target="../media/image249.png"/><Relationship Id="rId17" Type="http://schemas.openxmlformats.org/officeDocument/2006/relationships/image" Target="../media/image65.jpg"/><Relationship Id="rId38" Type="http://schemas.openxmlformats.org/officeDocument/2006/relationships/image" Target="../media/image86.gif"/><Relationship Id="rId59" Type="http://schemas.openxmlformats.org/officeDocument/2006/relationships/image" Target="../media/image107.png"/><Relationship Id="rId103" Type="http://schemas.openxmlformats.org/officeDocument/2006/relationships/image" Target="../media/image151.png"/><Relationship Id="rId124" Type="http://schemas.openxmlformats.org/officeDocument/2006/relationships/image" Target="../media/image172.jpg"/><Relationship Id="rId70" Type="http://schemas.openxmlformats.org/officeDocument/2006/relationships/image" Target="../media/image118.jpg"/><Relationship Id="rId91" Type="http://schemas.openxmlformats.org/officeDocument/2006/relationships/image" Target="../media/image139.jpg"/><Relationship Id="rId145" Type="http://schemas.openxmlformats.org/officeDocument/2006/relationships/image" Target="../media/image193.png"/><Relationship Id="rId166" Type="http://schemas.openxmlformats.org/officeDocument/2006/relationships/image" Target="../media/image214.jpg"/><Relationship Id="rId187" Type="http://schemas.openxmlformats.org/officeDocument/2006/relationships/image" Target="../media/image235.png"/><Relationship Id="rId1" Type="http://schemas.openxmlformats.org/officeDocument/2006/relationships/slideLayout" Target="../slideLayouts/slideLayout6.xml"/><Relationship Id="rId212" Type="http://schemas.openxmlformats.org/officeDocument/2006/relationships/image" Target="../media/image260.png"/><Relationship Id="rId28" Type="http://schemas.openxmlformats.org/officeDocument/2006/relationships/image" Target="../media/image76.jpg"/><Relationship Id="rId49" Type="http://schemas.openxmlformats.org/officeDocument/2006/relationships/image" Target="../media/image97.png"/><Relationship Id="rId114" Type="http://schemas.openxmlformats.org/officeDocument/2006/relationships/image" Target="../media/image162.png"/><Relationship Id="rId60" Type="http://schemas.openxmlformats.org/officeDocument/2006/relationships/image" Target="../media/image108.jpg"/><Relationship Id="rId81" Type="http://schemas.openxmlformats.org/officeDocument/2006/relationships/image" Target="../media/image129.jpg"/><Relationship Id="rId135" Type="http://schemas.openxmlformats.org/officeDocument/2006/relationships/image" Target="../media/image183.jpg"/><Relationship Id="rId156" Type="http://schemas.openxmlformats.org/officeDocument/2006/relationships/image" Target="../media/image204.png"/><Relationship Id="rId177" Type="http://schemas.openxmlformats.org/officeDocument/2006/relationships/image" Target="../media/image225.png"/><Relationship Id="rId198" Type="http://schemas.openxmlformats.org/officeDocument/2006/relationships/image" Target="../media/image246.jpg"/><Relationship Id="rId202" Type="http://schemas.openxmlformats.org/officeDocument/2006/relationships/image" Target="../media/image250.png"/><Relationship Id="rId18" Type="http://schemas.openxmlformats.org/officeDocument/2006/relationships/image" Target="../media/image66.jpg"/><Relationship Id="rId39" Type="http://schemas.openxmlformats.org/officeDocument/2006/relationships/image" Target="../media/image87.png"/><Relationship Id="rId50" Type="http://schemas.openxmlformats.org/officeDocument/2006/relationships/image" Target="../media/image98.png"/><Relationship Id="rId104" Type="http://schemas.openxmlformats.org/officeDocument/2006/relationships/image" Target="../media/image152.png"/><Relationship Id="rId125" Type="http://schemas.openxmlformats.org/officeDocument/2006/relationships/image" Target="../media/image173.png"/><Relationship Id="rId146" Type="http://schemas.openxmlformats.org/officeDocument/2006/relationships/image" Target="../media/image194.jpg"/><Relationship Id="rId167" Type="http://schemas.openxmlformats.org/officeDocument/2006/relationships/image" Target="../media/image215.jpg"/><Relationship Id="rId188" Type="http://schemas.openxmlformats.org/officeDocument/2006/relationships/image" Target="../media/image236.png"/><Relationship Id="rId71" Type="http://schemas.openxmlformats.org/officeDocument/2006/relationships/image" Target="../media/image119.jpg"/><Relationship Id="rId92" Type="http://schemas.openxmlformats.org/officeDocument/2006/relationships/image" Target="../media/image140.jpg"/><Relationship Id="rId213" Type="http://schemas.openxmlformats.org/officeDocument/2006/relationships/image" Target="../media/image261.png"/><Relationship Id="rId2" Type="http://schemas.openxmlformats.org/officeDocument/2006/relationships/notesSlide" Target="../notesSlides/notesSlide36.xml"/><Relationship Id="rId29" Type="http://schemas.openxmlformats.org/officeDocument/2006/relationships/image" Target="../media/image77.png"/><Relationship Id="rId40" Type="http://schemas.openxmlformats.org/officeDocument/2006/relationships/image" Target="../media/image88.png"/><Relationship Id="rId115" Type="http://schemas.openxmlformats.org/officeDocument/2006/relationships/image" Target="../media/image163.png"/><Relationship Id="rId136" Type="http://schemas.openxmlformats.org/officeDocument/2006/relationships/image" Target="../media/image184.jpg"/><Relationship Id="rId157" Type="http://schemas.openxmlformats.org/officeDocument/2006/relationships/image" Target="../media/image205.png"/><Relationship Id="rId178" Type="http://schemas.openxmlformats.org/officeDocument/2006/relationships/image" Target="../media/image226.jpg"/><Relationship Id="rId61" Type="http://schemas.openxmlformats.org/officeDocument/2006/relationships/image" Target="../media/image109.jpg"/><Relationship Id="rId82" Type="http://schemas.openxmlformats.org/officeDocument/2006/relationships/image" Target="../media/image130.jpg"/><Relationship Id="rId199" Type="http://schemas.openxmlformats.org/officeDocument/2006/relationships/image" Target="../media/image247.jpg"/><Relationship Id="rId203" Type="http://schemas.openxmlformats.org/officeDocument/2006/relationships/image" Target="../media/image251.jpg"/></Relationships>
</file>

<file path=ppt/slides/_rels/slide43.xml.rels><?xml version="1.0" encoding="UTF-8" standalone="yes"?>
<Relationships xmlns="http://schemas.openxmlformats.org/package/2006/relationships"><Relationship Id="rId117" Type="http://schemas.openxmlformats.org/officeDocument/2006/relationships/image" Target="../media/image165.png"/><Relationship Id="rId21" Type="http://schemas.openxmlformats.org/officeDocument/2006/relationships/image" Target="../media/image69.png"/><Relationship Id="rId42" Type="http://schemas.openxmlformats.org/officeDocument/2006/relationships/image" Target="../media/image90.jpg"/><Relationship Id="rId63" Type="http://schemas.openxmlformats.org/officeDocument/2006/relationships/image" Target="../media/image111.png"/><Relationship Id="rId84" Type="http://schemas.openxmlformats.org/officeDocument/2006/relationships/image" Target="../media/image132.png"/><Relationship Id="rId138" Type="http://schemas.openxmlformats.org/officeDocument/2006/relationships/image" Target="../media/image186.jpg"/><Relationship Id="rId159" Type="http://schemas.openxmlformats.org/officeDocument/2006/relationships/image" Target="../media/image207.png"/><Relationship Id="rId170" Type="http://schemas.openxmlformats.org/officeDocument/2006/relationships/image" Target="../media/image218.jpg"/><Relationship Id="rId191" Type="http://schemas.openxmlformats.org/officeDocument/2006/relationships/image" Target="../media/image239.png"/><Relationship Id="rId205" Type="http://schemas.openxmlformats.org/officeDocument/2006/relationships/image" Target="../media/image253.png"/><Relationship Id="rId107" Type="http://schemas.openxmlformats.org/officeDocument/2006/relationships/image" Target="../media/image155.png"/><Relationship Id="rId11" Type="http://schemas.openxmlformats.org/officeDocument/2006/relationships/image" Target="../media/image59.jpg"/><Relationship Id="rId32" Type="http://schemas.openxmlformats.org/officeDocument/2006/relationships/image" Target="../media/image80.png"/><Relationship Id="rId53" Type="http://schemas.openxmlformats.org/officeDocument/2006/relationships/image" Target="../media/image101.png"/><Relationship Id="rId74" Type="http://schemas.openxmlformats.org/officeDocument/2006/relationships/image" Target="../media/image122.jpg"/><Relationship Id="rId128" Type="http://schemas.openxmlformats.org/officeDocument/2006/relationships/image" Target="../media/image176.jpg"/><Relationship Id="rId149" Type="http://schemas.openxmlformats.org/officeDocument/2006/relationships/image" Target="../media/image197.jpg"/><Relationship Id="rId5" Type="http://schemas.openxmlformats.org/officeDocument/2006/relationships/image" Target="../media/image53.jpg"/><Relationship Id="rId95" Type="http://schemas.openxmlformats.org/officeDocument/2006/relationships/image" Target="../media/image143.jpg"/><Relationship Id="rId160" Type="http://schemas.openxmlformats.org/officeDocument/2006/relationships/image" Target="../media/image208.png"/><Relationship Id="rId181" Type="http://schemas.openxmlformats.org/officeDocument/2006/relationships/image" Target="../media/image229.png"/><Relationship Id="rId22" Type="http://schemas.openxmlformats.org/officeDocument/2006/relationships/image" Target="../media/image70.gif"/><Relationship Id="rId43" Type="http://schemas.openxmlformats.org/officeDocument/2006/relationships/image" Target="../media/image91.png"/><Relationship Id="rId64" Type="http://schemas.openxmlformats.org/officeDocument/2006/relationships/image" Target="../media/image112.png"/><Relationship Id="rId118" Type="http://schemas.openxmlformats.org/officeDocument/2006/relationships/image" Target="../media/image166.jpg"/><Relationship Id="rId139" Type="http://schemas.openxmlformats.org/officeDocument/2006/relationships/image" Target="../media/image187.jpg"/><Relationship Id="rId85" Type="http://schemas.openxmlformats.org/officeDocument/2006/relationships/image" Target="../media/image133.png"/><Relationship Id="rId150" Type="http://schemas.openxmlformats.org/officeDocument/2006/relationships/image" Target="../media/image198.png"/><Relationship Id="rId171" Type="http://schemas.openxmlformats.org/officeDocument/2006/relationships/image" Target="../media/image219.jpg"/><Relationship Id="rId192" Type="http://schemas.openxmlformats.org/officeDocument/2006/relationships/image" Target="../media/image240.gif"/><Relationship Id="rId206" Type="http://schemas.openxmlformats.org/officeDocument/2006/relationships/image" Target="../media/image254.png"/><Relationship Id="rId12" Type="http://schemas.openxmlformats.org/officeDocument/2006/relationships/image" Target="../media/image60.jpg"/><Relationship Id="rId33" Type="http://schemas.openxmlformats.org/officeDocument/2006/relationships/image" Target="../media/image81.png"/><Relationship Id="rId108" Type="http://schemas.openxmlformats.org/officeDocument/2006/relationships/image" Target="../media/image156.png"/><Relationship Id="rId129" Type="http://schemas.openxmlformats.org/officeDocument/2006/relationships/image" Target="../media/image177.png"/><Relationship Id="rId54" Type="http://schemas.openxmlformats.org/officeDocument/2006/relationships/image" Target="../media/image102.jpg"/><Relationship Id="rId75" Type="http://schemas.openxmlformats.org/officeDocument/2006/relationships/image" Target="../media/image123.jpg"/><Relationship Id="rId96" Type="http://schemas.openxmlformats.org/officeDocument/2006/relationships/image" Target="../media/image144.png"/><Relationship Id="rId140" Type="http://schemas.openxmlformats.org/officeDocument/2006/relationships/image" Target="../media/image188.png"/><Relationship Id="rId161" Type="http://schemas.openxmlformats.org/officeDocument/2006/relationships/image" Target="../media/image209.png"/><Relationship Id="rId182" Type="http://schemas.openxmlformats.org/officeDocument/2006/relationships/image" Target="../media/image230.jpg"/><Relationship Id="rId6" Type="http://schemas.openxmlformats.org/officeDocument/2006/relationships/image" Target="../media/image54.jpg"/><Relationship Id="rId23" Type="http://schemas.openxmlformats.org/officeDocument/2006/relationships/image" Target="../media/image71.jpg"/><Relationship Id="rId119" Type="http://schemas.openxmlformats.org/officeDocument/2006/relationships/image" Target="../media/image167.png"/><Relationship Id="rId44" Type="http://schemas.openxmlformats.org/officeDocument/2006/relationships/image" Target="../media/image92.gif"/><Relationship Id="rId65" Type="http://schemas.openxmlformats.org/officeDocument/2006/relationships/image" Target="../media/image113.png"/><Relationship Id="rId86" Type="http://schemas.openxmlformats.org/officeDocument/2006/relationships/image" Target="../media/image134.png"/><Relationship Id="rId130" Type="http://schemas.openxmlformats.org/officeDocument/2006/relationships/image" Target="../media/image178.jpg"/><Relationship Id="rId151" Type="http://schemas.openxmlformats.org/officeDocument/2006/relationships/image" Target="../media/image199.jpg"/><Relationship Id="rId172" Type="http://schemas.openxmlformats.org/officeDocument/2006/relationships/image" Target="../media/image220.jpg"/><Relationship Id="rId193" Type="http://schemas.openxmlformats.org/officeDocument/2006/relationships/image" Target="../media/image241.png"/><Relationship Id="rId207" Type="http://schemas.openxmlformats.org/officeDocument/2006/relationships/image" Target="../media/image255.png"/><Relationship Id="rId13" Type="http://schemas.openxmlformats.org/officeDocument/2006/relationships/image" Target="../media/image61.jpg"/><Relationship Id="rId109" Type="http://schemas.openxmlformats.org/officeDocument/2006/relationships/image" Target="../media/image157.jpg"/><Relationship Id="rId34" Type="http://schemas.openxmlformats.org/officeDocument/2006/relationships/image" Target="../media/image82.png"/><Relationship Id="rId55" Type="http://schemas.openxmlformats.org/officeDocument/2006/relationships/image" Target="../media/image103.png"/><Relationship Id="rId76" Type="http://schemas.openxmlformats.org/officeDocument/2006/relationships/image" Target="../media/image124.jpg"/><Relationship Id="rId97" Type="http://schemas.openxmlformats.org/officeDocument/2006/relationships/image" Target="../media/image145.jpg"/><Relationship Id="rId120" Type="http://schemas.openxmlformats.org/officeDocument/2006/relationships/image" Target="../media/image168.png"/><Relationship Id="rId141" Type="http://schemas.openxmlformats.org/officeDocument/2006/relationships/image" Target="../media/image189.jpg"/><Relationship Id="rId7" Type="http://schemas.openxmlformats.org/officeDocument/2006/relationships/image" Target="../media/image55.jpg"/><Relationship Id="rId162" Type="http://schemas.openxmlformats.org/officeDocument/2006/relationships/image" Target="../media/image210.png"/><Relationship Id="rId183" Type="http://schemas.openxmlformats.org/officeDocument/2006/relationships/image" Target="../media/image231.jpg"/><Relationship Id="rId24" Type="http://schemas.openxmlformats.org/officeDocument/2006/relationships/image" Target="../media/image72.png"/><Relationship Id="rId45" Type="http://schemas.openxmlformats.org/officeDocument/2006/relationships/image" Target="../media/image93.png"/><Relationship Id="rId66" Type="http://schemas.openxmlformats.org/officeDocument/2006/relationships/image" Target="../media/image114.png"/><Relationship Id="rId87" Type="http://schemas.openxmlformats.org/officeDocument/2006/relationships/image" Target="../media/image135.png"/><Relationship Id="rId110" Type="http://schemas.openxmlformats.org/officeDocument/2006/relationships/image" Target="../media/image158.png"/><Relationship Id="rId131" Type="http://schemas.openxmlformats.org/officeDocument/2006/relationships/image" Target="../media/image179.png"/><Relationship Id="rId152" Type="http://schemas.openxmlformats.org/officeDocument/2006/relationships/image" Target="../media/image200.png"/><Relationship Id="rId173" Type="http://schemas.openxmlformats.org/officeDocument/2006/relationships/image" Target="../media/image221.png"/><Relationship Id="rId194" Type="http://schemas.openxmlformats.org/officeDocument/2006/relationships/image" Target="../media/image242.png"/><Relationship Id="rId208" Type="http://schemas.openxmlformats.org/officeDocument/2006/relationships/image" Target="../media/image256.png"/><Relationship Id="rId19" Type="http://schemas.openxmlformats.org/officeDocument/2006/relationships/image" Target="../media/image67.jpg"/><Relationship Id="rId14" Type="http://schemas.openxmlformats.org/officeDocument/2006/relationships/image" Target="../media/image62.jpg"/><Relationship Id="rId30" Type="http://schemas.openxmlformats.org/officeDocument/2006/relationships/image" Target="../media/image78.png"/><Relationship Id="rId35" Type="http://schemas.openxmlformats.org/officeDocument/2006/relationships/image" Target="../media/image83.png"/><Relationship Id="rId56" Type="http://schemas.openxmlformats.org/officeDocument/2006/relationships/image" Target="../media/image104.png"/><Relationship Id="rId77" Type="http://schemas.openxmlformats.org/officeDocument/2006/relationships/image" Target="../media/image125.jpg"/><Relationship Id="rId100" Type="http://schemas.openxmlformats.org/officeDocument/2006/relationships/image" Target="../media/image148.png"/><Relationship Id="rId105" Type="http://schemas.openxmlformats.org/officeDocument/2006/relationships/image" Target="../media/image153.png"/><Relationship Id="rId126" Type="http://schemas.openxmlformats.org/officeDocument/2006/relationships/image" Target="../media/image174.jpg"/><Relationship Id="rId147" Type="http://schemas.openxmlformats.org/officeDocument/2006/relationships/image" Target="../media/image195.jpg"/><Relationship Id="rId168" Type="http://schemas.openxmlformats.org/officeDocument/2006/relationships/image" Target="../media/image216.gif"/><Relationship Id="rId8" Type="http://schemas.openxmlformats.org/officeDocument/2006/relationships/image" Target="../media/image56.jpg"/><Relationship Id="rId51" Type="http://schemas.openxmlformats.org/officeDocument/2006/relationships/image" Target="../media/image99.png"/><Relationship Id="rId72" Type="http://schemas.openxmlformats.org/officeDocument/2006/relationships/image" Target="../media/image120.jpg"/><Relationship Id="rId93" Type="http://schemas.openxmlformats.org/officeDocument/2006/relationships/image" Target="../media/image141.jpg"/><Relationship Id="rId98" Type="http://schemas.openxmlformats.org/officeDocument/2006/relationships/image" Target="../media/image146.png"/><Relationship Id="rId121" Type="http://schemas.openxmlformats.org/officeDocument/2006/relationships/image" Target="../media/image169.png"/><Relationship Id="rId142" Type="http://schemas.openxmlformats.org/officeDocument/2006/relationships/image" Target="../media/image190.jpg"/><Relationship Id="rId163" Type="http://schemas.openxmlformats.org/officeDocument/2006/relationships/image" Target="../media/image211.jpg"/><Relationship Id="rId184" Type="http://schemas.openxmlformats.org/officeDocument/2006/relationships/image" Target="../media/image232.jpg"/><Relationship Id="rId189" Type="http://schemas.openxmlformats.org/officeDocument/2006/relationships/image" Target="../media/image237.png"/><Relationship Id="rId3" Type="http://schemas.openxmlformats.org/officeDocument/2006/relationships/image" Target="../media/image51.jpg"/><Relationship Id="rId25" Type="http://schemas.openxmlformats.org/officeDocument/2006/relationships/image" Target="../media/image73.png"/><Relationship Id="rId46" Type="http://schemas.openxmlformats.org/officeDocument/2006/relationships/image" Target="../media/image94.png"/><Relationship Id="rId67" Type="http://schemas.openxmlformats.org/officeDocument/2006/relationships/image" Target="../media/image115.png"/><Relationship Id="rId116" Type="http://schemas.openxmlformats.org/officeDocument/2006/relationships/image" Target="../media/image164.jpg"/><Relationship Id="rId137" Type="http://schemas.openxmlformats.org/officeDocument/2006/relationships/image" Target="../media/image185.jpg"/><Relationship Id="rId158" Type="http://schemas.openxmlformats.org/officeDocument/2006/relationships/image" Target="../media/image206.png"/><Relationship Id="rId20" Type="http://schemas.openxmlformats.org/officeDocument/2006/relationships/image" Target="../media/image68.png"/><Relationship Id="rId41" Type="http://schemas.openxmlformats.org/officeDocument/2006/relationships/image" Target="../media/image89.png"/><Relationship Id="rId62" Type="http://schemas.openxmlformats.org/officeDocument/2006/relationships/image" Target="../media/image110.png"/><Relationship Id="rId83" Type="http://schemas.openxmlformats.org/officeDocument/2006/relationships/image" Target="../media/image131.png"/><Relationship Id="rId88" Type="http://schemas.openxmlformats.org/officeDocument/2006/relationships/image" Target="../media/image136.jpg"/><Relationship Id="rId111" Type="http://schemas.openxmlformats.org/officeDocument/2006/relationships/image" Target="../media/image159.png"/><Relationship Id="rId132" Type="http://schemas.openxmlformats.org/officeDocument/2006/relationships/image" Target="../media/image180.jpg"/><Relationship Id="rId153" Type="http://schemas.openxmlformats.org/officeDocument/2006/relationships/image" Target="../media/image201.png"/><Relationship Id="rId174" Type="http://schemas.openxmlformats.org/officeDocument/2006/relationships/image" Target="../media/image222.png"/><Relationship Id="rId179" Type="http://schemas.openxmlformats.org/officeDocument/2006/relationships/image" Target="../media/image227.png"/><Relationship Id="rId195" Type="http://schemas.openxmlformats.org/officeDocument/2006/relationships/image" Target="../media/image243.png"/><Relationship Id="rId209" Type="http://schemas.openxmlformats.org/officeDocument/2006/relationships/image" Target="../media/image257.png"/><Relationship Id="rId190" Type="http://schemas.openxmlformats.org/officeDocument/2006/relationships/image" Target="../media/image238.png"/><Relationship Id="rId204" Type="http://schemas.openxmlformats.org/officeDocument/2006/relationships/image" Target="../media/image252.png"/><Relationship Id="rId15" Type="http://schemas.openxmlformats.org/officeDocument/2006/relationships/image" Target="../media/image63.jpg"/><Relationship Id="rId36" Type="http://schemas.openxmlformats.org/officeDocument/2006/relationships/image" Target="../media/image84.jpg"/><Relationship Id="rId57" Type="http://schemas.openxmlformats.org/officeDocument/2006/relationships/image" Target="../media/image105.png"/><Relationship Id="rId106" Type="http://schemas.openxmlformats.org/officeDocument/2006/relationships/image" Target="../media/image154.png"/><Relationship Id="rId127" Type="http://schemas.openxmlformats.org/officeDocument/2006/relationships/image" Target="../media/image175.png"/><Relationship Id="rId10" Type="http://schemas.openxmlformats.org/officeDocument/2006/relationships/image" Target="../media/image58.jpg"/><Relationship Id="rId31" Type="http://schemas.openxmlformats.org/officeDocument/2006/relationships/image" Target="../media/image79.png"/><Relationship Id="rId52" Type="http://schemas.openxmlformats.org/officeDocument/2006/relationships/image" Target="../media/image100.png"/><Relationship Id="rId73" Type="http://schemas.openxmlformats.org/officeDocument/2006/relationships/image" Target="../media/image121.jpg"/><Relationship Id="rId78" Type="http://schemas.openxmlformats.org/officeDocument/2006/relationships/image" Target="../media/image126.png"/><Relationship Id="rId94" Type="http://schemas.openxmlformats.org/officeDocument/2006/relationships/image" Target="../media/image142.jpg"/><Relationship Id="rId99" Type="http://schemas.openxmlformats.org/officeDocument/2006/relationships/image" Target="../media/image147.png"/><Relationship Id="rId101" Type="http://schemas.openxmlformats.org/officeDocument/2006/relationships/image" Target="../media/image149.png"/><Relationship Id="rId122" Type="http://schemas.openxmlformats.org/officeDocument/2006/relationships/image" Target="../media/image170.png"/><Relationship Id="rId143" Type="http://schemas.openxmlformats.org/officeDocument/2006/relationships/image" Target="../media/image191.jpg"/><Relationship Id="rId148" Type="http://schemas.openxmlformats.org/officeDocument/2006/relationships/image" Target="../media/image196.jpg"/><Relationship Id="rId164" Type="http://schemas.openxmlformats.org/officeDocument/2006/relationships/image" Target="../media/image212.jpg"/><Relationship Id="rId169" Type="http://schemas.openxmlformats.org/officeDocument/2006/relationships/image" Target="../media/image217.jpg"/><Relationship Id="rId185" Type="http://schemas.openxmlformats.org/officeDocument/2006/relationships/image" Target="../media/image233.jpg"/><Relationship Id="rId4" Type="http://schemas.openxmlformats.org/officeDocument/2006/relationships/image" Target="../media/image52.jpg"/><Relationship Id="rId9" Type="http://schemas.openxmlformats.org/officeDocument/2006/relationships/image" Target="../media/image57.png"/><Relationship Id="rId180" Type="http://schemas.openxmlformats.org/officeDocument/2006/relationships/image" Target="../media/image228.jpg"/><Relationship Id="rId210" Type="http://schemas.openxmlformats.org/officeDocument/2006/relationships/image" Target="../media/image258.png"/><Relationship Id="rId26" Type="http://schemas.openxmlformats.org/officeDocument/2006/relationships/image" Target="../media/image74.png"/><Relationship Id="rId47" Type="http://schemas.openxmlformats.org/officeDocument/2006/relationships/image" Target="../media/image95.jpg"/><Relationship Id="rId68" Type="http://schemas.openxmlformats.org/officeDocument/2006/relationships/image" Target="../media/image116.jpg"/><Relationship Id="rId89" Type="http://schemas.openxmlformats.org/officeDocument/2006/relationships/image" Target="../media/image137.png"/><Relationship Id="rId112" Type="http://schemas.openxmlformats.org/officeDocument/2006/relationships/image" Target="../media/image160.png"/><Relationship Id="rId133" Type="http://schemas.openxmlformats.org/officeDocument/2006/relationships/image" Target="../media/image181.jpg"/><Relationship Id="rId154" Type="http://schemas.openxmlformats.org/officeDocument/2006/relationships/image" Target="../media/image202.png"/><Relationship Id="rId175" Type="http://schemas.openxmlformats.org/officeDocument/2006/relationships/image" Target="../media/image223.png"/><Relationship Id="rId196" Type="http://schemas.openxmlformats.org/officeDocument/2006/relationships/image" Target="../media/image244.png"/><Relationship Id="rId200" Type="http://schemas.openxmlformats.org/officeDocument/2006/relationships/image" Target="../media/image248.jpg"/><Relationship Id="rId16" Type="http://schemas.openxmlformats.org/officeDocument/2006/relationships/image" Target="../media/image64.jpg"/><Relationship Id="rId37" Type="http://schemas.openxmlformats.org/officeDocument/2006/relationships/image" Target="../media/image85.jpg"/><Relationship Id="rId58" Type="http://schemas.openxmlformats.org/officeDocument/2006/relationships/image" Target="../media/image106.png"/><Relationship Id="rId79" Type="http://schemas.openxmlformats.org/officeDocument/2006/relationships/image" Target="../media/image127.png"/><Relationship Id="rId102" Type="http://schemas.openxmlformats.org/officeDocument/2006/relationships/image" Target="../media/image150.jpg"/><Relationship Id="rId123" Type="http://schemas.openxmlformats.org/officeDocument/2006/relationships/image" Target="../media/image171.jpg"/><Relationship Id="rId144" Type="http://schemas.openxmlformats.org/officeDocument/2006/relationships/image" Target="../media/image192.png"/><Relationship Id="rId90" Type="http://schemas.openxmlformats.org/officeDocument/2006/relationships/image" Target="../media/image138.png"/><Relationship Id="rId165" Type="http://schemas.openxmlformats.org/officeDocument/2006/relationships/image" Target="../media/image213.jpg"/><Relationship Id="rId186" Type="http://schemas.openxmlformats.org/officeDocument/2006/relationships/image" Target="../media/image234.jpg"/><Relationship Id="rId211" Type="http://schemas.openxmlformats.org/officeDocument/2006/relationships/image" Target="../media/image259.png"/><Relationship Id="rId27" Type="http://schemas.openxmlformats.org/officeDocument/2006/relationships/image" Target="../media/image75.jpg"/><Relationship Id="rId48" Type="http://schemas.openxmlformats.org/officeDocument/2006/relationships/image" Target="../media/image96.png"/><Relationship Id="rId69" Type="http://schemas.openxmlformats.org/officeDocument/2006/relationships/image" Target="../media/image117.jpg"/><Relationship Id="rId113" Type="http://schemas.openxmlformats.org/officeDocument/2006/relationships/image" Target="../media/image161.png"/><Relationship Id="rId134" Type="http://schemas.openxmlformats.org/officeDocument/2006/relationships/image" Target="../media/image182.jpg"/><Relationship Id="rId80" Type="http://schemas.openxmlformats.org/officeDocument/2006/relationships/image" Target="../media/image128.jpg"/><Relationship Id="rId155" Type="http://schemas.openxmlformats.org/officeDocument/2006/relationships/image" Target="../media/image203.png"/><Relationship Id="rId176" Type="http://schemas.openxmlformats.org/officeDocument/2006/relationships/image" Target="../media/image224.png"/><Relationship Id="rId197" Type="http://schemas.openxmlformats.org/officeDocument/2006/relationships/image" Target="../media/image245.png"/><Relationship Id="rId201" Type="http://schemas.openxmlformats.org/officeDocument/2006/relationships/image" Target="../media/image249.png"/><Relationship Id="rId17" Type="http://schemas.openxmlformats.org/officeDocument/2006/relationships/image" Target="../media/image65.jpg"/><Relationship Id="rId38" Type="http://schemas.openxmlformats.org/officeDocument/2006/relationships/image" Target="../media/image86.gif"/><Relationship Id="rId59" Type="http://schemas.openxmlformats.org/officeDocument/2006/relationships/image" Target="../media/image107.png"/><Relationship Id="rId103" Type="http://schemas.openxmlformats.org/officeDocument/2006/relationships/image" Target="../media/image151.png"/><Relationship Id="rId124" Type="http://schemas.openxmlformats.org/officeDocument/2006/relationships/image" Target="../media/image172.jpg"/><Relationship Id="rId70" Type="http://schemas.openxmlformats.org/officeDocument/2006/relationships/image" Target="../media/image118.jpg"/><Relationship Id="rId91" Type="http://schemas.openxmlformats.org/officeDocument/2006/relationships/image" Target="../media/image139.jpg"/><Relationship Id="rId145" Type="http://schemas.openxmlformats.org/officeDocument/2006/relationships/image" Target="../media/image193.png"/><Relationship Id="rId166" Type="http://schemas.openxmlformats.org/officeDocument/2006/relationships/image" Target="../media/image214.jpg"/><Relationship Id="rId187" Type="http://schemas.openxmlformats.org/officeDocument/2006/relationships/image" Target="../media/image235.png"/><Relationship Id="rId1" Type="http://schemas.openxmlformats.org/officeDocument/2006/relationships/slideLayout" Target="../slideLayouts/slideLayout6.xml"/><Relationship Id="rId212" Type="http://schemas.openxmlformats.org/officeDocument/2006/relationships/image" Target="../media/image260.png"/><Relationship Id="rId28" Type="http://schemas.openxmlformats.org/officeDocument/2006/relationships/image" Target="../media/image76.jpg"/><Relationship Id="rId49" Type="http://schemas.openxmlformats.org/officeDocument/2006/relationships/image" Target="../media/image97.png"/><Relationship Id="rId114" Type="http://schemas.openxmlformats.org/officeDocument/2006/relationships/image" Target="../media/image162.png"/><Relationship Id="rId60" Type="http://schemas.openxmlformats.org/officeDocument/2006/relationships/image" Target="../media/image108.jpg"/><Relationship Id="rId81" Type="http://schemas.openxmlformats.org/officeDocument/2006/relationships/image" Target="../media/image129.jpg"/><Relationship Id="rId135" Type="http://schemas.openxmlformats.org/officeDocument/2006/relationships/image" Target="../media/image183.jpg"/><Relationship Id="rId156" Type="http://schemas.openxmlformats.org/officeDocument/2006/relationships/image" Target="../media/image204.png"/><Relationship Id="rId177" Type="http://schemas.openxmlformats.org/officeDocument/2006/relationships/image" Target="../media/image225.png"/><Relationship Id="rId198" Type="http://schemas.openxmlformats.org/officeDocument/2006/relationships/image" Target="../media/image246.jpg"/><Relationship Id="rId202" Type="http://schemas.openxmlformats.org/officeDocument/2006/relationships/image" Target="../media/image250.png"/><Relationship Id="rId18" Type="http://schemas.openxmlformats.org/officeDocument/2006/relationships/image" Target="../media/image66.jpg"/><Relationship Id="rId39" Type="http://schemas.openxmlformats.org/officeDocument/2006/relationships/image" Target="../media/image87.png"/><Relationship Id="rId50" Type="http://schemas.openxmlformats.org/officeDocument/2006/relationships/image" Target="../media/image98.png"/><Relationship Id="rId104" Type="http://schemas.openxmlformats.org/officeDocument/2006/relationships/image" Target="../media/image152.png"/><Relationship Id="rId125" Type="http://schemas.openxmlformats.org/officeDocument/2006/relationships/image" Target="../media/image173.png"/><Relationship Id="rId146" Type="http://schemas.openxmlformats.org/officeDocument/2006/relationships/image" Target="../media/image194.jpg"/><Relationship Id="rId167" Type="http://schemas.openxmlformats.org/officeDocument/2006/relationships/image" Target="../media/image215.jpg"/><Relationship Id="rId188" Type="http://schemas.openxmlformats.org/officeDocument/2006/relationships/image" Target="../media/image236.png"/><Relationship Id="rId71" Type="http://schemas.openxmlformats.org/officeDocument/2006/relationships/image" Target="../media/image119.jpg"/><Relationship Id="rId92" Type="http://schemas.openxmlformats.org/officeDocument/2006/relationships/image" Target="../media/image140.jpg"/><Relationship Id="rId213" Type="http://schemas.openxmlformats.org/officeDocument/2006/relationships/image" Target="../media/image261.png"/><Relationship Id="rId2" Type="http://schemas.openxmlformats.org/officeDocument/2006/relationships/notesSlide" Target="../notesSlides/notesSlide37.xml"/><Relationship Id="rId29" Type="http://schemas.openxmlformats.org/officeDocument/2006/relationships/image" Target="../media/image77.png"/><Relationship Id="rId40" Type="http://schemas.openxmlformats.org/officeDocument/2006/relationships/image" Target="../media/image88.png"/><Relationship Id="rId115" Type="http://schemas.openxmlformats.org/officeDocument/2006/relationships/image" Target="../media/image163.png"/><Relationship Id="rId136" Type="http://schemas.openxmlformats.org/officeDocument/2006/relationships/image" Target="../media/image184.jpg"/><Relationship Id="rId157" Type="http://schemas.openxmlformats.org/officeDocument/2006/relationships/image" Target="../media/image205.png"/><Relationship Id="rId178" Type="http://schemas.openxmlformats.org/officeDocument/2006/relationships/image" Target="../media/image226.jpg"/><Relationship Id="rId61" Type="http://schemas.openxmlformats.org/officeDocument/2006/relationships/image" Target="../media/image109.jpg"/><Relationship Id="rId82" Type="http://schemas.openxmlformats.org/officeDocument/2006/relationships/image" Target="../media/image130.jpg"/><Relationship Id="rId199" Type="http://schemas.openxmlformats.org/officeDocument/2006/relationships/image" Target="../media/image247.jpg"/><Relationship Id="rId203" Type="http://schemas.openxmlformats.org/officeDocument/2006/relationships/image" Target="../media/image25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Phillip.Chambers@highradius.com"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mailto:Tracey.Knight@highradius.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treasurycoalition.com/" TargetMode="External"/><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treasurycoalition.com/" TargetMode="Externa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551A-ACA2-4FCD-A5C1-07EC3D3811E7}"/>
              </a:ext>
            </a:extLst>
          </p:cNvPr>
          <p:cNvSpPr>
            <a:spLocks noGrp="1"/>
          </p:cNvSpPr>
          <p:nvPr>
            <p:ph type="title"/>
          </p:nvPr>
        </p:nvSpPr>
        <p:spPr/>
        <p:txBody>
          <a:bodyPr anchor="ctr">
            <a:noAutofit/>
          </a:bodyPr>
          <a:lstStyle/>
          <a:p>
            <a:r>
              <a:rPr lang="en-IN" sz="4800" dirty="0">
                <a:latin typeface="Century Gothic" panose="020B0502020202020204" pitchFamily="34" charset="0"/>
              </a:rPr>
              <a:t>Redefining the Fundamentals of </a:t>
            </a:r>
            <a:br>
              <a:rPr lang="en-IN" sz="4800" dirty="0">
                <a:latin typeface="Century Gothic" panose="020B0502020202020204" pitchFamily="34" charset="0"/>
              </a:rPr>
            </a:br>
            <a:r>
              <a:rPr lang="en-IN" sz="4800" dirty="0">
                <a:solidFill>
                  <a:srgbClr val="FC7500"/>
                </a:solidFill>
                <a:latin typeface="Century Gothic" panose="020B0502020202020204" pitchFamily="34" charset="0"/>
              </a:rPr>
              <a:t>Cash Forecasting </a:t>
            </a:r>
            <a:br>
              <a:rPr lang="en-IN" sz="4800" dirty="0">
                <a:solidFill>
                  <a:srgbClr val="FC7500"/>
                </a:solidFill>
                <a:latin typeface="Century Gothic" panose="020B0502020202020204" pitchFamily="34" charset="0"/>
              </a:rPr>
            </a:br>
            <a:r>
              <a:rPr lang="en-IN" sz="4800" dirty="0">
                <a:solidFill>
                  <a:srgbClr val="5DAAE0"/>
                </a:solidFill>
                <a:latin typeface="Century Gothic" panose="020B0502020202020204" pitchFamily="34" charset="0"/>
              </a:rPr>
              <a:t>With </a:t>
            </a:r>
            <a:r>
              <a:rPr lang="en-IN" sz="4800" dirty="0">
                <a:latin typeface="Century Gothic" panose="020B0502020202020204" pitchFamily="34" charset="0"/>
              </a:rPr>
              <a:t>Artificial Intelligence</a:t>
            </a:r>
          </a:p>
        </p:txBody>
      </p:sp>
    </p:spTree>
    <p:extLst>
      <p:ext uri="{BB962C8B-B14F-4D97-AF65-F5344CB8AC3E}">
        <p14:creationId xmlns:p14="http://schemas.microsoft.com/office/powerpoint/2010/main" val="342988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FF68DF-5BCD-4667-B4ED-B6CDB0A68734}"/>
              </a:ext>
            </a:extLst>
          </p:cNvPr>
          <p:cNvSpPr/>
          <p:nvPr/>
        </p:nvSpPr>
        <p:spPr>
          <a:xfrm>
            <a:off x="781605" y="1685058"/>
            <a:ext cx="2922355" cy="396000"/>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7">
            <a:extLst>
              <a:ext uri="{FF2B5EF4-FFF2-40B4-BE49-F238E27FC236}">
                <a16:creationId xmlns:a16="http://schemas.microsoft.com/office/drawing/2014/main" id="{BECBC735-B412-42CD-AD0F-AC62553BA95B}"/>
              </a:ext>
            </a:extLst>
          </p:cNvPr>
          <p:cNvSpPr>
            <a:spLocks noGrp="1"/>
          </p:cNvSpPr>
          <p:nvPr>
            <p:ph type="title"/>
          </p:nvPr>
        </p:nvSpPr>
        <p:spPr>
          <a:xfrm>
            <a:off x="175202" y="50374"/>
            <a:ext cx="10771839" cy="914398"/>
          </a:xfrm>
        </p:spPr>
        <p:txBody>
          <a:bodyPr/>
          <a:lstStyle/>
          <a:p>
            <a:r>
              <a:rPr lang="en-IN" sz="3600" dirty="0">
                <a:solidFill>
                  <a:srgbClr val="5DAAE0"/>
                </a:solidFill>
              </a:rPr>
              <a:t>Top Priorities For Treasurers</a:t>
            </a:r>
          </a:p>
        </p:txBody>
      </p:sp>
      <p:graphicFrame>
        <p:nvGraphicFramePr>
          <p:cNvPr id="2" name="Table 2">
            <a:extLst>
              <a:ext uri="{FF2B5EF4-FFF2-40B4-BE49-F238E27FC236}">
                <a16:creationId xmlns:a16="http://schemas.microsoft.com/office/drawing/2014/main" id="{590E34B3-B291-4F10-9C30-ADB94C12A7D8}"/>
              </a:ext>
            </a:extLst>
          </p:cNvPr>
          <p:cNvGraphicFramePr>
            <a:graphicFrameLocks noGrp="1"/>
          </p:cNvGraphicFramePr>
          <p:nvPr>
            <p:extLst>
              <p:ext uri="{D42A27DB-BD31-4B8C-83A1-F6EECF244321}">
                <p14:modId xmlns:p14="http://schemas.microsoft.com/office/powerpoint/2010/main" val="1972763532"/>
              </p:ext>
            </p:extLst>
          </p:nvPr>
        </p:nvGraphicFramePr>
        <p:xfrm>
          <a:off x="3642360" y="1226514"/>
          <a:ext cx="8229600" cy="4743035"/>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3233380005"/>
                    </a:ext>
                  </a:extLst>
                </a:gridCol>
                <a:gridCol w="2743200">
                  <a:extLst>
                    <a:ext uri="{9D8B030D-6E8A-4147-A177-3AD203B41FA5}">
                      <a16:colId xmlns:a16="http://schemas.microsoft.com/office/drawing/2014/main" val="3525142001"/>
                    </a:ext>
                  </a:extLst>
                </a:gridCol>
                <a:gridCol w="2743200">
                  <a:extLst>
                    <a:ext uri="{9D8B030D-6E8A-4147-A177-3AD203B41FA5}">
                      <a16:colId xmlns:a16="http://schemas.microsoft.com/office/drawing/2014/main" val="292105190"/>
                    </a:ext>
                  </a:extLst>
                </a:gridCol>
              </a:tblGrid>
              <a:tr h="431185">
                <a:tc>
                  <a:txBody>
                    <a:bodyPr/>
                    <a:lstStyle/>
                    <a:p>
                      <a:pPr algn="ctr"/>
                      <a:r>
                        <a:rPr lang="en-IN" sz="2000" dirty="0">
                          <a:latin typeface="Century Gothic" panose="020B0502020202020204" pitchFamily="34" charset="0"/>
                        </a:rPr>
                        <a:t>2019 Rank</a:t>
                      </a:r>
                    </a:p>
                  </a:txBody>
                  <a:tcPr>
                    <a:solidFill>
                      <a:srgbClr val="FC7500"/>
                    </a:solidFill>
                  </a:tcPr>
                </a:tc>
                <a:tc>
                  <a:txBody>
                    <a:bodyPr/>
                    <a:lstStyle/>
                    <a:p>
                      <a:pPr algn="ctr"/>
                      <a:r>
                        <a:rPr lang="en-IN" sz="2000" dirty="0">
                          <a:latin typeface="Century Gothic" panose="020B0502020202020204" pitchFamily="34" charset="0"/>
                        </a:rPr>
                        <a:t>2018 Rank</a:t>
                      </a:r>
                    </a:p>
                  </a:txBody>
                  <a:tcPr>
                    <a:solidFill>
                      <a:srgbClr val="FC7500"/>
                    </a:solidFill>
                  </a:tcPr>
                </a:tc>
                <a:tc>
                  <a:txBody>
                    <a:bodyPr/>
                    <a:lstStyle/>
                    <a:p>
                      <a:pPr algn="ctr"/>
                      <a:r>
                        <a:rPr lang="en-IN" sz="2000" dirty="0">
                          <a:latin typeface="Century Gothic" panose="020B0502020202020204" pitchFamily="34" charset="0"/>
                        </a:rPr>
                        <a:t>2017 Rank</a:t>
                      </a:r>
                    </a:p>
                  </a:txBody>
                  <a:tcPr>
                    <a:solidFill>
                      <a:srgbClr val="FC7500"/>
                    </a:solidFill>
                  </a:tcPr>
                </a:tc>
                <a:extLst>
                  <a:ext uri="{0D108BD9-81ED-4DB2-BD59-A6C34878D82A}">
                    <a16:rowId xmlns:a16="http://schemas.microsoft.com/office/drawing/2014/main" val="1391238782"/>
                  </a:ext>
                </a:extLst>
              </a:tr>
              <a:tr h="431185">
                <a:tc>
                  <a:txBody>
                    <a:bodyPr/>
                    <a:lstStyle/>
                    <a:p>
                      <a:pPr algn="ctr"/>
                      <a:r>
                        <a:rPr lang="en-IN" sz="2000" b="1" dirty="0">
                          <a:solidFill>
                            <a:schemeClr val="bg1"/>
                          </a:solidFill>
                          <a:latin typeface="Century Gothic" panose="020B0502020202020204" pitchFamily="34" charset="0"/>
                        </a:rPr>
                        <a:t>1</a:t>
                      </a:r>
                    </a:p>
                  </a:txBody>
                  <a:tcPr>
                    <a:solidFill>
                      <a:srgbClr val="5DAAE0"/>
                    </a:solidFill>
                  </a:tcPr>
                </a:tc>
                <a:tc>
                  <a:txBody>
                    <a:bodyPr/>
                    <a:lstStyle/>
                    <a:p>
                      <a:pPr algn="ctr"/>
                      <a:r>
                        <a:rPr lang="en-IN" sz="2000" b="1" dirty="0">
                          <a:solidFill>
                            <a:schemeClr val="bg1"/>
                          </a:solidFill>
                          <a:latin typeface="Century Gothic" panose="020B0502020202020204" pitchFamily="34" charset="0"/>
                        </a:rPr>
                        <a:t>1</a:t>
                      </a:r>
                    </a:p>
                  </a:txBody>
                  <a:tcPr>
                    <a:solidFill>
                      <a:srgbClr val="5DAAE0"/>
                    </a:solidFill>
                  </a:tcPr>
                </a:tc>
                <a:tc>
                  <a:txBody>
                    <a:bodyPr/>
                    <a:lstStyle/>
                    <a:p>
                      <a:pPr algn="ctr"/>
                      <a:r>
                        <a:rPr lang="en-IN" sz="2000" b="1" dirty="0">
                          <a:solidFill>
                            <a:schemeClr val="bg1"/>
                          </a:solidFill>
                          <a:latin typeface="Century Gothic" panose="020B0502020202020204" pitchFamily="34" charset="0"/>
                        </a:rPr>
                        <a:t>1</a:t>
                      </a:r>
                    </a:p>
                  </a:txBody>
                  <a:tcPr>
                    <a:solidFill>
                      <a:srgbClr val="5DAAE0"/>
                    </a:solidFill>
                  </a:tcPr>
                </a:tc>
                <a:extLst>
                  <a:ext uri="{0D108BD9-81ED-4DB2-BD59-A6C34878D82A}">
                    <a16:rowId xmlns:a16="http://schemas.microsoft.com/office/drawing/2014/main" val="3827441119"/>
                  </a:ext>
                </a:extLst>
              </a:tr>
              <a:tr h="431185">
                <a:tc>
                  <a:txBody>
                    <a:bodyPr/>
                    <a:lstStyle/>
                    <a:p>
                      <a:pPr algn="ctr"/>
                      <a:r>
                        <a:rPr lang="en-IN" sz="2000" dirty="0">
                          <a:latin typeface="Century Gothic" panose="020B0502020202020204" pitchFamily="34" charset="0"/>
                        </a:rPr>
                        <a:t>2</a:t>
                      </a:r>
                    </a:p>
                  </a:txBody>
                  <a:tcPr/>
                </a:tc>
                <a:tc>
                  <a:txBody>
                    <a:bodyPr/>
                    <a:lstStyle/>
                    <a:p>
                      <a:pPr algn="ctr"/>
                      <a:r>
                        <a:rPr lang="en-IN" sz="2000" dirty="0">
                          <a:latin typeface="Century Gothic" panose="020B0502020202020204" pitchFamily="34" charset="0"/>
                        </a:rPr>
                        <a:t>2</a:t>
                      </a:r>
                    </a:p>
                  </a:txBody>
                  <a:tcPr/>
                </a:tc>
                <a:tc>
                  <a:txBody>
                    <a:bodyPr/>
                    <a:lstStyle/>
                    <a:p>
                      <a:pPr algn="ctr"/>
                      <a:r>
                        <a:rPr lang="en-IN" sz="2000" dirty="0">
                          <a:latin typeface="Century Gothic" panose="020B0502020202020204" pitchFamily="34" charset="0"/>
                        </a:rPr>
                        <a:t>2</a:t>
                      </a:r>
                    </a:p>
                  </a:txBody>
                  <a:tcPr/>
                </a:tc>
                <a:extLst>
                  <a:ext uri="{0D108BD9-81ED-4DB2-BD59-A6C34878D82A}">
                    <a16:rowId xmlns:a16="http://schemas.microsoft.com/office/drawing/2014/main" val="647668882"/>
                  </a:ext>
                </a:extLst>
              </a:tr>
              <a:tr h="431185">
                <a:tc>
                  <a:txBody>
                    <a:bodyPr/>
                    <a:lstStyle/>
                    <a:p>
                      <a:pPr algn="ctr"/>
                      <a:r>
                        <a:rPr lang="en-IN" sz="2000" dirty="0">
                          <a:latin typeface="Century Gothic" panose="020B0502020202020204" pitchFamily="34" charset="0"/>
                        </a:rPr>
                        <a:t>3</a:t>
                      </a:r>
                    </a:p>
                  </a:txBody>
                  <a:tcPr/>
                </a:tc>
                <a:tc>
                  <a:txBody>
                    <a:bodyPr/>
                    <a:lstStyle/>
                    <a:p>
                      <a:pPr algn="ctr"/>
                      <a:r>
                        <a:rPr lang="en-IN" sz="2000" dirty="0">
                          <a:latin typeface="Century Gothic" panose="020B0502020202020204" pitchFamily="34" charset="0"/>
                        </a:rPr>
                        <a:t>5</a:t>
                      </a:r>
                    </a:p>
                  </a:txBody>
                  <a:tcPr/>
                </a:tc>
                <a:tc>
                  <a:txBody>
                    <a:bodyPr/>
                    <a:lstStyle/>
                    <a:p>
                      <a:pPr algn="ctr"/>
                      <a:r>
                        <a:rPr lang="en-IN" sz="2000" dirty="0">
                          <a:latin typeface="Century Gothic" panose="020B0502020202020204" pitchFamily="34" charset="0"/>
                        </a:rPr>
                        <a:t>5</a:t>
                      </a:r>
                    </a:p>
                  </a:txBody>
                  <a:tcPr/>
                </a:tc>
                <a:extLst>
                  <a:ext uri="{0D108BD9-81ED-4DB2-BD59-A6C34878D82A}">
                    <a16:rowId xmlns:a16="http://schemas.microsoft.com/office/drawing/2014/main" val="2173765685"/>
                  </a:ext>
                </a:extLst>
              </a:tr>
              <a:tr h="431185">
                <a:tc>
                  <a:txBody>
                    <a:bodyPr/>
                    <a:lstStyle/>
                    <a:p>
                      <a:pPr algn="ctr"/>
                      <a:r>
                        <a:rPr lang="en-IN" sz="2000" dirty="0">
                          <a:latin typeface="Century Gothic" panose="020B0502020202020204" pitchFamily="34" charset="0"/>
                        </a:rPr>
                        <a:t>4</a:t>
                      </a:r>
                    </a:p>
                  </a:txBody>
                  <a:tcPr/>
                </a:tc>
                <a:tc>
                  <a:txBody>
                    <a:bodyPr/>
                    <a:lstStyle/>
                    <a:p>
                      <a:pPr algn="ctr"/>
                      <a:r>
                        <a:rPr lang="en-IN" sz="2000" dirty="0">
                          <a:latin typeface="Century Gothic" panose="020B0502020202020204" pitchFamily="34" charset="0"/>
                        </a:rPr>
                        <a:t>4</a:t>
                      </a:r>
                    </a:p>
                  </a:txBody>
                  <a:tcPr/>
                </a:tc>
                <a:tc>
                  <a:txBody>
                    <a:bodyPr/>
                    <a:lstStyle/>
                    <a:p>
                      <a:pPr algn="ctr"/>
                      <a:r>
                        <a:rPr lang="en-IN" sz="2000" dirty="0">
                          <a:latin typeface="Century Gothic" panose="020B0502020202020204" pitchFamily="34" charset="0"/>
                        </a:rPr>
                        <a:t>--</a:t>
                      </a:r>
                    </a:p>
                  </a:txBody>
                  <a:tcPr/>
                </a:tc>
                <a:extLst>
                  <a:ext uri="{0D108BD9-81ED-4DB2-BD59-A6C34878D82A}">
                    <a16:rowId xmlns:a16="http://schemas.microsoft.com/office/drawing/2014/main" val="2175830239"/>
                  </a:ext>
                </a:extLst>
              </a:tr>
              <a:tr h="431185">
                <a:tc>
                  <a:txBody>
                    <a:bodyPr/>
                    <a:lstStyle/>
                    <a:p>
                      <a:pPr algn="ctr"/>
                      <a:r>
                        <a:rPr lang="en-IN" sz="2000" dirty="0">
                          <a:latin typeface="Century Gothic" panose="020B0502020202020204" pitchFamily="34" charset="0"/>
                        </a:rPr>
                        <a:t>5</a:t>
                      </a:r>
                    </a:p>
                  </a:txBody>
                  <a:tcPr/>
                </a:tc>
                <a:tc>
                  <a:txBody>
                    <a:bodyPr/>
                    <a:lstStyle/>
                    <a:p>
                      <a:pPr algn="ctr"/>
                      <a:r>
                        <a:rPr lang="en-IN" sz="2000" dirty="0">
                          <a:latin typeface="Century Gothic" panose="020B0502020202020204" pitchFamily="34" charset="0"/>
                        </a:rPr>
                        <a:t>9</a:t>
                      </a:r>
                    </a:p>
                  </a:txBody>
                  <a:tcPr/>
                </a:tc>
                <a:tc>
                  <a:txBody>
                    <a:bodyPr/>
                    <a:lstStyle/>
                    <a:p>
                      <a:pPr algn="ctr"/>
                      <a:r>
                        <a:rPr lang="en-IN" sz="2000" dirty="0">
                          <a:latin typeface="Century Gothic" panose="020B0502020202020204" pitchFamily="34" charset="0"/>
                        </a:rPr>
                        <a:t>9</a:t>
                      </a:r>
                    </a:p>
                  </a:txBody>
                  <a:tcPr/>
                </a:tc>
                <a:extLst>
                  <a:ext uri="{0D108BD9-81ED-4DB2-BD59-A6C34878D82A}">
                    <a16:rowId xmlns:a16="http://schemas.microsoft.com/office/drawing/2014/main" val="986841899"/>
                  </a:ext>
                </a:extLst>
              </a:tr>
              <a:tr h="431185">
                <a:tc>
                  <a:txBody>
                    <a:bodyPr/>
                    <a:lstStyle/>
                    <a:p>
                      <a:pPr algn="ctr"/>
                      <a:r>
                        <a:rPr lang="en-IN" sz="2000" dirty="0">
                          <a:latin typeface="Century Gothic" panose="020B0502020202020204" pitchFamily="34" charset="0"/>
                        </a:rPr>
                        <a:t>6</a:t>
                      </a:r>
                    </a:p>
                  </a:txBody>
                  <a:tcPr/>
                </a:tc>
                <a:tc>
                  <a:txBody>
                    <a:bodyPr/>
                    <a:lstStyle/>
                    <a:p>
                      <a:pPr algn="ctr"/>
                      <a:r>
                        <a:rPr lang="en-IN" sz="2000" dirty="0">
                          <a:latin typeface="Century Gothic" panose="020B0502020202020204" pitchFamily="34" charset="0"/>
                        </a:rPr>
                        <a:t>3</a:t>
                      </a:r>
                    </a:p>
                  </a:txBody>
                  <a:tcPr/>
                </a:tc>
                <a:tc>
                  <a:txBody>
                    <a:bodyPr/>
                    <a:lstStyle/>
                    <a:p>
                      <a:pPr algn="ctr"/>
                      <a:r>
                        <a:rPr lang="en-IN" sz="2000" dirty="0">
                          <a:latin typeface="Century Gothic" panose="020B0502020202020204" pitchFamily="34" charset="0"/>
                        </a:rPr>
                        <a:t>6</a:t>
                      </a:r>
                    </a:p>
                  </a:txBody>
                  <a:tcPr/>
                </a:tc>
                <a:extLst>
                  <a:ext uri="{0D108BD9-81ED-4DB2-BD59-A6C34878D82A}">
                    <a16:rowId xmlns:a16="http://schemas.microsoft.com/office/drawing/2014/main" val="3679423059"/>
                  </a:ext>
                </a:extLst>
              </a:tr>
              <a:tr h="431185">
                <a:tc>
                  <a:txBody>
                    <a:bodyPr/>
                    <a:lstStyle/>
                    <a:p>
                      <a:pPr algn="ctr"/>
                      <a:r>
                        <a:rPr lang="en-IN" sz="2000" dirty="0">
                          <a:latin typeface="Century Gothic" panose="020B0502020202020204" pitchFamily="34" charset="0"/>
                        </a:rPr>
                        <a:t>7</a:t>
                      </a:r>
                    </a:p>
                  </a:txBody>
                  <a:tcPr/>
                </a:tc>
                <a:tc>
                  <a:txBody>
                    <a:bodyPr/>
                    <a:lstStyle/>
                    <a:p>
                      <a:pPr algn="ctr"/>
                      <a:r>
                        <a:rPr lang="en-IN" sz="2000" dirty="0">
                          <a:latin typeface="Century Gothic" panose="020B0502020202020204" pitchFamily="34" charset="0"/>
                        </a:rPr>
                        <a:t>10</a:t>
                      </a:r>
                    </a:p>
                  </a:txBody>
                  <a:tcPr/>
                </a:tc>
                <a:tc>
                  <a:txBody>
                    <a:bodyPr/>
                    <a:lstStyle/>
                    <a:p>
                      <a:pPr algn="ctr"/>
                      <a:r>
                        <a:rPr lang="en-IN" sz="2000" dirty="0">
                          <a:latin typeface="Century Gothic" panose="020B0502020202020204" pitchFamily="34" charset="0"/>
                        </a:rPr>
                        <a:t>--</a:t>
                      </a:r>
                    </a:p>
                  </a:txBody>
                  <a:tcPr/>
                </a:tc>
                <a:extLst>
                  <a:ext uri="{0D108BD9-81ED-4DB2-BD59-A6C34878D82A}">
                    <a16:rowId xmlns:a16="http://schemas.microsoft.com/office/drawing/2014/main" val="3161254239"/>
                  </a:ext>
                </a:extLst>
              </a:tr>
              <a:tr h="431185">
                <a:tc>
                  <a:txBody>
                    <a:bodyPr/>
                    <a:lstStyle/>
                    <a:p>
                      <a:pPr algn="ctr"/>
                      <a:r>
                        <a:rPr lang="en-IN" sz="2000" dirty="0">
                          <a:latin typeface="Century Gothic" panose="020B0502020202020204" pitchFamily="34" charset="0"/>
                        </a:rPr>
                        <a:t>8</a:t>
                      </a:r>
                    </a:p>
                  </a:txBody>
                  <a:tcPr/>
                </a:tc>
                <a:tc>
                  <a:txBody>
                    <a:bodyPr/>
                    <a:lstStyle/>
                    <a:p>
                      <a:pPr algn="ctr"/>
                      <a:r>
                        <a:rPr lang="en-IN" sz="2000" dirty="0">
                          <a:latin typeface="Century Gothic" panose="020B0502020202020204" pitchFamily="34" charset="0"/>
                        </a:rPr>
                        <a:t>8</a:t>
                      </a:r>
                    </a:p>
                  </a:txBody>
                  <a:tcPr/>
                </a:tc>
                <a:tc>
                  <a:txBody>
                    <a:bodyPr/>
                    <a:lstStyle/>
                    <a:p>
                      <a:pPr algn="ctr"/>
                      <a:r>
                        <a:rPr lang="en-IN" sz="2000" dirty="0">
                          <a:latin typeface="Century Gothic" panose="020B0502020202020204" pitchFamily="34" charset="0"/>
                        </a:rPr>
                        <a:t>8</a:t>
                      </a:r>
                    </a:p>
                  </a:txBody>
                  <a:tcPr/>
                </a:tc>
                <a:extLst>
                  <a:ext uri="{0D108BD9-81ED-4DB2-BD59-A6C34878D82A}">
                    <a16:rowId xmlns:a16="http://schemas.microsoft.com/office/drawing/2014/main" val="963490806"/>
                  </a:ext>
                </a:extLst>
              </a:tr>
              <a:tr h="431185">
                <a:tc>
                  <a:txBody>
                    <a:bodyPr/>
                    <a:lstStyle/>
                    <a:p>
                      <a:pPr algn="ctr"/>
                      <a:r>
                        <a:rPr lang="en-IN" sz="2000" dirty="0">
                          <a:latin typeface="Century Gothic" panose="020B0502020202020204" pitchFamily="34" charset="0"/>
                        </a:rPr>
                        <a:t>9</a:t>
                      </a:r>
                    </a:p>
                  </a:txBody>
                  <a:tcPr/>
                </a:tc>
                <a:tc>
                  <a:txBody>
                    <a:bodyPr/>
                    <a:lstStyle/>
                    <a:p>
                      <a:pPr algn="ctr"/>
                      <a:r>
                        <a:rPr lang="en-IN" sz="2000" dirty="0">
                          <a:latin typeface="Century Gothic" panose="020B0502020202020204" pitchFamily="34" charset="0"/>
                        </a:rPr>
                        <a:t>14</a:t>
                      </a:r>
                    </a:p>
                  </a:txBody>
                  <a:tcPr/>
                </a:tc>
                <a:tc>
                  <a:txBody>
                    <a:bodyPr/>
                    <a:lstStyle/>
                    <a:p>
                      <a:pPr algn="ctr"/>
                      <a:r>
                        <a:rPr lang="en-IN" sz="2000" dirty="0">
                          <a:latin typeface="Century Gothic" panose="020B0502020202020204" pitchFamily="34" charset="0"/>
                        </a:rPr>
                        <a:t>12</a:t>
                      </a:r>
                    </a:p>
                  </a:txBody>
                  <a:tcPr/>
                </a:tc>
                <a:extLst>
                  <a:ext uri="{0D108BD9-81ED-4DB2-BD59-A6C34878D82A}">
                    <a16:rowId xmlns:a16="http://schemas.microsoft.com/office/drawing/2014/main" val="2635082612"/>
                  </a:ext>
                </a:extLst>
              </a:tr>
              <a:tr h="431185">
                <a:tc>
                  <a:txBody>
                    <a:bodyPr/>
                    <a:lstStyle/>
                    <a:p>
                      <a:pPr algn="ctr"/>
                      <a:r>
                        <a:rPr lang="en-IN" sz="2000" dirty="0"/>
                        <a:t>10</a:t>
                      </a:r>
                      <a:endParaRPr lang="en-IN" sz="2000" dirty="0">
                        <a:latin typeface="Century Gothic" panose="020B0502020202020204" pitchFamily="34" charset="0"/>
                      </a:endParaRPr>
                    </a:p>
                  </a:txBody>
                  <a:tcPr/>
                </a:tc>
                <a:tc>
                  <a:txBody>
                    <a:bodyPr/>
                    <a:lstStyle/>
                    <a:p>
                      <a:pPr algn="ctr"/>
                      <a:r>
                        <a:rPr lang="en-IN" sz="2000" dirty="0"/>
                        <a:t>6</a:t>
                      </a:r>
                      <a:endParaRPr lang="en-IN" sz="2000" dirty="0">
                        <a:latin typeface="Century Gothic" panose="020B0502020202020204" pitchFamily="34" charset="0"/>
                      </a:endParaRPr>
                    </a:p>
                  </a:txBody>
                  <a:tcPr/>
                </a:tc>
                <a:tc>
                  <a:txBody>
                    <a:bodyPr/>
                    <a:lstStyle/>
                    <a:p>
                      <a:pPr algn="ctr"/>
                      <a:r>
                        <a:rPr lang="en-IN" sz="2000" dirty="0"/>
                        <a:t>3</a:t>
                      </a:r>
                      <a:endParaRPr lang="en-IN" sz="2000" dirty="0">
                        <a:latin typeface="Century Gothic" panose="020B0502020202020204" pitchFamily="34" charset="0"/>
                      </a:endParaRPr>
                    </a:p>
                  </a:txBody>
                  <a:tcPr/>
                </a:tc>
                <a:extLst>
                  <a:ext uri="{0D108BD9-81ED-4DB2-BD59-A6C34878D82A}">
                    <a16:rowId xmlns:a16="http://schemas.microsoft.com/office/drawing/2014/main" val="729982255"/>
                  </a:ext>
                </a:extLst>
              </a:tr>
            </a:tbl>
          </a:graphicData>
        </a:graphic>
      </p:graphicFrame>
      <p:sp>
        <p:nvSpPr>
          <p:cNvPr id="16" name="TextBox 15">
            <a:extLst>
              <a:ext uri="{FF2B5EF4-FFF2-40B4-BE49-F238E27FC236}">
                <a16:creationId xmlns:a16="http://schemas.microsoft.com/office/drawing/2014/main" id="{5793F084-A5BB-4F5F-882E-B297DB2C7519}"/>
              </a:ext>
            </a:extLst>
          </p:cNvPr>
          <p:cNvSpPr txBox="1"/>
          <p:nvPr/>
        </p:nvSpPr>
        <p:spPr>
          <a:xfrm>
            <a:off x="1080423" y="1688539"/>
            <a:ext cx="2332690" cy="400110"/>
          </a:xfrm>
          <a:prstGeom prst="rect">
            <a:avLst/>
          </a:prstGeom>
          <a:noFill/>
        </p:spPr>
        <p:txBody>
          <a:bodyPr wrap="none" rtlCol="0">
            <a:spAutoFit/>
          </a:bodyPr>
          <a:lstStyle/>
          <a:p>
            <a:pPr algn="r"/>
            <a:r>
              <a:rPr lang="en-IN" sz="2000" b="1" dirty="0">
                <a:solidFill>
                  <a:schemeClr val="bg1"/>
                </a:solidFill>
                <a:latin typeface="Century Gothic" panose="020B0502020202020204" pitchFamily="34" charset="0"/>
              </a:rPr>
              <a:t>Cash Forecasting</a:t>
            </a:r>
          </a:p>
        </p:txBody>
      </p:sp>
      <p:sp>
        <p:nvSpPr>
          <p:cNvPr id="22" name="TextBox 21">
            <a:extLst>
              <a:ext uri="{FF2B5EF4-FFF2-40B4-BE49-F238E27FC236}">
                <a16:creationId xmlns:a16="http://schemas.microsoft.com/office/drawing/2014/main" id="{942780DB-3BC1-43AE-A655-C3ACE53BA5F8}"/>
              </a:ext>
            </a:extLst>
          </p:cNvPr>
          <p:cNvSpPr txBox="1"/>
          <p:nvPr/>
        </p:nvSpPr>
        <p:spPr>
          <a:xfrm>
            <a:off x="496930" y="2123593"/>
            <a:ext cx="2916183"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Financial Risk Management</a:t>
            </a:r>
          </a:p>
        </p:txBody>
      </p:sp>
      <p:sp>
        <p:nvSpPr>
          <p:cNvPr id="23" name="TextBox 22">
            <a:extLst>
              <a:ext uri="{FF2B5EF4-FFF2-40B4-BE49-F238E27FC236}">
                <a16:creationId xmlns:a16="http://schemas.microsoft.com/office/drawing/2014/main" id="{A5745168-063C-4ABE-86ED-55AA9BF65906}"/>
              </a:ext>
            </a:extLst>
          </p:cNvPr>
          <p:cNvSpPr txBox="1"/>
          <p:nvPr/>
        </p:nvSpPr>
        <p:spPr>
          <a:xfrm>
            <a:off x="163505" y="2558647"/>
            <a:ext cx="3249608"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Treasury Management Systems</a:t>
            </a:r>
          </a:p>
        </p:txBody>
      </p:sp>
      <p:sp>
        <p:nvSpPr>
          <p:cNvPr id="24" name="TextBox 23">
            <a:extLst>
              <a:ext uri="{FF2B5EF4-FFF2-40B4-BE49-F238E27FC236}">
                <a16:creationId xmlns:a16="http://schemas.microsoft.com/office/drawing/2014/main" id="{A890E131-AAA4-4B6E-955D-4D96CC4C48B0}"/>
              </a:ext>
            </a:extLst>
          </p:cNvPr>
          <p:cNvSpPr txBox="1"/>
          <p:nvPr/>
        </p:nvSpPr>
        <p:spPr>
          <a:xfrm>
            <a:off x="464870" y="3428755"/>
            <a:ext cx="2948243"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Balance Sheet Optimization</a:t>
            </a:r>
          </a:p>
        </p:txBody>
      </p:sp>
      <p:sp>
        <p:nvSpPr>
          <p:cNvPr id="25" name="TextBox 24">
            <a:extLst>
              <a:ext uri="{FF2B5EF4-FFF2-40B4-BE49-F238E27FC236}">
                <a16:creationId xmlns:a16="http://schemas.microsoft.com/office/drawing/2014/main" id="{D9AE1CAE-FD9F-4CF3-869B-2F6A53540E7F}"/>
              </a:ext>
            </a:extLst>
          </p:cNvPr>
          <p:cNvSpPr txBox="1"/>
          <p:nvPr/>
        </p:nvSpPr>
        <p:spPr>
          <a:xfrm>
            <a:off x="72134" y="3863809"/>
            <a:ext cx="3340979"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Treasury Staffing &amp; Skill Nurturing</a:t>
            </a:r>
          </a:p>
        </p:txBody>
      </p:sp>
      <p:sp>
        <p:nvSpPr>
          <p:cNvPr id="26" name="TextBox 25">
            <a:extLst>
              <a:ext uri="{FF2B5EF4-FFF2-40B4-BE49-F238E27FC236}">
                <a16:creationId xmlns:a16="http://schemas.microsoft.com/office/drawing/2014/main" id="{C17A870E-064C-46D2-BF8B-E6DD715B7B4E}"/>
              </a:ext>
            </a:extLst>
          </p:cNvPr>
          <p:cNvSpPr txBox="1"/>
          <p:nvPr/>
        </p:nvSpPr>
        <p:spPr>
          <a:xfrm>
            <a:off x="-1" y="2993701"/>
            <a:ext cx="3413114"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Treasury Functional Organization</a:t>
            </a:r>
          </a:p>
        </p:txBody>
      </p:sp>
      <p:sp>
        <p:nvSpPr>
          <p:cNvPr id="27" name="TextBox 26">
            <a:extLst>
              <a:ext uri="{FF2B5EF4-FFF2-40B4-BE49-F238E27FC236}">
                <a16:creationId xmlns:a16="http://schemas.microsoft.com/office/drawing/2014/main" id="{70458C19-BECA-404D-91A6-B294582338EE}"/>
              </a:ext>
            </a:extLst>
          </p:cNvPr>
          <p:cNvSpPr txBox="1"/>
          <p:nvPr/>
        </p:nvSpPr>
        <p:spPr>
          <a:xfrm>
            <a:off x="1465144" y="4298863"/>
            <a:ext cx="1947969"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Bank Service Fees</a:t>
            </a:r>
          </a:p>
        </p:txBody>
      </p:sp>
      <p:sp>
        <p:nvSpPr>
          <p:cNvPr id="28" name="TextBox 27">
            <a:extLst>
              <a:ext uri="{FF2B5EF4-FFF2-40B4-BE49-F238E27FC236}">
                <a16:creationId xmlns:a16="http://schemas.microsoft.com/office/drawing/2014/main" id="{D323AF4B-471C-4E04-A8EE-95EBC10F02F9}"/>
              </a:ext>
            </a:extLst>
          </p:cNvPr>
          <p:cNvSpPr txBox="1"/>
          <p:nvPr/>
        </p:nvSpPr>
        <p:spPr>
          <a:xfrm>
            <a:off x="1011494" y="4733917"/>
            <a:ext cx="2401619"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Operational Efficiency</a:t>
            </a:r>
          </a:p>
        </p:txBody>
      </p:sp>
      <p:sp>
        <p:nvSpPr>
          <p:cNvPr id="29" name="TextBox 28">
            <a:extLst>
              <a:ext uri="{FF2B5EF4-FFF2-40B4-BE49-F238E27FC236}">
                <a16:creationId xmlns:a16="http://schemas.microsoft.com/office/drawing/2014/main" id="{9F2DC3BB-B9E5-4E8A-AECE-6075C99B0E21}"/>
              </a:ext>
            </a:extLst>
          </p:cNvPr>
          <p:cNvSpPr txBox="1"/>
          <p:nvPr/>
        </p:nvSpPr>
        <p:spPr>
          <a:xfrm>
            <a:off x="1782538" y="5168971"/>
            <a:ext cx="1630575"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Cyber Security</a:t>
            </a:r>
          </a:p>
        </p:txBody>
      </p:sp>
      <p:sp>
        <p:nvSpPr>
          <p:cNvPr id="30" name="TextBox 29">
            <a:extLst>
              <a:ext uri="{FF2B5EF4-FFF2-40B4-BE49-F238E27FC236}">
                <a16:creationId xmlns:a16="http://schemas.microsoft.com/office/drawing/2014/main" id="{E14B8CB9-424D-41B1-8DF3-1AC3A5DF2FE8}"/>
              </a:ext>
            </a:extLst>
          </p:cNvPr>
          <p:cNvSpPr txBox="1"/>
          <p:nvPr/>
        </p:nvSpPr>
        <p:spPr>
          <a:xfrm>
            <a:off x="51295" y="5604026"/>
            <a:ext cx="3361818" cy="338554"/>
          </a:xfrm>
          <a:prstGeom prst="rect">
            <a:avLst/>
          </a:prstGeom>
          <a:noFill/>
        </p:spPr>
        <p:txBody>
          <a:bodyPr wrap="none" rtlCol="0">
            <a:spAutoFit/>
          </a:bodyPr>
          <a:lstStyle/>
          <a:p>
            <a:pPr algn="r"/>
            <a:r>
              <a:rPr lang="en-IN" sz="1600" dirty="0">
                <a:solidFill>
                  <a:schemeClr val="bg1">
                    <a:lumMod val="50000"/>
                  </a:schemeClr>
                </a:solidFill>
                <a:latin typeface="Century Gothic" panose="020B0502020202020204" pitchFamily="34" charset="0"/>
              </a:rPr>
              <a:t>Bank Relationship Management</a:t>
            </a:r>
          </a:p>
        </p:txBody>
      </p:sp>
      <p:sp>
        <p:nvSpPr>
          <p:cNvPr id="4" name="Rectangle 3">
            <a:extLst>
              <a:ext uri="{FF2B5EF4-FFF2-40B4-BE49-F238E27FC236}">
                <a16:creationId xmlns:a16="http://schemas.microsoft.com/office/drawing/2014/main" id="{B81361AA-67C6-4F01-87E6-7AA4DA746AAC}"/>
              </a:ext>
            </a:extLst>
          </p:cNvPr>
          <p:cNvSpPr/>
          <p:nvPr/>
        </p:nvSpPr>
        <p:spPr>
          <a:xfrm>
            <a:off x="4538749" y="6598095"/>
            <a:ext cx="8068887" cy="261610"/>
          </a:xfrm>
          <a:prstGeom prst="rect">
            <a:avLst/>
          </a:prstGeom>
        </p:spPr>
        <p:txBody>
          <a:bodyPr wrap="square">
            <a:spAutoFit/>
          </a:bodyPr>
          <a:lstStyle/>
          <a:p>
            <a:r>
              <a:rPr lang="en-US" sz="1100" dirty="0">
                <a:solidFill>
                  <a:schemeClr val="bg1">
                    <a:lumMod val="50000"/>
                  </a:schemeClr>
                </a:solidFill>
                <a:latin typeface="Century Gothic" panose="020B0502020202020204" pitchFamily="34" charset="0"/>
              </a:rPr>
              <a:t>Source: </a:t>
            </a:r>
            <a:r>
              <a:rPr lang="en-IN" sz="1100" dirty="0">
                <a:hlinkClick r:id="rId3"/>
              </a:rPr>
              <a:t>https://www.pwc.com/hu/hu/kiadvanyok/assets/pdf/2019%20PwC%20Global%20Benchmarking%20Survey.pdf</a:t>
            </a:r>
            <a:endParaRPr lang="en-IN" sz="1100" dirty="0">
              <a:solidFill>
                <a:schemeClr val="bg1">
                  <a:lumMod val="50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7B88359C-4826-4653-8319-7747437C4159}"/>
              </a:ext>
            </a:extLst>
          </p:cNvPr>
          <p:cNvSpPr/>
          <p:nvPr/>
        </p:nvSpPr>
        <p:spPr>
          <a:xfrm>
            <a:off x="0" y="3960801"/>
            <a:ext cx="12192000" cy="2620128"/>
          </a:xfrm>
          <a:prstGeom prst="rect">
            <a:avLst/>
          </a:prstGeom>
          <a:gradFill flip="none" rotWithShape="1">
            <a:gsLst>
              <a:gs pos="0">
                <a:schemeClr val="accent1">
                  <a:lumMod val="5000"/>
                  <a:lumOff val="95000"/>
                  <a:alpha val="0"/>
                </a:schemeClr>
              </a:gs>
              <a:gs pos="71000">
                <a:schemeClr val="bg1">
                  <a:alpha val="88000"/>
                </a:schemeClr>
              </a:gs>
              <a:gs pos="83000">
                <a:schemeClr val="bg1"/>
              </a:gs>
              <a:gs pos="100000">
                <a:schemeClr val="bg1">
                  <a:alpha val="6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3907FD6A-6B82-4D4E-873F-8DC6157CCA2C}"/>
              </a:ext>
            </a:extLst>
          </p:cNvPr>
          <p:cNvSpPr txBox="1"/>
          <p:nvPr/>
        </p:nvSpPr>
        <p:spPr>
          <a:xfrm>
            <a:off x="464870" y="5467027"/>
            <a:ext cx="11074523" cy="461665"/>
          </a:xfrm>
          <a:prstGeom prst="rect">
            <a:avLst/>
          </a:prstGeom>
          <a:noFill/>
        </p:spPr>
        <p:txBody>
          <a:bodyPr wrap="square" rtlCol="0">
            <a:spAutoFit/>
          </a:bodyPr>
          <a:lstStyle/>
          <a:p>
            <a:pPr algn="ctr"/>
            <a:r>
              <a:rPr lang="en-IN" sz="2400" b="1" dirty="0">
                <a:solidFill>
                  <a:srgbClr val="FC7500"/>
                </a:solidFill>
                <a:latin typeface="Century Gothic" panose="020B0502020202020204" pitchFamily="34" charset="0"/>
              </a:rPr>
              <a:t>Cash Forecasting continues to be the biggest priority for treasurers</a:t>
            </a:r>
          </a:p>
        </p:txBody>
      </p:sp>
    </p:spTree>
    <p:extLst>
      <p:ext uri="{BB962C8B-B14F-4D97-AF65-F5344CB8AC3E}">
        <p14:creationId xmlns:p14="http://schemas.microsoft.com/office/powerpoint/2010/main" val="361916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CBC735-B412-42CD-AD0F-AC62553BA95B}"/>
              </a:ext>
            </a:extLst>
          </p:cNvPr>
          <p:cNvSpPr>
            <a:spLocks noGrp="1"/>
          </p:cNvSpPr>
          <p:nvPr>
            <p:ph type="title"/>
          </p:nvPr>
        </p:nvSpPr>
        <p:spPr>
          <a:xfrm>
            <a:off x="175202" y="50374"/>
            <a:ext cx="10771839" cy="914398"/>
          </a:xfrm>
        </p:spPr>
        <p:txBody>
          <a:bodyPr/>
          <a:lstStyle/>
          <a:p>
            <a:r>
              <a:rPr lang="en-IN" sz="3600" dirty="0">
                <a:solidFill>
                  <a:srgbClr val="5DAAE0"/>
                </a:solidFill>
              </a:rPr>
              <a:t>Technology Adoption Across Markets</a:t>
            </a:r>
          </a:p>
        </p:txBody>
      </p:sp>
      <p:pic>
        <p:nvPicPr>
          <p:cNvPr id="1026" name="gmail-m_-5160341047196360593gmail-m_-3437863231316273065gmail-m_-1854450626173738142_x0000_i1025" descr="image001">
            <a:extLst>
              <a:ext uri="{FF2B5EF4-FFF2-40B4-BE49-F238E27FC236}">
                <a16:creationId xmlns:a16="http://schemas.microsoft.com/office/drawing/2014/main" id="{125ABB2A-717C-4586-BD17-3C75EBB70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8" t="10578" r="1743" b="8339"/>
          <a:stretch/>
        </p:blipFill>
        <p:spPr bwMode="auto">
          <a:xfrm>
            <a:off x="60869" y="2073226"/>
            <a:ext cx="12070262" cy="27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2DB1703-E773-4512-B575-BDEF76E4C91A}"/>
              </a:ext>
            </a:extLst>
          </p:cNvPr>
          <p:cNvSpPr txBox="1"/>
          <p:nvPr/>
        </p:nvSpPr>
        <p:spPr>
          <a:xfrm>
            <a:off x="7177531" y="6422392"/>
            <a:ext cx="4706738" cy="246221"/>
          </a:xfrm>
          <a:prstGeom prst="rect">
            <a:avLst/>
          </a:prstGeom>
          <a:noFill/>
        </p:spPr>
        <p:txBody>
          <a:bodyPr wrap="none" rtlCol="0">
            <a:spAutoFit/>
          </a:bodyPr>
          <a:lstStyle/>
          <a:p>
            <a:r>
              <a:rPr lang="en-US" sz="1000" i="1" dirty="0"/>
              <a:t>Reval survey with Zanders, Treasury Strategies, and Standard Chartered Bank</a:t>
            </a:r>
          </a:p>
        </p:txBody>
      </p:sp>
    </p:spTree>
    <p:extLst>
      <p:ext uri="{BB962C8B-B14F-4D97-AF65-F5344CB8AC3E}">
        <p14:creationId xmlns:p14="http://schemas.microsoft.com/office/powerpoint/2010/main" val="361960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CBC735-B412-42CD-AD0F-AC62553BA95B}"/>
              </a:ext>
            </a:extLst>
          </p:cNvPr>
          <p:cNvSpPr>
            <a:spLocks noGrp="1"/>
          </p:cNvSpPr>
          <p:nvPr>
            <p:ph type="title"/>
          </p:nvPr>
        </p:nvSpPr>
        <p:spPr>
          <a:xfrm>
            <a:off x="175202" y="50374"/>
            <a:ext cx="10771839" cy="914398"/>
          </a:xfrm>
        </p:spPr>
        <p:txBody>
          <a:bodyPr/>
          <a:lstStyle/>
          <a:p>
            <a:r>
              <a:rPr lang="en-IN" sz="3600" dirty="0">
                <a:solidFill>
                  <a:srgbClr val="5DAAE0"/>
                </a:solidFill>
              </a:rPr>
              <a:t>Cash Forecasting Challenges</a:t>
            </a:r>
          </a:p>
        </p:txBody>
      </p:sp>
      <p:sp>
        <p:nvSpPr>
          <p:cNvPr id="11" name="TextBox 10">
            <a:extLst>
              <a:ext uri="{FF2B5EF4-FFF2-40B4-BE49-F238E27FC236}">
                <a16:creationId xmlns:a16="http://schemas.microsoft.com/office/drawing/2014/main" id="{4566AEA8-DBB9-4425-AC8A-9B3E09780E76}"/>
              </a:ext>
            </a:extLst>
          </p:cNvPr>
          <p:cNvSpPr txBox="1"/>
          <p:nvPr/>
        </p:nvSpPr>
        <p:spPr>
          <a:xfrm>
            <a:off x="2187032" y="1595628"/>
            <a:ext cx="10020985" cy="461665"/>
          </a:xfrm>
          <a:prstGeom prst="rect">
            <a:avLst/>
          </a:prstGeom>
          <a:noFill/>
        </p:spPr>
        <p:txBody>
          <a:bodyPr wrap="square" rtlCol="0">
            <a:spAutoFit/>
          </a:bodyPr>
          <a:lstStyle/>
          <a:p>
            <a:r>
              <a:rPr lang="en-IN" sz="2400" dirty="0">
                <a:solidFill>
                  <a:srgbClr val="5DAAE0"/>
                </a:solidFill>
                <a:latin typeface="Century Gothic" panose="020B0502020202020204" pitchFamily="34" charset="0"/>
              </a:rPr>
              <a:t>Treasurers Consider </a:t>
            </a:r>
            <a:r>
              <a:rPr lang="en-IN" sz="2400" b="1" dirty="0">
                <a:solidFill>
                  <a:srgbClr val="FC7500"/>
                </a:solidFill>
                <a:latin typeface="Century Gothic" panose="020B0502020202020204" pitchFamily="34" charset="0"/>
              </a:rPr>
              <a:t>Forecast</a:t>
            </a:r>
            <a:r>
              <a:rPr lang="en-IN" sz="2400" dirty="0">
                <a:solidFill>
                  <a:srgbClr val="FC7500"/>
                </a:solidFill>
                <a:latin typeface="Century Gothic" panose="020B0502020202020204" pitchFamily="34" charset="0"/>
              </a:rPr>
              <a:t> </a:t>
            </a:r>
            <a:r>
              <a:rPr lang="en-IN" sz="2400" b="1" dirty="0">
                <a:solidFill>
                  <a:srgbClr val="FC7500"/>
                </a:solidFill>
                <a:latin typeface="Century Gothic" panose="020B0502020202020204" pitchFamily="34" charset="0"/>
              </a:rPr>
              <a:t>Inaccuracy</a:t>
            </a:r>
            <a:r>
              <a:rPr lang="en-IN" sz="2400" dirty="0">
                <a:solidFill>
                  <a:srgbClr val="FC7500"/>
                </a:solidFill>
                <a:latin typeface="Century Gothic" panose="020B0502020202020204" pitchFamily="34" charset="0"/>
              </a:rPr>
              <a:t> </a:t>
            </a:r>
            <a:r>
              <a:rPr lang="en-IN" sz="2400" dirty="0">
                <a:solidFill>
                  <a:srgbClr val="5DAAE0"/>
                </a:solidFill>
                <a:latin typeface="Century Gothic" panose="020B0502020202020204" pitchFamily="34" charset="0"/>
              </a:rPr>
              <a:t>As The Biggest Concern</a:t>
            </a:r>
            <a:endParaRPr lang="en-IN" sz="2000" dirty="0">
              <a:solidFill>
                <a:srgbClr val="5DAAE0"/>
              </a:solidFill>
              <a:latin typeface="Century Gothic" panose="020B0502020202020204" pitchFamily="34" charset="0"/>
            </a:endParaRPr>
          </a:p>
        </p:txBody>
      </p:sp>
      <p:sp>
        <p:nvSpPr>
          <p:cNvPr id="15" name="TextBox 14">
            <a:extLst>
              <a:ext uri="{FF2B5EF4-FFF2-40B4-BE49-F238E27FC236}">
                <a16:creationId xmlns:a16="http://schemas.microsoft.com/office/drawing/2014/main" id="{79A8B6DA-5D62-4D50-9654-D6D2B723D9F6}"/>
              </a:ext>
            </a:extLst>
          </p:cNvPr>
          <p:cNvSpPr txBox="1"/>
          <p:nvPr/>
        </p:nvSpPr>
        <p:spPr>
          <a:xfrm>
            <a:off x="1993696" y="2913292"/>
            <a:ext cx="7370929" cy="400110"/>
          </a:xfrm>
          <a:prstGeom prst="rect">
            <a:avLst/>
          </a:prstGeom>
          <a:noFill/>
        </p:spPr>
        <p:txBody>
          <a:bodyPr wrap="none" rtlCol="0">
            <a:spAutoFit/>
          </a:bodyPr>
          <a:lstStyle/>
          <a:p>
            <a:r>
              <a:rPr lang="en-IN" sz="2000" dirty="0">
                <a:solidFill>
                  <a:schemeClr val="bg1">
                    <a:lumMod val="50000"/>
                  </a:schemeClr>
                </a:solidFill>
                <a:latin typeface="Century Gothic" panose="020B0502020202020204" pitchFamily="34" charset="0"/>
              </a:rPr>
              <a:t>Inefficient or error-prone </a:t>
            </a:r>
            <a:r>
              <a:rPr lang="en-IN" sz="2000" b="1" dirty="0">
                <a:solidFill>
                  <a:schemeClr val="bg1">
                    <a:lumMod val="50000"/>
                  </a:schemeClr>
                </a:solidFill>
                <a:latin typeface="Century Gothic" panose="020B0502020202020204" pitchFamily="34" charset="0"/>
              </a:rPr>
              <a:t>technology</a:t>
            </a:r>
            <a:r>
              <a:rPr lang="en-IN" sz="2000" dirty="0">
                <a:solidFill>
                  <a:schemeClr val="bg1">
                    <a:lumMod val="50000"/>
                  </a:schemeClr>
                </a:solidFill>
                <a:latin typeface="Century Gothic" panose="020B0502020202020204" pitchFamily="34" charset="0"/>
              </a:rPr>
              <a:t> used to forecast cash</a:t>
            </a:r>
          </a:p>
        </p:txBody>
      </p:sp>
      <p:sp>
        <p:nvSpPr>
          <p:cNvPr id="16" name="TextBox 15">
            <a:extLst>
              <a:ext uri="{FF2B5EF4-FFF2-40B4-BE49-F238E27FC236}">
                <a16:creationId xmlns:a16="http://schemas.microsoft.com/office/drawing/2014/main" id="{1AEEA2E6-3362-4E7C-8CB1-BCA6D1299F55}"/>
              </a:ext>
            </a:extLst>
          </p:cNvPr>
          <p:cNvSpPr txBox="1"/>
          <p:nvPr/>
        </p:nvSpPr>
        <p:spPr>
          <a:xfrm>
            <a:off x="1993696" y="3611479"/>
            <a:ext cx="7394973" cy="400110"/>
          </a:xfrm>
          <a:prstGeom prst="rect">
            <a:avLst/>
          </a:prstGeom>
          <a:noFill/>
        </p:spPr>
        <p:txBody>
          <a:bodyPr wrap="none" rtlCol="0">
            <a:spAutoFit/>
          </a:bodyPr>
          <a:lstStyle/>
          <a:p>
            <a:r>
              <a:rPr lang="en-IN" sz="2000" b="1" dirty="0">
                <a:solidFill>
                  <a:schemeClr val="bg1">
                    <a:lumMod val="50000"/>
                  </a:schemeClr>
                </a:solidFill>
                <a:latin typeface="Century Gothic" panose="020B0502020202020204" pitchFamily="34" charset="0"/>
              </a:rPr>
              <a:t>Insufficient time </a:t>
            </a:r>
            <a:r>
              <a:rPr lang="en-IN" sz="2000" dirty="0">
                <a:solidFill>
                  <a:schemeClr val="bg1">
                    <a:lumMod val="50000"/>
                  </a:schemeClr>
                </a:solidFill>
                <a:latin typeface="Century Gothic" panose="020B0502020202020204" pitchFamily="34" charset="0"/>
              </a:rPr>
              <a:t>to perform regular and accurate forecasts</a:t>
            </a:r>
          </a:p>
        </p:txBody>
      </p:sp>
      <p:sp>
        <p:nvSpPr>
          <p:cNvPr id="17" name="TextBox 16">
            <a:extLst>
              <a:ext uri="{FF2B5EF4-FFF2-40B4-BE49-F238E27FC236}">
                <a16:creationId xmlns:a16="http://schemas.microsoft.com/office/drawing/2014/main" id="{00BFA39D-951B-4F14-8C6E-2F64D4B3346D}"/>
              </a:ext>
            </a:extLst>
          </p:cNvPr>
          <p:cNvSpPr txBox="1"/>
          <p:nvPr/>
        </p:nvSpPr>
        <p:spPr>
          <a:xfrm>
            <a:off x="1993696" y="4309666"/>
            <a:ext cx="6345007" cy="400110"/>
          </a:xfrm>
          <a:prstGeom prst="rect">
            <a:avLst/>
          </a:prstGeom>
          <a:noFill/>
        </p:spPr>
        <p:txBody>
          <a:bodyPr wrap="none" rtlCol="0">
            <a:spAutoFit/>
          </a:bodyPr>
          <a:lstStyle/>
          <a:p>
            <a:r>
              <a:rPr lang="en-IN" sz="2000" dirty="0">
                <a:solidFill>
                  <a:schemeClr val="bg1">
                    <a:lumMod val="50000"/>
                  </a:schemeClr>
                </a:solidFill>
                <a:latin typeface="Century Gothic" panose="020B0502020202020204" pitchFamily="34" charset="0"/>
              </a:rPr>
              <a:t>Inability to gather and leverage the </a:t>
            </a:r>
            <a:r>
              <a:rPr lang="en-IN" sz="2000" b="1" dirty="0">
                <a:solidFill>
                  <a:schemeClr val="bg1">
                    <a:lumMod val="50000"/>
                  </a:schemeClr>
                </a:solidFill>
                <a:latin typeface="Century Gothic" panose="020B0502020202020204" pitchFamily="34" charset="0"/>
              </a:rPr>
              <a:t>right datasets</a:t>
            </a:r>
          </a:p>
        </p:txBody>
      </p:sp>
      <p:sp>
        <p:nvSpPr>
          <p:cNvPr id="18" name="TextBox 17">
            <a:extLst>
              <a:ext uri="{FF2B5EF4-FFF2-40B4-BE49-F238E27FC236}">
                <a16:creationId xmlns:a16="http://schemas.microsoft.com/office/drawing/2014/main" id="{5821D9D3-2CA1-4207-BE89-EF3CB6189B24}"/>
              </a:ext>
            </a:extLst>
          </p:cNvPr>
          <p:cNvSpPr txBox="1"/>
          <p:nvPr/>
        </p:nvSpPr>
        <p:spPr>
          <a:xfrm>
            <a:off x="1993696" y="5007853"/>
            <a:ext cx="8334333" cy="400110"/>
          </a:xfrm>
          <a:prstGeom prst="rect">
            <a:avLst/>
          </a:prstGeom>
          <a:noFill/>
        </p:spPr>
        <p:txBody>
          <a:bodyPr wrap="none" rtlCol="0">
            <a:spAutoFit/>
          </a:bodyPr>
          <a:lstStyle/>
          <a:p>
            <a:r>
              <a:rPr lang="en-IN" sz="2000" dirty="0">
                <a:solidFill>
                  <a:schemeClr val="bg1">
                    <a:lumMod val="50000"/>
                  </a:schemeClr>
                </a:solidFill>
                <a:latin typeface="Century Gothic" panose="020B0502020202020204" pitchFamily="34" charset="0"/>
              </a:rPr>
              <a:t>Absence of regular </a:t>
            </a:r>
            <a:r>
              <a:rPr lang="en-IN" sz="2000" b="1" dirty="0">
                <a:solidFill>
                  <a:schemeClr val="bg1">
                    <a:lumMod val="50000"/>
                  </a:schemeClr>
                </a:solidFill>
                <a:latin typeface="Century Gothic" panose="020B0502020202020204" pitchFamily="34" charset="0"/>
              </a:rPr>
              <a:t>variance analysis </a:t>
            </a:r>
            <a:r>
              <a:rPr lang="en-IN" sz="2000" dirty="0">
                <a:solidFill>
                  <a:schemeClr val="bg1">
                    <a:lumMod val="50000"/>
                  </a:schemeClr>
                </a:solidFill>
                <a:latin typeface="Century Gothic" panose="020B0502020202020204" pitchFamily="34" charset="0"/>
              </a:rPr>
              <a:t>to analyse/improve process</a:t>
            </a:r>
          </a:p>
        </p:txBody>
      </p:sp>
      <p:grpSp>
        <p:nvGrpSpPr>
          <p:cNvPr id="24" name="Group 23">
            <a:extLst>
              <a:ext uri="{FF2B5EF4-FFF2-40B4-BE49-F238E27FC236}">
                <a16:creationId xmlns:a16="http://schemas.microsoft.com/office/drawing/2014/main" id="{5045E9C5-3B75-4ED6-AC44-9ACD08AA0BB1}"/>
              </a:ext>
            </a:extLst>
          </p:cNvPr>
          <p:cNvGrpSpPr/>
          <p:nvPr/>
        </p:nvGrpSpPr>
        <p:grpSpPr>
          <a:xfrm>
            <a:off x="747032" y="1104902"/>
            <a:ext cx="1440000" cy="1440000"/>
            <a:chOff x="1069145" y="1017695"/>
            <a:chExt cx="1440000" cy="1440000"/>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B6800480-8FDB-46DE-AFA1-CF1BE6ED53B0}"/>
                </a:ext>
              </a:extLst>
            </p:cNvPr>
            <p:cNvSpPr/>
            <p:nvPr/>
          </p:nvSpPr>
          <p:spPr>
            <a:xfrm>
              <a:off x="1069145" y="1017695"/>
              <a:ext cx="1440000" cy="1440000"/>
            </a:xfrm>
            <a:prstGeom prst="ellipse">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EB0EF07F-8A3D-44DB-B6FC-1153542D6A9D}"/>
                </a:ext>
              </a:extLst>
            </p:cNvPr>
            <p:cNvSpPr txBox="1"/>
            <p:nvPr/>
          </p:nvSpPr>
          <p:spPr>
            <a:xfrm>
              <a:off x="1159145" y="1433544"/>
              <a:ext cx="1242648" cy="584775"/>
            </a:xfrm>
            <a:prstGeom prst="rect">
              <a:avLst/>
            </a:prstGeom>
            <a:noFill/>
          </p:spPr>
          <p:txBody>
            <a:bodyPr wrap="none" rtlCol="0">
              <a:spAutoFit/>
            </a:bodyPr>
            <a:lstStyle/>
            <a:p>
              <a:r>
                <a:rPr lang="en-IN" sz="3200" b="1" dirty="0">
                  <a:solidFill>
                    <a:schemeClr val="bg1"/>
                  </a:solidFill>
                  <a:latin typeface="Century Gothic" panose="020B0502020202020204" pitchFamily="34" charset="0"/>
                </a:rPr>
                <a:t>83%+</a:t>
              </a:r>
            </a:p>
          </p:txBody>
        </p:sp>
        <p:sp>
          <p:nvSpPr>
            <p:cNvPr id="23" name="Oval 22">
              <a:extLst>
                <a:ext uri="{FF2B5EF4-FFF2-40B4-BE49-F238E27FC236}">
                  <a16:creationId xmlns:a16="http://schemas.microsoft.com/office/drawing/2014/main" id="{1E4E6CE4-19F3-4F2E-A553-83845D5115F6}"/>
                </a:ext>
              </a:extLst>
            </p:cNvPr>
            <p:cNvSpPr/>
            <p:nvPr/>
          </p:nvSpPr>
          <p:spPr>
            <a:xfrm>
              <a:off x="1159145" y="1107695"/>
              <a:ext cx="1260000" cy="12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6DC68995-5C5C-424E-85C3-E87711B29D78}"/>
              </a:ext>
            </a:extLst>
          </p:cNvPr>
          <p:cNvSpPr txBox="1"/>
          <p:nvPr/>
        </p:nvSpPr>
        <p:spPr>
          <a:xfrm>
            <a:off x="1993696" y="5706042"/>
            <a:ext cx="6272871" cy="400110"/>
          </a:xfrm>
          <a:prstGeom prst="rect">
            <a:avLst/>
          </a:prstGeom>
          <a:noFill/>
        </p:spPr>
        <p:txBody>
          <a:bodyPr wrap="none" rtlCol="0">
            <a:spAutoFit/>
          </a:bodyPr>
          <a:lstStyle/>
          <a:p>
            <a:r>
              <a:rPr lang="en-IN" sz="2000" dirty="0">
                <a:solidFill>
                  <a:schemeClr val="bg1">
                    <a:lumMod val="50000"/>
                  </a:schemeClr>
                </a:solidFill>
                <a:latin typeface="Century Gothic" panose="020B0502020202020204" pitchFamily="34" charset="0"/>
              </a:rPr>
              <a:t>Lack of </a:t>
            </a:r>
            <a:r>
              <a:rPr lang="en-IN" sz="2000" b="1" dirty="0">
                <a:solidFill>
                  <a:schemeClr val="bg1">
                    <a:lumMod val="50000"/>
                  </a:schemeClr>
                </a:solidFill>
                <a:latin typeface="Century Gothic" panose="020B0502020202020204" pitchFamily="34" charset="0"/>
              </a:rPr>
              <a:t>visibility </a:t>
            </a:r>
            <a:r>
              <a:rPr lang="en-IN" sz="2000" dirty="0">
                <a:solidFill>
                  <a:schemeClr val="bg1">
                    <a:lumMod val="50000"/>
                  </a:schemeClr>
                </a:solidFill>
                <a:latin typeface="Century Gothic" panose="020B0502020202020204" pitchFamily="34" charset="0"/>
              </a:rPr>
              <a:t>into individual unit level forecasts</a:t>
            </a:r>
          </a:p>
        </p:txBody>
      </p:sp>
      <p:cxnSp>
        <p:nvCxnSpPr>
          <p:cNvPr id="27" name="Straight Connector 26">
            <a:extLst>
              <a:ext uri="{FF2B5EF4-FFF2-40B4-BE49-F238E27FC236}">
                <a16:creationId xmlns:a16="http://schemas.microsoft.com/office/drawing/2014/main" id="{4ACE2C82-A91D-4287-9EA1-72F6D968EBC2}"/>
              </a:ext>
            </a:extLst>
          </p:cNvPr>
          <p:cNvCxnSpPr>
            <a:cxnSpLocks/>
            <a:stCxn id="21" idx="4"/>
          </p:cNvCxnSpPr>
          <p:nvPr/>
        </p:nvCxnSpPr>
        <p:spPr>
          <a:xfrm>
            <a:off x="1467032" y="2544902"/>
            <a:ext cx="0" cy="334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DCABC06-5096-4746-AE62-D639278A7D39}"/>
              </a:ext>
            </a:extLst>
          </p:cNvPr>
          <p:cNvSpPr/>
          <p:nvPr/>
        </p:nvSpPr>
        <p:spPr>
          <a:xfrm>
            <a:off x="1369832" y="3016147"/>
            <a:ext cx="194400" cy="194400"/>
          </a:xfrm>
          <a:prstGeom prst="ellips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Oval 30">
            <a:extLst>
              <a:ext uri="{FF2B5EF4-FFF2-40B4-BE49-F238E27FC236}">
                <a16:creationId xmlns:a16="http://schemas.microsoft.com/office/drawing/2014/main" id="{C6527F76-CA28-49F3-8E00-3D66C3C24333}"/>
              </a:ext>
            </a:extLst>
          </p:cNvPr>
          <p:cNvSpPr/>
          <p:nvPr/>
        </p:nvSpPr>
        <p:spPr>
          <a:xfrm>
            <a:off x="1369832" y="3714334"/>
            <a:ext cx="194400" cy="194400"/>
          </a:xfrm>
          <a:prstGeom prst="ellips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a:extLst>
              <a:ext uri="{FF2B5EF4-FFF2-40B4-BE49-F238E27FC236}">
                <a16:creationId xmlns:a16="http://schemas.microsoft.com/office/drawing/2014/main" id="{F5045913-582A-44A3-8069-A10A348F0383}"/>
              </a:ext>
            </a:extLst>
          </p:cNvPr>
          <p:cNvSpPr/>
          <p:nvPr/>
        </p:nvSpPr>
        <p:spPr>
          <a:xfrm>
            <a:off x="1369832" y="4412521"/>
            <a:ext cx="194400" cy="194400"/>
          </a:xfrm>
          <a:prstGeom prst="ellips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Oval 32">
            <a:extLst>
              <a:ext uri="{FF2B5EF4-FFF2-40B4-BE49-F238E27FC236}">
                <a16:creationId xmlns:a16="http://schemas.microsoft.com/office/drawing/2014/main" id="{8489CC6F-AC00-4E51-9A2F-D7F30F52ABE9}"/>
              </a:ext>
            </a:extLst>
          </p:cNvPr>
          <p:cNvSpPr/>
          <p:nvPr/>
        </p:nvSpPr>
        <p:spPr>
          <a:xfrm>
            <a:off x="1376834" y="5110708"/>
            <a:ext cx="194400" cy="194400"/>
          </a:xfrm>
          <a:prstGeom prst="ellips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Oval 33">
            <a:extLst>
              <a:ext uri="{FF2B5EF4-FFF2-40B4-BE49-F238E27FC236}">
                <a16:creationId xmlns:a16="http://schemas.microsoft.com/office/drawing/2014/main" id="{B08F06C8-FCE3-4A89-A814-53F42E87FB87}"/>
              </a:ext>
            </a:extLst>
          </p:cNvPr>
          <p:cNvSpPr/>
          <p:nvPr/>
        </p:nvSpPr>
        <p:spPr>
          <a:xfrm>
            <a:off x="1376834" y="5808897"/>
            <a:ext cx="194400" cy="194400"/>
          </a:xfrm>
          <a:prstGeom prst="ellips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D2FFAC81-E16B-4113-8A5C-DD8A2FC85678}"/>
              </a:ext>
            </a:extLst>
          </p:cNvPr>
          <p:cNvSpPr/>
          <p:nvPr/>
        </p:nvSpPr>
        <p:spPr>
          <a:xfrm>
            <a:off x="7243690" y="6577001"/>
            <a:ext cx="6096000" cy="261610"/>
          </a:xfrm>
          <a:prstGeom prst="rect">
            <a:avLst/>
          </a:prstGeom>
        </p:spPr>
        <p:txBody>
          <a:bodyPr>
            <a:spAutoFit/>
          </a:bodyPr>
          <a:lstStyle/>
          <a:p>
            <a:r>
              <a:rPr lang="en-US" sz="1100" dirty="0">
                <a:solidFill>
                  <a:schemeClr val="bg1">
                    <a:lumMod val="50000"/>
                  </a:schemeClr>
                </a:solidFill>
                <a:latin typeface="Century Gothic" panose="020B0502020202020204" pitchFamily="34" charset="0"/>
              </a:rPr>
              <a:t>Source: Treasury Strategies, 2018 State of the Treasury Profession Survey</a:t>
            </a:r>
            <a:endParaRPr lang="en-IN" sz="11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71816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CBC735-B412-42CD-AD0F-AC62553BA95B}"/>
              </a:ext>
            </a:extLst>
          </p:cNvPr>
          <p:cNvSpPr>
            <a:spLocks noGrp="1"/>
          </p:cNvSpPr>
          <p:nvPr>
            <p:ph type="title"/>
          </p:nvPr>
        </p:nvSpPr>
        <p:spPr/>
        <p:txBody>
          <a:bodyPr/>
          <a:lstStyle/>
          <a:p>
            <a:r>
              <a:rPr lang="en-IN" sz="3600" dirty="0">
                <a:solidFill>
                  <a:srgbClr val="5DAAE0"/>
                </a:solidFill>
              </a:rPr>
              <a:t>Toughest Cash Flow Categories To Forecast</a:t>
            </a:r>
          </a:p>
        </p:txBody>
      </p:sp>
      <p:grpSp>
        <p:nvGrpSpPr>
          <p:cNvPr id="5" name="Group 4">
            <a:extLst>
              <a:ext uri="{FF2B5EF4-FFF2-40B4-BE49-F238E27FC236}">
                <a16:creationId xmlns:a16="http://schemas.microsoft.com/office/drawing/2014/main" id="{E8512B26-E753-4C97-82DC-17C22C29D28F}"/>
              </a:ext>
            </a:extLst>
          </p:cNvPr>
          <p:cNvGrpSpPr/>
          <p:nvPr/>
        </p:nvGrpSpPr>
        <p:grpSpPr>
          <a:xfrm>
            <a:off x="-1761884" y="1595413"/>
            <a:ext cx="13657322" cy="5262585"/>
            <a:chOff x="-1381930" y="1521274"/>
            <a:chExt cx="12947854" cy="4902848"/>
          </a:xfrm>
        </p:grpSpPr>
        <p:pic>
          <p:nvPicPr>
            <p:cNvPr id="3" name="Picture 2">
              <a:extLst>
                <a:ext uri="{FF2B5EF4-FFF2-40B4-BE49-F238E27FC236}">
                  <a16:creationId xmlns:a16="http://schemas.microsoft.com/office/drawing/2014/main" id="{3F04FE35-DF2F-4125-AC5D-2BC467AA3E8D}"/>
                </a:ext>
              </a:extLst>
            </p:cNvPr>
            <p:cNvPicPr>
              <a:picLocks noChangeAspect="1"/>
            </p:cNvPicPr>
            <p:nvPr/>
          </p:nvPicPr>
          <p:blipFill>
            <a:blip r:embed="rId3"/>
            <a:stretch>
              <a:fillRect/>
            </a:stretch>
          </p:blipFill>
          <p:spPr>
            <a:xfrm>
              <a:off x="-1381930" y="1521274"/>
              <a:ext cx="12947854" cy="4902848"/>
            </a:xfrm>
            <a:prstGeom prst="rect">
              <a:avLst/>
            </a:prstGeom>
          </p:spPr>
        </p:pic>
        <p:sp>
          <p:nvSpPr>
            <p:cNvPr id="4" name="Rectangle 3">
              <a:extLst>
                <a:ext uri="{FF2B5EF4-FFF2-40B4-BE49-F238E27FC236}">
                  <a16:creationId xmlns:a16="http://schemas.microsoft.com/office/drawing/2014/main" id="{DA594F5E-238A-4771-826D-5C9E277929AD}"/>
                </a:ext>
              </a:extLst>
            </p:cNvPr>
            <p:cNvSpPr/>
            <p:nvPr/>
          </p:nvSpPr>
          <p:spPr>
            <a:xfrm>
              <a:off x="1901894" y="6103542"/>
              <a:ext cx="3632887" cy="320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79038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04E6-FA12-48B4-8764-D6C86423E3D0}"/>
              </a:ext>
            </a:extLst>
          </p:cNvPr>
          <p:cNvSpPr>
            <a:spLocks noGrp="1"/>
          </p:cNvSpPr>
          <p:nvPr>
            <p:ph type="title"/>
          </p:nvPr>
        </p:nvSpPr>
        <p:spPr/>
        <p:txBody>
          <a:bodyPr/>
          <a:lstStyle/>
          <a:p>
            <a:r>
              <a:rPr lang="en-IN" b="1" dirty="0"/>
              <a:t>Why is forecasting challenging?</a:t>
            </a:r>
          </a:p>
        </p:txBody>
      </p:sp>
    </p:spTree>
    <p:extLst>
      <p:ext uri="{BB962C8B-B14F-4D97-AF65-F5344CB8AC3E}">
        <p14:creationId xmlns:p14="http://schemas.microsoft.com/office/powerpoint/2010/main" val="695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804C-B504-4E10-BDD5-6E8604D68B4C}"/>
              </a:ext>
            </a:extLst>
          </p:cNvPr>
          <p:cNvSpPr>
            <a:spLocks noGrp="1"/>
          </p:cNvSpPr>
          <p:nvPr>
            <p:ph type="title"/>
          </p:nvPr>
        </p:nvSpPr>
        <p:spPr/>
        <p:txBody>
          <a:bodyPr/>
          <a:lstStyle/>
          <a:p>
            <a:r>
              <a:rPr lang="en-IN" dirty="0"/>
              <a:t>The Average Days to Pay (ADP) Approach</a:t>
            </a:r>
          </a:p>
        </p:txBody>
      </p:sp>
      <p:grpSp>
        <p:nvGrpSpPr>
          <p:cNvPr id="5" name="Group 4">
            <a:extLst>
              <a:ext uri="{FF2B5EF4-FFF2-40B4-BE49-F238E27FC236}">
                <a16:creationId xmlns:a16="http://schemas.microsoft.com/office/drawing/2014/main" id="{B810C05D-4F5E-4916-8477-59B13057EC86}"/>
              </a:ext>
            </a:extLst>
          </p:cNvPr>
          <p:cNvGrpSpPr/>
          <p:nvPr/>
        </p:nvGrpSpPr>
        <p:grpSpPr>
          <a:xfrm>
            <a:off x="0" y="2298117"/>
            <a:ext cx="12192000" cy="1657234"/>
            <a:chOff x="0" y="2191435"/>
            <a:chExt cx="12192000" cy="1657234"/>
          </a:xfrm>
        </p:grpSpPr>
        <p:sp>
          <p:nvSpPr>
            <p:cNvPr id="10" name="Rectangle 9">
              <a:extLst>
                <a:ext uri="{FF2B5EF4-FFF2-40B4-BE49-F238E27FC236}">
                  <a16:creationId xmlns:a16="http://schemas.microsoft.com/office/drawing/2014/main" id="{03B8D224-C157-4A0D-9712-889C1E46E8C9}"/>
                </a:ext>
              </a:extLst>
            </p:cNvPr>
            <p:cNvSpPr/>
            <p:nvPr/>
          </p:nvSpPr>
          <p:spPr>
            <a:xfrm>
              <a:off x="0" y="2191435"/>
              <a:ext cx="12192000" cy="1657234"/>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324B47C1-98E9-4C22-995D-CE86A980F438}"/>
                </a:ext>
              </a:extLst>
            </p:cNvPr>
            <p:cNvSpPr txBox="1"/>
            <p:nvPr/>
          </p:nvSpPr>
          <p:spPr>
            <a:xfrm>
              <a:off x="5505527" y="2604554"/>
              <a:ext cx="153118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Invoice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Date </a:t>
              </a:r>
            </a:p>
          </p:txBody>
        </p:sp>
        <p:sp>
          <p:nvSpPr>
            <p:cNvPr id="6" name="Plus Sign 5">
              <a:extLst>
                <a:ext uri="{FF2B5EF4-FFF2-40B4-BE49-F238E27FC236}">
                  <a16:creationId xmlns:a16="http://schemas.microsoft.com/office/drawing/2014/main" id="{552A7095-B1F4-4C99-9407-1660E0143A29}"/>
                </a:ext>
              </a:extLst>
            </p:cNvPr>
            <p:cNvSpPr/>
            <p:nvPr/>
          </p:nvSpPr>
          <p:spPr>
            <a:xfrm>
              <a:off x="7552481" y="2562852"/>
              <a:ext cx="914400" cy="9144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3A58A65-6847-4F0C-AC05-CC49C1B7BF98}"/>
                </a:ext>
              </a:extLst>
            </p:cNvPr>
            <p:cNvSpPr txBox="1"/>
            <p:nvPr/>
          </p:nvSpPr>
          <p:spPr>
            <a:xfrm>
              <a:off x="8896323" y="2604554"/>
              <a:ext cx="230223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Average Days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 to Pay (ADP)</a:t>
              </a:r>
            </a:p>
          </p:txBody>
        </p:sp>
        <p:sp>
          <p:nvSpPr>
            <p:cNvPr id="8" name="Equals 7">
              <a:extLst>
                <a:ext uri="{FF2B5EF4-FFF2-40B4-BE49-F238E27FC236}">
                  <a16:creationId xmlns:a16="http://schemas.microsoft.com/office/drawing/2014/main" id="{E14DC1F7-2FAD-4499-8319-834A6B10580F}"/>
                </a:ext>
              </a:extLst>
            </p:cNvPr>
            <p:cNvSpPr/>
            <p:nvPr/>
          </p:nvSpPr>
          <p:spPr>
            <a:xfrm>
              <a:off x="3613119" y="2562852"/>
              <a:ext cx="914400" cy="91440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23DD8357-2D95-4A25-B7C0-8EAC2FB5C147}"/>
                </a:ext>
              </a:extLst>
            </p:cNvPr>
            <p:cNvSpPr txBox="1"/>
            <p:nvPr/>
          </p:nvSpPr>
          <p:spPr>
            <a:xfrm>
              <a:off x="378093" y="2604554"/>
              <a:ext cx="302518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Predicted Payment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Date</a:t>
              </a:r>
            </a:p>
          </p:txBody>
        </p:sp>
        <p:sp>
          <p:nvSpPr>
            <p:cNvPr id="12" name="TextBox 11">
              <a:extLst>
                <a:ext uri="{FF2B5EF4-FFF2-40B4-BE49-F238E27FC236}">
                  <a16:creationId xmlns:a16="http://schemas.microsoft.com/office/drawing/2014/main" id="{E24A9674-EAB3-4B77-A457-CE27FEC690B1}"/>
                </a:ext>
              </a:extLst>
            </p:cNvPr>
            <p:cNvSpPr txBox="1"/>
            <p:nvPr/>
          </p:nvSpPr>
          <p:spPr>
            <a:xfrm>
              <a:off x="4746897" y="2358333"/>
              <a:ext cx="52610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8000" b="0" i="0" u="none" strike="noStrike" kern="0" cap="none" spc="0" normalizeH="0" baseline="0" noProof="0" dirty="0">
                  <a:ln>
                    <a:noFill/>
                  </a:ln>
                  <a:solidFill>
                    <a:srgbClr val="FFFFFF"/>
                  </a:solidFill>
                  <a:effectLst/>
                  <a:uLnTx/>
                  <a:uFillTx/>
                  <a:latin typeface="Arial"/>
                  <a:cs typeface="Arial"/>
                  <a:sym typeface="Arial"/>
                </a:rPr>
                <a:t>(</a:t>
              </a:r>
            </a:p>
          </p:txBody>
        </p:sp>
        <p:sp>
          <p:nvSpPr>
            <p:cNvPr id="13" name="TextBox 12">
              <a:extLst>
                <a:ext uri="{FF2B5EF4-FFF2-40B4-BE49-F238E27FC236}">
                  <a16:creationId xmlns:a16="http://schemas.microsoft.com/office/drawing/2014/main" id="{D745BF3E-4793-41E2-9074-C6A477F7A622}"/>
                </a:ext>
              </a:extLst>
            </p:cNvPr>
            <p:cNvSpPr txBox="1"/>
            <p:nvPr/>
          </p:nvSpPr>
          <p:spPr>
            <a:xfrm>
              <a:off x="11455383" y="2358333"/>
              <a:ext cx="52610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8000" b="0" i="0" u="none" strike="noStrike" kern="0" cap="none" spc="0" normalizeH="0" baseline="0" noProof="0" dirty="0">
                  <a:ln>
                    <a:noFill/>
                  </a:ln>
                  <a:solidFill>
                    <a:srgbClr val="FFFFFF"/>
                  </a:solidFill>
                  <a:effectLst/>
                  <a:uLnTx/>
                  <a:uFillTx/>
                  <a:latin typeface="Arial"/>
                  <a:cs typeface="Arial"/>
                  <a:sym typeface="Arial"/>
                </a:rPr>
                <a:t>)</a:t>
              </a:r>
            </a:p>
          </p:txBody>
        </p:sp>
      </p:grpSp>
    </p:spTree>
    <p:extLst>
      <p:ext uri="{BB962C8B-B14F-4D97-AF65-F5344CB8AC3E}">
        <p14:creationId xmlns:p14="http://schemas.microsoft.com/office/powerpoint/2010/main" val="256370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973DF4D-145E-498C-9239-5C2E65B1C824}"/>
              </a:ext>
            </a:extLst>
          </p:cNvPr>
          <p:cNvCxnSpPr>
            <a:cxnSpLocks/>
            <a:stCxn id="6" idx="1"/>
          </p:cNvCxnSpPr>
          <p:nvPr/>
        </p:nvCxnSpPr>
        <p:spPr>
          <a:xfrm flipH="1">
            <a:off x="7739248" y="2347255"/>
            <a:ext cx="34426" cy="4622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52196B-F1C1-4799-B354-CFDF880E8C78}"/>
              </a:ext>
            </a:extLst>
          </p:cNvPr>
          <p:cNvCxnSpPr>
            <a:cxnSpLocks/>
            <a:stCxn id="8" idx="2"/>
          </p:cNvCxnSpPr>
          <p:nvPr/>
        </p:nvCxnSpPr>
        <p:spPr>
          <a:xfrm>
            <a:off x="4041564" y="2280093"/>
            <a:ext cx="0" cy="466055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B640EF-295A-479C-9CBA-7203A876E324}"/>
              </a:ext>
            </a:extLst>
          </p:cNvPr>
          <p:cNvSpPr/>
          <p:nvPr/>
        </p:nvSpPr>
        <p:spPr>
          <a:xfrm>
            <a:off x="0" y="1554059"/>
            <a:ext cx="121920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19DF804C-B504-4E10-BDD5-6E8604D68B4C}"/>
              </a:ext>
            </a:extLst>
          </p:cNvPr>
          <p:cNvSpPr>
            <a:spLocks noGrp="1"/>
          </p:cNvSpPr>
          <p:nvPr>
            <p:ph type="title"/>
          </p:nvPr>
        </p:nvSpPr>
        <p:spPr/>
        <p:txBody>
          <a:bodyPr/>
          <a:lstStyle/>
          <a:p>
            <a:r>
              <a:rPr lang="en-IN" dirty="0"/>
              <a:t>Illustration of the ADP approach</a:t>
            </a:r>
          </a:p>
        </p:txBody>
      </p:sp>
      <p:sp>
        <p:nvSpPr>
          <p:cNvPr id="3" name="TextBox 2">
            <a:extLst>
              <a:ext uri="{FF2B5EF4-FFF2-40B4-BE49-F238E27FC236}">
                <a16:creationId xmlns:a16="http://schemas.microsoft.com/office/drawing/2014/main" id="{324B47C1-98E9-4C22-995D-CE86A980F438}"/>
              </a:ext>
            </a:extLst>
          </p:cNvPr>
          <p:cNvSpPr txBox="1"/>
          <p:nvPr/>
        </p:nvSpPr>
        <p:spPr>
          <a:xfrm>
            <a:off x="905671" y="1688094"/>
            <a:ext cx="23118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Predicted Payment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Date</a:t>
            </a:r>
          </a:p>
        </p:txBody>
      </p:sp>
      <p:sp>
        <p:nvSpPr>
          <p:cNvPr id="6" name="Plus Sign 5">
            <a:extLst>
              <a:ext uri="{FF2B5EF4-FFF2-40B4-BE49-F238E27FC236}">
                <a16:creationId xmlns:a16="http://schemas.microsoft.com/office/drawing/2014/main" id="{552A7095-B1F4-4C99-9407-1660E0143A29}"/>
              </a:ext>
            </a:extLst>
          </p:cNvPr>
          <p:cNvSpPr/>
          <p:nvPr/>
        </p:nvSpPr>
        <p:spPr>
          <a:xfrm>
            <a:off x="7316474" y="1554059"/>
            <a:ext cx="914400" cy="914400"/>
          </a:xfrm>
          <a:prstGeom prst="mathPlus">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3A58A65-6847-4F0C-AC05-CC49C1B7BF98}"/>
              </a:ext>
            </a:extLst>
          </p:cNvPr>
          <p:cNvSpPr txBox="1"/>
          <p:nvPr/>
        </p:nvSpPr>
        <p:spPr>
          <a:xfrm>
            <a:off x="5367575" y="1688094"/>
            <a:ext cx="101502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Date</a:t>
            </a:r>
          </a:p>
        </p:txBody>
      </p:sp>
      <p:sp>
        <p:nvSpPr>
          <p:cNvPr id="8" name="Equals 7">
            <a:extLst>
              <a:ext uri="{FF2B5EF4-FFF2-40B4-BE49-F238E27FC236}">
                <a16:creationId xmlns:a16="http://schemas.microsoft.com/office/drawing/2014/main" id="{E14DC1F7-2FAD-4499-8319-834A6B10580F}"/>
              </a:ext>
            </a:extLst>
          </p:cNvPr>
          <p:cNvSpPr/>
          <p:nvPr/>
        </p:nvSpPr>
        <p:spPr>
          <a:xfrm>
            <a:off x="3584364" y="1554059"/>
            <a:ext cx="914400" cy="914400"/>
          </a:xfrm>
          <a:prstGeom prst="mathEqual">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23DD8357-2D95-4A25-B7C0-8EAC2FB5C147}"/>
              </a:ext>
            </a:extLst>
          </p:cNvPr>
          <p:cNvSpPr txBox="1"/>
          <p:nvPr/>
        </p:nvSpPr>
        <p:spPr>
          <a:xfrm>
            <a:off x="8955166" y="1688094"/>
            <a:ext cx="177324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Average Days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 Pay (ADP)</a:t>
            </a:r>
          </a:p>
        </p:txBody>
      </p:sp>
      <p:sp>
        <p:nvSpPr>
          <p:cNvPr id="25" name="TextBox 24">
            <a:extLst>
              <a:ext uri="{FF2B5EF4-FFF2-40B4-BE49-F238E27FC236}">
                <a16:creationId xmlns:a16="http://schemas.microsoft.com/office/drawing/2014/main" id="{482FBC7D-8C6D-44F3-9D58-42C345C9005F}"/>
              </a:ext>
            </a:extLst>
          </p:cNvPr>
          <p:cNvSpPr txBox="1"/>
          <p:nvPr/>
        </p:nvSpPr>
        <p:spPr>
          <a:xfrm>
            <a:off x="8923906" y="2821356"/>
            <a:ext cx="1835759"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500" b="1" i="0" u="none" strike="noStrike" kern="0" cap="none" spc="0" normalizeH="0" baseline="0" noProof="0" dirty="0">
                <a:ln>
                  <a:noFill/>
                </a:ln>
                <a:solidFill>
                  <a:srgbClr val="5DAAE0"/>
                </a:solidFill>
                <a:effectLst>
                  <a:outerShdw blurRad="38100" dist="38100" dir="2700000" algn="tl">
                    <a:srgbClr val="000000">
                      <a:alpha val="43137"/>
                    </a:srgbClr>
                  </a:outerShdw>
                </a:effectLst>
                <a:uLnTx/>
                <a:uFillTx/>
                <a:latin typeface="Century Gothic" panose="020B0502020202020204" pitchFamily="34" charset="0"/>
                <a:cs typeface="Arial"/>
                <a:sym typeface="Arial"/>
              </a:rPr>
              <a:t>37</a:t>
            </a:r>
          </a:p>
        </p:txBody>
      </p:sp>
      <p:sp>
        <p:nvSpPr>
          <p:cNvPr id="26" name="TextBox 25">
            <a:extLst>
              <a:ext uri="{FF2B5EF4-FFF2-40B4-BE49-F238E27FC236}">
                <a16:creationId xmlns:a16="http://schemas.microsoft.com/office/drawing/2014/main" id="{66E53BA7-47B4-44BD-BCCE-4B1CF23748C4}"/>
              </a:ext>
            </a:extLst>
          </p:cNvPr>
          <p:cNvSpPr txBox="1"/>
          <p:nvPr/>
        </p:nvSpPr>
        <p:spPr>
          <a:xfrm>
            <a:off x="9279772" y="4605197"/>
            <a:ext cx="11240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2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days</a:t>
            </a:r>
          </a:p>
        </p:txBody>
      </p:sp>
      <p:grpSp>
        <p:nvGrpSpPr>
          <p:cNvPr id="4" name="Group 3">
            <a:extLst>
              <a:ext uri="{FF2B5EF4-FFF2-40B4-BE49-F238E27FC236}">
                <a16:creationId xmlns:a16="http://schemas.microsoft.com/office/drawing/2014/main" id="{DEEBB3E2-9890-4D64-BDD4-138531271019}"/>
              </a:ext>
            </a:extLst>
          </p:cNvPr>
          <p:cNvGrpSpPr/>
          <p:nvPr/>
        </p:nvGrpSpPr>
        <p:grpSpPr>
          <a:xfrm>
            <a:off x="511724" y="3108118"/>
            <a:ext cx="3150221" cy="2302198"/>
            <a:chOff x="511724" y="3108118"/>
            <a:chExt cx="3150221" cy="2302198"/>
          </a:xfrm>
        </p:grpSpPr>
        <p:sp>
          <p:nvSpPr>
            <p:cNvPr id="14" name="TextBox 13">
              <a:extLst>
                <a:ext uri="{FF2B5EF4-FFF2-40B4-BE49-F238E27FC236}">
                  <a16:creationId xmlns:a16="http://schemas.microsoft.com/office/drawing/2014/main" id="{71D33B61-2915-4631-A45A-22539505CF0C}"/>
                </a:ext>
              </a:extLst>
            </p:cNvPr>
            <p:cNvSpPr txBox="1"/>
            <p:nvPr/>
          </p:nvSpPr>
          <p:spPr>
            <a:xfrm>
              <a:off x="519739" y="3108118"/>
              <a:ext cx="31341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 | 12-Sep-2019</a:t>
              </a:r>
            </a:p>
          </p:txBody>
        </p:sp>
        <p:sp>
          <p:nvSpPr>
            <p:cNvPr id="20" name="TextBox 19">
              <a:extLst>
                <a:ext uri="{FF2B5EF4-FFF2-40B4-BE49-F238E27FC236}">
                  <a16:creationId xmlns:a16="http://schemas.microsoft.com/office/drawing/2014/main" id="{7D62A942-AACC-4CE0-9139-E37FFFDF5058}"/>
                </a:ext>
              </a:extLst>
            </p:cNvPr>
            <p:cNvSpPr txBox="1"/>
            <p:nvPr/>
          </p:nvSpPr>
          <p:spPr>
            <a:xfrm>
              <a:off x="519739" y="4019958"/>
              <a:ext cx="30957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B | 16-Sep-2019</a:t>
              </a:r>
            </a:p>
          </p:txBody>
        </p:sp>
        <p:sp>
          <p:nvSpPr>
            <p:cNvPr id="21" name="TextBox 20">
              <a:extLst>
                <a:ext uri="{FF2B5EF4-FFF2-40B4-BE49-F238E27FC236}">
                  <a16:creationId xmlns:a16="http://schemas.microsoft.com/office/drawing/2014/main" id="{46D3F40C-359A-4C8B-AFA1-BC7567863882}"/>
                </a:ext>
              </a:extLst>
            </p:cNvPr>
            <p:cNvSpPr txBox="1"/>
            <p:nvPr/>
          </p:nvSpPr>
          <p:spPr>
            <a:xfrm>
              <a:off x="511724" y="5040984"/>
              <a:ext cx="31502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C | 21-Sep-2019</a:t>
              </a:r>
            </a:p>
          </p:txBody>
        </p:sp>
        <p:cxnSp>
          <p:nvCxnSpPr>
            <p:cNvPr id="39" name="Straight Connector 38">
              <a:extLst>
                <a:ext uri="{FF2B5EF4-FFF2-40B4-BE49-F238E27FC236}">
                  <a16:creationId xmlns:a16="http://schemas.microsoft.com/office/drawing/2014/main" id="{F274970B-A60E-45C0-94E8-5F77851007CC}"/>
                </a:ext>
              </a:extLst>
            </p:cNvPr>
            <p:cNvCxnSpPr>
              <a:cxnSpLocks/>
            </p:cNvCxnSpPr>
            <p:nvPr/>
          </p:nvCxnSpPr>
          <p:spPr>
            <a:xfrm>
              <a:off x="597276" y="4706569"/>
              <a:ext cx="30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B932BC-3E6F-473F-B608-8DF12CE35539}"/>
                </a:ext>
              </a:extLst>
            </p:cNvPr>
            <p:cNvCxnSpPr>
              <a:cxnSpLocks/>
            </p:cNvCxnSpPr>
            <p:nvPr/>
          </p:nvCxnSpPr>
          <p:spPr>
            <a:xfrm>
              <a:off x="597276" y="3605714"/>
              <a:ext cx="302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10588F0-19FD-468B-8A1B-C48619382EB2}"/>
              </a:ext>
            </a:extLst>
          </p:cNvPr>
          <p:cNvGrpSpPr/>
          <p:nvPr/>
        </p:nvGrpSpPr>
        <p:grpSpPr>
          <a:xfrm>
            <a:off x="4267515" y="3108118"/>
            <a:ext cx="3195105" cy="2302198"/>
            <a:chOff x="4267515" y="3108118"/>
            <a:chExt cx="3195105" cy="2302198"/>
          </a:xfrm>
        </p:grpSpPr>
        <p:sp>
          <p:nvSpPr>
            <p:cNvPr id="45" name="TextBox 44">
              <a:extLst>
                <a:ext uri="{FF2B5EF4-FFF2-40B4-BE49-F238E27FC236}">
                  <a16:creationId xmlns:a16="http://schemas.microsoft.com/office/drawing/2014/main" id="{B5FB4FD6-5211-4C12-A06F-C85F2F375219}"/>
                </a:ext>
              </a:extLst>
            </p:cNvPr>
            <p:cNvSpPr txBox="1"/>
            <p:nvPr/>
          </p:nvSpPr>
          <p:spPr>
            <a:xfrm>
              <a:off x="4275530" y="3108118"/>
              <a:ext cx="3179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 | 06-Aug-2019</a:t>
              </a:r>
            </a:p>
          </p:txBody>
        </p:sp>
        <p:sp>
          <p:nvSpPr>
            <p:cNvPr id="46" name="TextBox 45">
              <a:extLst>
                <a:ext uri="{FF2B5EF4-FFF2-40B4-BE49-F238E27FC236}">
                  <a16:creationId xmlns:a16="http://schemas.microsoft.com/office/drawing/2014/main" id="{67B6F37D-6131-4D09-9D3A-40D0D49F9237}"/>
                </a:ext>
              </a:extLst>
            </p:cNvPr>
            <p:cNvSpPr txBox="1"/>
            <p:nvPr/>
          </p:nvSpPr>
          <p:spPr>
            <a:xfrm>
              <a:off x="4275530" y="4019958"/>
              <a:ext cx="31406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B | 10-Aug-2019</a:t>
              </a:r>
            </a:p>
          </p:txBody>
        </p:sp>
        <p:sp>
          <p:nvSpPr>
            <p:cNvPr id="47" name="TextBox 46">
              <a:extLst>
                <a:ext uri="{FF2B5EF4-FFF2-40B4-BE49-F238E27FC236}">
                  <a16:creationId xmlns:a16="http://schemas.microsoft.com/office/drawing/2014/main" id="{0E39C66A-23C8-40F5-AA25-9E2F60C214FA}"/>
                </a:ext>
              </a:extLst>
            </p:cNvPr>
            <p:cNvSpPr txBox="1"/>
            <p:nvPr/>
          </p:nvSpPr>
          <p:spPr>
            <a:xfrm>
              <a:off x="4267515" y="50409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C | 15-Aug-2019</a:t>
              </a:r>
            </a:p>
          </p:txBody>
        </p:sp>
        <p:cxnSp>
          <p:nvCxnSpPr>
            <p:cNvPr id="49" name="Straight Connector 48">
              <a:extLst>
                <a:ext uri="{FF2B5EF4-FFF2-40B4-BE49-F238E27FC236}">
                  <a16:creationId xmlns:a16="http://schemas.microsoft.com/office/drawing/2014/main" id="{8CA0B225-A4DC-4CC3-9394-0A66573979E1}"/>
                </a:ext>
              </a:extLst>
            </p:cNvPr>
            <p:cNvCxnSpPr>
              <a:cxnSpLocks/>
            </p:cNvCxnSpPr>
            <p:nvPr/>
          </p:nvCxnSpPr>
          <p:spPr>
            <a:xfrm>
              <a:off x="4353067" y="4706569"/>
              <a:ext cx="30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FD36B6E-1C61-4569-BFBB-E2B794764639}"/>
                </a:ext>
              </a:extLst>
            </p:cNvPr>
            <p:cNvCxnSpPr>
              <a:cxnSpLocks/>
            </p:cNvCxnSpPr>
            <p:nvPr/>
          </p:nvCxnSpPr>
          <p:spPr>
            <a:xfrm>
              <a:off x="4353067" y="3605714"/>
              <a:ext cx="30240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9395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973DF4D-145E-498C-9239-5C2E65B1C824}"/>
              </a:ext>
            </a:extLst>
          </p:cNvPr>
          <p:cNvCxnSpPr>
            <a:cxnSpLocks/>
            <a:stCxn id="6" idx="1"/>
          </p:cNvCxnSpPr>
          <p:nvPr/>
        </p:nvCxnSpPr>
        <p:spPr>
          <a:xfrm flipH="1">
            <a:off x="7739248" y="2347255"/>
            <a:ext cx="34426" cy="4622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52196B-F1C1-4799-B354-CFDF880E8C78}"/>
              </a:ext>
            </a:extLst>
          </p:cNvPr>
          <p:cNvCxnSpPr>
            <a:cxnSpLocks/>
            <a:stCxn id="8" idx="2"/>
          </p:cNvCxnSpPr>
          <p:nvPr/>
        </p:nvCxnSpPr>
        <p:spPr>
          <a:xfrm>
            <a:off x="4041564" y="2280093"/>
            <a:ext cx="0" cy="466055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B640EF-295A-479C-9CBA-7203A876E324}"/>
              </a:ext>
            </a:extLst>
          </p:cNvPr>
          <p:cNvSpPr/>
          <p:nvPr/>
        </p:nvSpPr>
        <p:spPr>
          <a:xfrm>
            <a:off x="0" y="1554059"/>
            <a:ext cx="121920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19DF804C-B504-4E10-BDD5-6E8604D68B4C}"/>
              </a:ext>
            </a:extLst>
          </p:cNvPr>
          <p:cNvSpPr>
            <a:spLocks noGrp="1"/>
          </p:cNvSpPr>
          <p:nvPr>
            <p:ph type="title"/>
          </p:nvPr>
        </p:nvSpPr>
        <p:spPr/>
        <p:txBody>
          <a:bodyPr/>
          <a:lstStyle/>
          <a:p>
            <a:r>
              <a:rPr lang="en-IN" dirty="0"/>
              <a:t>Illustration of the ADP approach</a:t>
            </a:r>
          </a:p>
        </p:txBody>
      </p:sp>
      <p:sp>
        <p:nvSpPr>
          <p:cNvPr id="3" name="TextBox 2">
            <a:extLst>
              <a:ext uri="{FF2B5EF4-FFF2-40B4-BE49-F238E27FC236}">
                <a16:creationId xmlns:a16="http://schemas.microsoft.com/office/drawing/2014/main" id="{324B47C1-98E9-4C22-995D-CE86A980F438}"/>
              </a:ext>
            </a:extLst>
          </p:cNvPr>
          <p:cNvSpPr txBox="1"/>
          <p:nvPr/>
        </p:nvSpPr>
        <p:spPr>
          <a:xfrm>
            <a:off x="905671" y="1688094"/>
            <a:ext cx="23118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Predicted Payment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Date</a:t>
            </a:r>
          </a:p>
        </p:txBody>
      </p:sp>
      <p:sp>
        <p:nvSpPr>
          <p:cNvPr id="6" name="Plus Sign 5">
            <a:extLst>
              <a:ext uri="{FF2B5EF4-FFF2-40B4-BE49-F238E27FC236}">
                <a16:creationId xmlns:a16="http://schemas.microsoft.com/office/drawing/2014/main" id="{552A7095-B1F4-4C99-9407-1660E0143A29}"/>
              </a:ext>
            </a:extLst>
          </p:cNvPr>
          <p:cNvSpPr/>
          <p:nvPr/>
        </p:nvSpPr>
        <p:spPr>
          <a:xfrm>
            <a:off x="7316474" y="1554059"/>
            <a:ext cx="914400" cy="914400"/>
          </a:xfrm>
          <a:prstGeom prst="mathPlus">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3A58A65-6847-4F0C-AC05-CC49C1B7BF98}"/>
              </a:ext>
            </a:extLst>
          </p:cNvPr>
          <p:cNvSpPr txBox="1"/>
          <p:nvPr/>
        </p:nvSpPr>
        <p:spPr>
          <a:xfrm>
            <a:off x="5367575" y="1688094"/>
            <a:ext cx="101502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Date</a:t>
            </a:r>
          </a:p>
        </p:txBody>
      </p:sp>
      <p:sp>
        <p:nvSpPr>
          <p:cNvPr id="8" name="Equals 7">
            <a:extLst>
              <a:ext uri="{FF2B5EF4-FFF2-40B4-BE49-F238E27FC236}">
                <a16:creationId xmlns:a16="http://schemas.microsoft.com/office/drawing/2014/main" id="{E14DC1F7-2FAD-4499-8319-834A6B10580F}"/>
              </a:ext>
            </a:extLst>
          </p:cNvPr>
          <p:cNvSpPr/>
          <p:nvPr/>
        </p:nvSpPr>
        <p:spPr>
          <a:xfrm>
            <a:off x="3584364" y="1554059"/>
            <a:ext cx="914400" cy="914400"/>
          </a:xfrm>
          <a:prstGeom prst="mathEqual">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23DD8357-2D95-4A25-B7C0-8EAC2FB5C147}"/>
              </a:ext>
            </a:extLst>
          </p:cNvPr>
          <p:cNvSpPr txBox="1"/>
          <p:nvPr/>
        </p:nvSpPr>
        <p:spPr>
          <a:xfrm>
            <a:off x="8955166" y="1688094"/>
            <a:ext cx="177324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Average Days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 Pay (ADP)</a:t>
            </a:r>
          </a:p>
        </p:txBody>
      </p:sp>
      <p:sp>
        <p:nvSpPr>
          <p:cNvPr id="25" name="TextBox 24">
            <a:extLst>
              <a:ext uri="{FF2B5EF4-FFF2-40B4-BE49-F238E27FC236}">
                <a16:creationId xmlns:a16="http://schemas.microsoft.com/office/drawing/2014/main" id="{482FBC7D-8C6D-44F3-9D58-42C345C9005F}"/>
              </a:ext>
            </a:extLst>
          </p:cNvPr>
          <p:cNvSpPr txBox="1"/>
          <p:nvPr/>
        </p:nvSpPr>
        <p:spPr>
          <a:xfrm>
            <a:off x="8923906" y="2821356"/>
            <a:ext cx="1835759"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500" b="1" i="0" u="none" strike="noStrike" kern="0" cap="none" spc="0" normalizeH="0" baseline="0" noProof="0" dirty="0">
                <a:ln>
                  <a:noFill/>
                </a:ln>
                <a:solidFill>
                  <a:srgbClr val="5DAAE0"/>
                </a:solidFill>
                <a:effectLst>
                  <a:outerShdw blurRad="38100" dist="38100" dir="2700000" algn="tl">
                    <a:srgbClr val="000000">
                      <a:alpha val="43137"/>
                    </a:srgbClr>
                  </a:outerShdw>
                </a:effectLst>
                <a:uLnTx/>
                <a:uFillTx/>
                <a:latin typeface="Century Gothic" panose="020B0502020202020204" pitchFamily="34" charset="0"/>
                <a:cs typeface="Arial"/>
                <a:sym typeface="Arial"/>
              </a:rPr>
              <a:t>37</a:t>
            </a:r>
          </a:p>
        </p:txBody>
      </p:sp>
      <p:sp>
        <p:nvSpPr>
          <p:cNvPr id="26" name="TextBox 25">
            <a:extLst>
              <a:ext uri="{FF2B5EF4-FFF2-40B4-BE49-F238E27FC236}">
                <a16:creationId xmlns:a16="http://schemas.microsoft.com/office/drawing/2014/main" id="{66E53BA7-47B4-44BD-BCCE-4B1CF23748C4}"/>
              </a:ext>
            </a:extLst>
          </p:cNvPr>
          <p:cNvSpPr txBox="1"/>
          <p:nvPr/>
        </p:nvSpPr>
        <p:spPr>
          <a:xfrm>
            <a:off x="9279772" y="4605197"/>
            <a:ext cx="11240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2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days</a:t>
            </a:r>
          </a:p>
        </p:txBody>
      </p:sp>
      <p:grpSp>
        <p:nvGrpSpPr>
          <p:cNvPr id="4" name="Group 3">
            <a:extLst>
              <a:ext uri="{FF2B5EF4-FFF2-40B4-BE49-F238E27FC236}">
                <a16:creationId xmlns:a16="http://schemas.microsoft.com/office/drawing/2014/main" id="{DEEBB3E2-9890-4D64-BDD4-138531271019}"/>
              </a:ext>
            </a:extLst>
          </p:cNvPr>
          <p:cNvGrpSpPr/>
          <p:nvPr/>
        </p:nvGrpSpPr>
        <p:grpSpPr>
          <a:xfrm>
            <a:off x="511724" y="3108118"/>
            <a:ext cx="3150221" cy="2302198"/>
            <a:chOff x="511724" y="3108118"/>
            <a:chExt cx="3150221" cy="2302198"/>
          </a:xfrm>
        </p:grpSpPr>
        <p:sp>
          <p:nvSpPr>
            <p:cNvPr id="14" name="TextBox 13">
              <a:extLst>
                <a:ext uri="{FF2B5EF4-FFF2-40B4-BE49-F238E27FC236}">
                  <a16:creationId xmlns:a16="http://schemas.microsoft.com/office/drawing/2014/main" id="{71D33B61-2915-4631-A45A-22539505CF0C}"/>
                </a:ext>
              </a:extLst>
            </p:cNvPr>
            <p:cNvSpPr txBox="1"/>
            <p:nvPr/>
          </p:nvSpPr>
          <p:spPr>
            <a:xfrm>
              <a:off x="519739" y="3108118"/>
              <a:ext cx="31341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 | 12-Sep-2019</a:t>
              </a:r>
            </a:p>
          </p:txBody>
        </p:sp>
        <p:sp>
          <p:nvSpPr>
            <p:cNvPr id="20" name="TextBox 19">
              <a:extLst>
                <a:ext uri="{FF2B5EF4-FFF2-40B4-BE49-F238E27FC236}">
                  <a16:creationId xmlns:a16="http://schemas.microsoft.com/office/drawing/2014/main" id="{7D62A942-AACC-4CE0-9139-E37FFFDF5058}"/>
                </a:ext>
              </a:extLst>
            </p:cNvPr>
            <p:cNvSpPr txBox="1"/>
            <p:nvPr/>
          </p:nvSpPr>
          <p:spPr>
            <a:xfrm>
              <a:off x="519739" y="4019958"/>
              <a:ext cx="30957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B | 16-Sep-2019</a:t>
              </a:r>
            </a:p>
          </p:txBody>
        </p:sp>
        <p:sp>
          <p:nvSpPr>
            <p:cNvPr id="21" name="TextBox 20">
              <a:extLst>
                <a:ext uri="{FF2B5EF4-FFF2-40B4-BE49-F238E27FC236}">
                  <a16:creationId xmlns:a16="http://schemas.microsoft.com/office/drawing/2014/main" id="{46D3F40C-359A-4C8B-AFA1-BC7567863882}"/>
                </a:ext>
              </a:extLst>
            </p:cNvPr>
            <p:cNvSpPr txBox="1"/>
            <p:nvPr/>
          </p:nvSpPr>
          <p:spPr>
            <a:xfrm>
              <a:off x="511724" y="5040984"/>
              <a:ext cx="31502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C | 21-Sep-2019</a:t>
              </a:r>
            </a:p>
          </p:txBody>
        </p:sp>
        <p:cxnSp>
          <p:nvCxnSpPr>
            <p:cNvPr id="39" name="Straight Connector 38">
              <a:extLst>
                <a:ext uri="{FF2B5EF4-FFF2-40B4-BE49-F238E27FC236}">
                  <a16:creationId xmlns:a16="http://schemas.microsoft.com/office/drawing/2014/main" id="{F274970B-A60E-45C0-94E8-5F77851007CC}"/>
                </a:ext>
              </a:extLst>
            </p:cNvPr>
            <p:cNvCxnSpPr>
              <a:cxnSpLocks/>
            </p:cNvCxnSpPr>
            <p:nvPr/>
          </p:nvCxnSpPr>
          <p:spPr>
            <a:xfrm>
              <a:off x="597276" y="4706569"/>
              <a:ext cx="30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B932BC-3E6F-473F-B608-8DF12CE35539}"/>
                </a:ext>
              </a:extLst>
            </p:cNvPr>
            <p:cNvCxnSpPr>
              <a:cxnSpLocks/>
            </p:cNvCxnSpPr>
            <p:nvPr/>
          </p:nvCxnSpPr>
          <p:spPr>
            <a:xfrm>
              <a:off x="597276" y="3605714"/>
              <a:ext cx="302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10588F0-19FD-468B-8A1B-C48619382EB2}"/>
              </a:ext>
            </a:extLst>
          </p:cNvPr>
          <p:cNvGrpSpPr/>
          <p:nvPr/>
        </p:nvGrpSpPr>
        <p:grpSpPr>
          <a:xfrm>
            <a:off x="4267515" y="3108118"/>
            <a:ext cx="3195105" cy="2302198"/>
            <a:chOff x="4267515" y="3108118"/>
            <a:chExt cx="3195105" cy="2302198"/>
          </a:xfrm>
        </p:grpSpPr>
        <p:sp>
          <p:nvSpPr>
            <p:cNvPr id="45" name="TextBox 44">
              <a:extLst>
                <a:ext uri="{FF2B5EF4-FFF2-40B4-BE49-F238E27FC236}">
                  <a16:creationId xmlns:a16="http://schemas.microsoft.com/office/drawing/2014/main" id="{B5FB4FD6-5211-4C12-A06F-C85F2F375219}"/>
                </a:ext>
              </a:extLst>
            </p:cNvPr>
            <p:cNvSpPr txBox="1"/>
            <p:nvPr/>
          </p:nvSpPr>
          <p:spPr>
            <a:xfrm>
              <a:off x="4275530" y="3108118"/>
              <a:ext cx="3179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 | 06-Aug-2019</a:t>
              </a:r>
            </a:p>
          </p:txBody>
        </p:sp>
        <p:sp>
          <p:nvSpPr>
            <p:cNvPr id="46" name="TextBox 45">
              <a:extLst>
                <a:ext uri="{FF2B5EF4-FFF2-40B4-BE49-F238E27FC236}">
                  <a16:creationId xmlns:a16="http://schemas.microsoft.com/office/drawing/2014/main" id="{67B6F37D-6131-4D09-9D3A-40D0D49F9237}"/>
                </a:ext>
              </a:extLst>
            </p:cNvPr>
            <p:cNvSpPr txBox="1"/>
            <p:nvPr/>
          </p:nvSpPr>
          <p:spPr>
            <a:xfrm>
              <a:off x="4275530" y="4019958"/>
              <a:ext cx="31406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B | 10-Aug-2019</a:t>
              </a:r>
            </a:p>
          </p:txBody>
        </p:sp>
        <p:sp>
          <p:nvSpPr>
            <p:cNvPr id="47" name="TextBox 46">
              <a:extLst>
                <a:ext uri="{FF2B5EF4-FFF2-40B4-BE49-F238E27FC236}">
                  <a16:creationId xmlns:a16="http://schemas.microsoft.com/office/drawing/2014/main" id="{0E39C66A-23C8-40F5-AA25-9E2F60C214FA}"/>
                </a:ext>
              </a:extLst>
            </p:cNvPr>
            <p:cNvSpPr txBox="1"/>
            <p:nvPr/>
          </p:nvSpPr>
          <p:spPr>
            <a:xfrm>
              <a:off x="4267515" y="50409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C | 15-Aug-2019</a:t>
              </a:r>
            </a:p>
          </p:txBody>
        </p:sp>
        <p:cxnSp>
          <p:nvCxnSpPr>
            <p:cNvPr id="49" name="Straight Connector 48">
              <a:extLst>
                <a:ext uri="{FF2B5EF4-FFF2-40B4-BE49-F238E27FC236}">
                  <a16:creationId xmlns:a16="http://schemas.microsoft.com/office/drawing/2014/main" id="{8CA0B225-A4DC-4CC3-9394-0A66573979E1}"/>
                </a:ext>
              </a:extLst>
            </p:cNvPr>
            <p:cNvCxnSpPr>
              <a:cxnSpLocks/>
            </p:cNvCxnSpPr>
            <p:nvPr/>
          </p:nvCxnSpPr>
          <p:spPr>
            <a:xfrm>
              <a:off x="4353067" y="4706569"/>
              <a:ext cx="30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FD36B6E-1C61-4569-BFBB-E2B794764639}"/>
                </a:ext>
              </a:extLst>
            </p:cNvPr>
            <p:cNvCxnSpPr>
              <a:cxnSpLocks/>
            </p:cNvCxnSpPr>
            <p:nvPr/>
          </p:nvCxnSpPr>
          <p:spPr>
            <a:xfrm>
              <a:off x="4353067" y="3605714"/>
              <a:ext cx="3024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77760FA9-3644-4A73-8129-2F1A6A5EB165}"/>
              </a:ext>
            </a:extLst>
          </p:cNvPr>
          <p:cNvSpPr txBox="1"/>
          <p:nvPr/>
        </p:nvSpPr>
        <p:spPr>
          <a:xfrm>
            <a:off x="4431121" y="1171314"/>
            <a:ext cx="2654894"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4400" b="1" i="0" u="none" strike="noStrike" kern="0" cap="none" spc="0" normalizeH="0" baseline="0" noProof="0" dirty="0">
                <a:ln>
                  <a:noFill/>
                </a:ln>
                <a:solidFill>
                  <a:srgbClr val="FC7500"/>
                </a:solidFill>
                <a:effectLst>
                  <a:outerShdw blurRad="38100" dist="38100" dir="2700000" algn="tl">
                    <a:srgbClr val="000000">
                      <a:alpha val="43137"/>
                    </a:srgbClr>
                  </a:outerShdw>
                </a:effectLst>
                <a:uLnTx/>
                <a:uFillTx/>
                <a:latin typeface="Century Gothic" panose="020B0502020202020204" pitchFamily="34" charset="0"/>
                <a:cs typeface="Arial"/>
                <a:sym typeface="Arial"/>
              </a:rPr>
              <a:t>?</a:t>
            </a:r>
          </a:p>
        </p:txBody>
      </p:sp>
    </p:spTree>
    <p:extLst>
      <p:ext uri="{BB962C8B-B14F-4D97-AF65-F5344CB8AC3E}">
        <p14:creationId xmlns:p14="http://schemas.microsoft.com/office/powerpoint/2010/main" val="250371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973DF4D-145E-498C-9239-5C2E65B1C824}"/>
              </a:ext>
            </a:extLst>
          </p:cNvPr>
          <p:cNvCxnSpPr>
            <a:cxnSpLocks/>
            <a:stCxn id="6" idx="1"/>
          </p:cNvCxnSpPr>
          <p:nvPr/>
        </p:nvCxnSpPr>
        <p:spPr>
          <a:xfrm flipH="1">
            <a:off x="7739248" y="2347255"/>
            <a:ext cx="34426" cy="4622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52196B-F1C1-4799-B354-CFDF880E8C78}"/>
              </a:ext>
            </a:extLst>
          </p:cNvPr>
          <p:cNvCxnSpPr>
            <a:cxnSpLocks/>
            <a:stCxn id="8" idx="2"/>
          </p:cNvCxnSpPr>
          <p:nvPr/>
        </p:nvCxnSpPr>
        <p:spPr>
          <a:xfrm>
            <a:off x="4041564" y="2280093"/>
            <a:ext cx="0" cy="466055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B640EF-295A-479C-9CBA-7203A876E324}"/>
              </a:ext>
            </a:extLst>
          </p:cNvPr>
          <p:cNvSpPr/>
          <p:nvPr/>
        </p:nvSpPr>
        <p:spPr>
          <a:xfrm>
            <a:off x="0" y="1567707"/>
            <a:ext cx="121920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19DF804C-B504-4E10-BDD5-6E8604D68B4C}"/>
              </a:ext>
            </a:extLst>
          </p:cNvPr>
          <p:cNvSpPr>
            <a:spLocks noGrp="1"/>
          </p:cNvSpPr>
          <p:nvPr>
            <p:ph type="title"/>
          </p:nvPr>
        </p:nvSpPr>
        <p:spPr/>
        <p:txBody>
          <a:bodyPr/>
          <a:lstStyle/>
          <a:p>
            <a:r>
              <a:rPr lang="en-IN" dirty="0"/>
              <a:t>Using Customer Specific ADP</a:t>
            </a:r>
          </a:p>
        </p:txBody>
      </p:sp>
      <p:sp>
        <p:nvSpPr>
          <p:cNvPr id="3" name="TextBox 2">
            <a:extLst>
              <a:ext uri="{FF2B5EF4-FFF2-40B4-BE49-F238E27FC236}">
                <a16:creationId xmlns:a16="http://schemas.microsoft.com/office/drawing/2014/main" id="{324B47C1-98E9-4C22-995D-CE86A980F438}"/>
              </a:ext>
            </a:extLst>
          </p:cNvPr>
          <p:cNvSpPr txBox="1"/>
          <p:nvPr/>
        </p:nvSpPr>
        <p:spPr>
          <a:xfrm>
            <a:off x="905671" y="1688094"/>
            <a:ext cx="23118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Predicted Payment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Date</a:t>
            </a:r>
          </a:p>
        </p:txBody>
      </p:sp>
      <p:sp>
        <p:nvSpPr>
          <p:cNvPr id="6" name="Plus Sign 5">
            <a:extLst>
              <a:ext uri="{FF2B5EF4-FFF2-40B4-BE49-F238E27FC236}">
                <a16:creationId xmlns:a16="http://schemas.microsoft.com/office/drawing/2014/main" id="{552A7095-B1F4-4C99-9407-1660E0143A29}"/>
              </a:ext>
            </a:extLst>
          </p:cNvPr>
          <p:cNvSpPr/>
          <p:nvPr/>
        </p:nvSpPr>
        <p:spPr>
          <a:xfrm>
            <a:off x="7316474" y="1554059"/>
            <a:ext cx="914400" cy="914400"/>
          </a:xfrm>
          <a:prstGeom prst="mathPlus">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3A58A65-6847-4F0C-AC05-CC49C1B7BF98}"/>
              </a:ext>
            </a:extLst>
          </p:cNvPr>
          <p:cNvSpPr txBox="1"/>
          <p:nvPr/>
        </p:nvSpPr>
        <p:spPr>
          <a:xfrm>
            <a:off x="5367575" y="1688094"/>
            <a:ext cx="101502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Date</a:t>
            </a:r>
          </a:p>
        </p:txBody>
      </p:sp>
      <p:sp>
        <p:nvSpPr>
          <p:cNvPr id="8" name="Equals 7">
            <a:extLst>
              <a:ext uri="{FF2B5EF4-FFF2-40B4-BE49-F238E27FC236}">
                <a16:creationId xmlns:a16="http://schemas.microsoft.com/office/drawing/2014/main" id="{E14DC1F7-2FAD-4499-8319-834A6B10580F}"/>
              </a:ext>
            </a:extLst>
          </p:cNvPr>
          <p:cNvSpPr/>
          <p:nvPr/>
        </p:nvSpPr>
        <p:spPr>
          <a:xfrm>
            <a:off x="3584364" y="1554059"/>
            <a:ext cx="914400" cy="914400"/>
          </a:xfrm>
          <a:prstGeom prst="mathEqual">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23DD8357-2D95-4A25-B7C0-8EAC2FB5C147}"/>
              </a:ext>
            </a:extLst>
          </p:cNvPr>
          <p:cNvSpPr txBox="1"/>
          <p:nvPr/>
        </p:nvSpPr>
        <p:spPr>
          <a:xfrm>
            <a:off x="8735556" y="1688094"/>
            <a:ext cx="221246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ADP</a:t>
            </a:r>
          </a:p>
        </p:txBody>
      </p:sp>
      <p:sp>
        <p:nvSpPr>
          <p:cNvPr id="35" name="TextBox 34">
            <a:extLst>
              <a:ext uri="{FF2B5EF4-FFF2-40B4-BE49-F238E27FC236}">
                <a16:creationId xmlns:a16="http://schemas.microsoft.com/office/drawing/2014/main" id="{5EE2EE44-2551-4F8E-B409-B7D5089D08BF}"/>
              </a:ext>
            </a:extLst>
          </p:cNvPr>
          <p:cNvSpPr txBox="1"/>
          <p:nvPr/>
        </p:nvSpPr>
        <p:spPr>
          <a:xfrm>
            <a:off x="9235122" y="2991837"/>
            <a:ext cx="1337226" cy="461665"/>
          </a:xfrm>
          <a:prstGeom prst="rect">
            <a:avLst/>
          </a:prstGeom>
          <a:solidFill>
            <a:srgbClr val="FC75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27 days</a:t>
            </a:r>
          </a:p>
        </p:txBody>
      </p:sp>
      <p:sp>
        <p:nvSpPr>
          <p:cNvPr id="36" name="TextBox 35">
            <a:extLst>
              <a:ext uri="{FF2B5EF4-FFF2-40B4-BE49-F238E27FC236}">
                <a16:creationId xmlns:a16="http://schemas.microsoft.com/office/drawing/2014/main" id="{2F0E6479-2A1F-45EC-89A4-AF2E273942FA}"/>
              </a:ext>
            </a:extLst>
          </p:cNvPr>
          <p:cNvSpPr txBox="1"/>
          <p:nvPr/>
        </p:nvSpPr>
        <p:spPr>
          <a:xfrm>
            <a:off x="9235122" y="3927625"/>
            <a:ext cx="1337226" cy="461665"/>
          </a:xfrm>
          <a:prstGeom prst="rect">
            <a:avLst/>
          </a:prstGeom>
          <a:solidFill>
            <a:srgbClr val="5DAAE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39 days</a:t>
            </a:r>
          </a:p>
        </p:txBody>
      </p:sp>
      <p:sp>
        <p:nvSpPr>
          <p:cNvPr id="37" name="TextBox 36">
            <a:extLst>
              <a:ext uri="{FF2B5EF4-FFF2-40B4-BE49-F238E27FC236}">
                <a16:creationId xmlns:a16="http://schemas.microsoft.com/office/drawing/2014/main" id="{3B4B28E0-4E06-47A6-9ECD-C1F459EEF7A0}"/>
              </a:ext>
            </a:extLst>
          </p:cNvPr>
          <p:cNvSpPr txBox="1"/>
          <p:nvPr/>
        </p:nvSpPr>
        <p:spPr>
          <a:xfrm>
            <a:off x="9235122" y="4953178"/>
            <a:ext cx="1337226" cy="461665"/>
          </a:xfrm>
          <a:prstGeom prst="rect">
            <a:avLst/>
          </a:prstGeom>
          <a:solidFill>
            <a:srgbClr val="92D05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53 days</a:t>
            </a:r>
          </a:p>
        </p:txBody>
      </p:sp>
      <p:cxnSp>
        <p:nvCxnSpPr>
          <p:cNvPr id="39" name="Straight Connector 38">
            <a:extLst>
              <a:ext uri="{FF2B5EF4-FFF2-40B4-BE49-F238E27FC236}">
                <a16:creationId xmlns:a16="http://schemas.microsoft.com/office/drawing/2014/main" id="{D285A28F-6298-4BC4-A890-C43D08BAA0A0}"/>
              </a:ext>
            </a:extLst>
          </p:cNvPr>
          <p:cNvCxnSpPr>
            <a:cxnSpLocks/>
          </p:cNvCxnSpPr>
          <p:nvPr/>
        </p:nvCxnSpPr>
        <p:spPr>
          <a:xfrm>
            <a:off x="8985735" y="4696119"/>
            <a:ext cx="183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C91528-0C8A-412C-B2D1-61B2506DB6F7}"/>
              </a:ext>
            </a:extLst>
          </p:cNvPr>
          <p:cNvCxnSpPr>
            <a:cxnSpLocks/>
          </p:cNvCxnSpPr>
          <p:nvPr/>
        </p:nvCxnSpPr>
        <p:spPr>
          <a:xfrm>
            <a:off x="8985735" y="3577041"/>
            <a:ext cx="1836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61F1727-B6CB-4379-ADFE-1529F1F8C8F7}"/>
              </a:ext>
            </a:extLst>
          </p:cNvPr>
          <p:cNvGrpSpPr/>
          <p:nvPr/>
        </p:nvGrpSpPr>
        <p:grpSpPr>
          <a:xfrm>
            <a:off x="511724" y="3108118"/>
            <a:ext cx="3155031" cy="2302198"/>
            <a:chOff x="511724" y="3108118"/>
            <a:chExt cx="3155031" cy="2302198"/>
          </a:xfrm>
        </p:grpSpPr>
        <p:sp>
          <p:nvSpPr>
            <p:cNvPr id="44" name="TextBox 43">
              <a:extLst>
                <a:ext uri="{FF2B5EF4-FFF2-40B4-BE49-F238E27FC236}">
                  <a16:creationId xmlns:a16="http://schemas.microsoft.com/office/drawing/2014/main" id="{1D359DD1-E54E-4EF6-83FA-9F66BA8A2B03}"/>
                </a:ext>
              </a:extLst>
            </p:cNvPr>
            <p:cNvSpPr txBox="1"/>
            <p:nvPr/>
          </p:nvSpPr>
          <p:spPr>
            <a:xfrm>
              <a:off x="519739" y="3108118"/>
              <a:ext cx="31341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 | 02-Sep-2019</a:t>
              </a:r>
            </a:p>
          </p:txBody>
        </p:sp>
        <p:sp>
          <p:nvSpPr>
            <p:cNvPr id="45" name="TextBox 44">
              <a:extLst>
                <a:ext uri="{FF2B5EF4-FFF2-40B4-BE49-F238E27FC236}">
                  <a16:creationId xmlns:a16="http://schemas.microsoft.com/office/drawing/2014/main" id="{B3635563-53E1-4C1F-BFD5-961631AF9D0F}"/>
                </a:ext>
              </a:extLst>
            </p:cNvPr>
            <p:cNvSpPr txBox="1"/>
            <p:nvPr/>
          </p:nvSpPr>
          <p:spPr>
            <a:xfrm>
              <a:off x="519739" y="4019958"/>
              <a:ext cx="30957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B | 18-Sep-2019</a:t>
              </a:r>
            </a:p>
          </p:txBody>
        </p:sp>
        <p:sp>
          <p:nvSpPr>
            <p:cNvPr id="46" name="TextBox 45">
              <a:extLst>
                <a:ext uri="{FF2B5EF4-FFF2-40B4-BE49-F238E27FC236}">
                  <a16:creationId xmlns:a16="http://schemas.microsoft.com/office/drawing/2014/main" id="{11487385-FDA8-4AF6-9118-A90DC89FFEBE}"/>
                </a:ext>
              </a:extLst>
            </p:cNvPr>
            <p:cNvSpPr txBox="1"/>
            <p:nvPr/>
          </p:nvSpPr>
          <p:spPr>
            <a:xfrm>
              <a:off x="511724" y="5040984"/>
              <a:ext cx="31550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C | 07-Oct-2019</a:t>
              </a:r>
            </a:p>
          </p:txBody>
        </p:sp>
        <p:cxnSp>
          <p:nvCxnSpPr>
            <p:cNvPr id="47" name="Straight Connector 46">
              <a:extLst>
                <a:ext uri="{FF2B5EF4-FFF2-40B4-BE49-F238E27FC236}">
                  <a16:creationId xmlns:a16="http://schemas.microsoft.com/office/drawing/2014/main" id="{BEA7601D-D750-496C-8657-906200695E7C}"/>
                </a:ext>
              </a:extLst>
            </p:cNvPr>
            <p:cNvCxnSpPr>
              <a:cxnSpLocks/>
            </p:cNvCxnSpPr>
            <p:nvPr/>
          </p:nvCxnSpPr>
          <p:spPr>
            <a:xfrm>
              <a:off x="597276" y="4706569"/>
              <a:ext cx="30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2528510-FBE6-4655-B75F-6D6DCD281D1E}"/>
                </a:ext>
              </a:extLst>
            </p:cNvPr>
            <p:cNvCxnSpPr>
              <a:cxnSpLocks/>
            </p:cNvCxnSpPr>
            <p:nvPr/>
          </p:nvCxnSpPr>
          <p:spPr>
            <a:xfrm>
              <a:off x="597276" y="3605714"/>
              <a:ext cx="302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6CC347C-4748-4A4B-AFE8-5DD8FA3E23E0}"/>
              </a:ext>
            </a:extLst>
          </p:cNvPr>
          <p:cNvGrpSpPr/>
          <p:nvPr/>
        </p:nvGrpSpPr>
        <p:grpSpPr>
          <a:xfrm>
            <a:off x="4267515" y="3108118"/>
            <a:ext cx="3195105" cy="2302198"/>
            <a:chOff x="4267515" y="3108118"/>
            <a:chExt cx="3195105" cy="2302198"/>
          </a:xfrm>
        </p:grpSpPr>
        <p:sp>
          <p:nvSpPr>
            <p:cNvPr id="29" name="TextBox 28">
              <a:extLst>
                <a:ext uri="{FF2B5EF4-FFF2-40B4-BE49-F238E27FC236}">
                  <a16:creationId xmlns:a16="http://schemas.microsoft.com/office/drawing/2014/main" id="{B8222EBF-5709-4E85-9653-2749D14962A8}"/>
                </a:ext>
              </a:extLst>
            </p:cNvPr>
            <p:cNvSpPr txBox="1"/>
            <p:nvPr/>
          </p:nvSpPr>
          <p:spPr>
            <a:xfrm>
              <a:off x="4275530" y="3108118"/>
              <a:ext cx="3179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 | 06-Aug-2019</a:t>
              </a:r>
            </a:p>
          </p:txBody>
        </p:sp>
        <p:sp>
          <p:nvSpPr>
            <p:cNvPr id="30" name="TextBox 29">
              <a:extLst>
                <a:ext uri="{FF2B5EF4-FFF2-40B4-BE49-F238E27FC236}">
                  <a16:creationId xmlns:a16="http://schemas.microsoft.com/office/drawing/2014/main" id="{7DED31B3-643A-454A-9494-56617371CD1E}"/>
                </a:ext>
              </a:extLst>
            </p:cNvPr>
            <p:cNvSpPr txBox="1"/>
            <p:nvPr/>
          </p:nvSpPr>
          <p:spPr>
            <a:xfrm>
              <a:off x="4275530" y="4019958"/>
              <a:ext cx="31406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B | 10-Aug-2019</a:t>
              </a:r>
            </a:p>
          </p:txBody>
        </p:sp>
        <p:sp>
          <p:nvSpPr>
            <p:cNvPr id="31" name="TextBox 30">
              <a:extLst>
                <a:ext uri="{FF2B5EF4-FFF2-40B4-BE49-F238E27FC236}">
                  <a16:creationId xmlns:a16="http://schemas.microsoft.com/office/drawing/2014/main" id="{A1993F38-3614-414D-AC5C-4140E50FA354}"/>
                </a:ext>
              </a:extLst>
            </p:cNvPr>
            <p:cNvSpPr txBox="1"/>
            <p:nvPr/>
          </p:nvSpPr>
          <p:spPr>
            <a:xfrm>
              <a:off x="4267515" y="50409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C | 15-Aug-2019</a:t>
              </a:r>
            </a:p>
          </p:txBody>
        </p:sp>
        <p:cxnSp>
          <p:nvCxnSpPr>
            <p:cNvPr id="32" name="Straight Connector 31">
              <a:extLst>
                <a:ext uri="{FF2B5EF4-FFF2-40B4-BE49-F238E27FC236}">
                  <a16:creationId xmlns:a16="http://schemas.microsoft.com/office/drawing/2014/main" id="{F515E4BB-4E7D-489D-B482-BCFAEB4A67E1}"/>
                </a:ext>
              </a:extLst>
            </p:cNvPr>
            <p:cNvCxnSpPr>
              <a:cxnSpLocks/>
            </p:cNvCxnSpPr>
            <p:nvPr/>
          </p:nvCxnSpPr>
          <p:spPr>
            <a:xfrm>
              <a:off x="4353067" y="4706569"/>
              <a:ext cx="30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DB7992-884D-4DC3-8391-1A7B4F982E72}"/>
                </a:ext>
              </a:extLst>
            </p:cNvPr>
            <p:cNvCxnSpPr>
              <a:cxnSpLocks/>
            </p:cNvCxnSpPr>
            <p:nvPr/>
          </p:nvCxnSpPr>
          <p:spPr>
            <a:xfrm>
              <a:off x="4353067" y="3605714"/>
              <a:ext cx="30240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309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973DF4D-145E-498C-9239-5C2E65B1C824}"/>
              </a:ext>
            </a:extLst>
          </p:cNvPr>
          <p:cNvCxnSpPr>
            <a:cxnSpLocks/>
            <a:stCxn id="6" idx="1"/>
          </p:cNvCxnSpPr>
          <p:nvPr/>
        </p:nvCxnSpPr>
        <p:spPr>
          <a:xfrm flipH="1">
            <a:off x="7739248" y="2347255"/>
            <a:ext cx="34426" cy="4622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52196B-F1C1-4799-B354-CFDF880E8C78}"/>
              </a:ext>
            </a:extLst>
          </p:cNvPr>
          <p:cNvCxnSpPr>
            <a:cxnSpLocks/>
            <a:stCxn id="8" idx="2"/>
          </p:cNvCxnSpPr>
          <p:nvPr/>
        </p:nvCxnSpPr>
        <p:spPr>
          <a:xfrm>
            <a:off x="4041564" y="2280093"/>
            <a:ext cx="0" cy="4660555"/>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D0BE826-65AE-400A-B4A8-418C603DCA80}"/>
              </a:ext>
            </a:extLst>
          </p:cNvPr>
          <p:cNvSpPr/>
          <p:nvPr/>
        </p:nvSpPr>
        <p:spPr>
          <a:xfrm>
            <a:off x="511724" y="3837015"/>
            <a:ext cx="10644136" cy="685660"/>
          </a:xfrm>
          <a:prstGeom prst="rect">
            <a:avLst/>
          </a:prstGeom>
          <a:solidFill>
            <a:schemeClr val="bg1">
              <a:lumMod val="95000"/>
            </a:schemeClr>
          </a:solidFill>
          <a:ln w="38100">
            <a:solidFill>
              <a:srgbClr val="FC75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21B640EF-295A-479C-9CBA-7203A876E324}"/>
              </a:ext>
            </a:extLst>
          </p:cNvPr>
          <p:cNvSpPr/>
          <p:nvPr/>
        </p:nvSpPr>
        <p:spPr>
          <a:xfrm>
            <a:off x="0" y="1567707"/>
            <a:ext cx="121920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19DF804C-B504-4E10-BDD5-6E8604D68B4C}"/>
              </a:ext>
            </a:extLst>
          </p:cNvPr>
          <p:cNvSpPr>
            <a:spLocks noGrp="1"/>
          </p:cNvSpPr>
          <p:nvPr>
            <p:ph type="title"/>
          </p:nvPr>
        </p:nvSpPr>
        <p:spPr/>
        <p:txBody>
          <a:bodyPr/>
          <a:lstStyle/>
          <a:p>
            <a:r>
              <a:rPr lang="en-IN" dirty="0"/>
              <a:t>Using Customer Specific ADP</a:t>
            </a:r>
          </a:p>
        </p:txBody>
      </p:sp>
      <p:sp>
        <p:nvSpPr>
          <p:cNvPr id="3" name="TextBox 2">
            <a:extLst>
              <a:ext uri="{FF2B5EF4-FFF2-40B4-BE49-F238E27FC236}">
                <a16:creationId xmlns:a16="http://schemas.microsoft.com/office/drawing/2014/main" id="{324B47C1-98E9-4C22-995D-CE86A980F438}"/>
              </a:ext>
            </a:extLst>
          </p:cNvPr>
          <p:cNvSpPr txBox="1"/>
          <p:nvPr/>
        </p:nvSpPr>
        <p:spPr>
          <a:xfrm>
            <a:off x="905671" y="1688094"/>
            <a:ext cx="23118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Predicted Payment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Date</a:t>
            </a:r>
          </a:p>
        </p:txBody>
      </p:sp>
      <p:sp>
        <p:nvSpPr>
          <p:cNvPr id="6" name="Plus Sign 5">
            <a:extLst>
              <a:ext uri="{FF2B5EF4-FFF2-40B4-BE49-F238E27FC236}">
                <a16:creationId xmlns:a16="http://schemas.microsoft.com/office/drawing/2014/main" id="{552A7095-B1F4-4C99-9407-1660E0143A29}"/>
              </a:ext>
            </a:extLst>
          </p:cNvPr>
          <p:cNvSpPr/>
          <p:nvPr/>
        </p:nvSpPr>
        <p:spPr>
          <a:xfrm>
            <a:off x="7316474" y="1554059"/>
            <a:ext cx="914400" cy="914400"/>
          </a:xfrm>
          <a:prstGeom prst="mathPlus">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3A58A65-6847-4F0C-AC05-CC49C1B7BF98}"/>
              </a:ext>
            </a:extLst>
          </p:cNvPr>
          <p:cNvSpPr txBox="1"/>
          <p:nvPr/>
        </p:nvSpPr>
        <p:spPr>
          <a:xfrm>
            <a:off x="5367575" y="1688094"/>
            <a:ext cx="101502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Date</a:t>
            </a:r>
          </a:p>
        </p:txBody>
      </p:sp>
      <p:sp>
        <p:nvSpPr>
          <p:cNvPr id="8" name="Equals 7">
            <a:extLst>
              <a:ext uri="{FF2B5EF4-FFF2-40B4-BE49-F238E27FC236}">
                <a16:creationId xmlns:a16="http://schemas.microsoft.com/office/drawing/2014/main" id="{E14DC1F7-2FAD-4499-8319-834A6B10580F}"/>
              </a:ext>
            </a:extLst>
          </p:cNvPr>
          <p:cNvSpPr/>
          <p:nvPr/>
        </p:nvSpPr>
        <p:spPr>
          <a:xfrm>
            <a:off x="3584364" y="1554059"/>
            <a:ext cx="914400" cy="914400"/>
          </a:xfrm>
          <a:prstGeom prst="mathEqual">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23DD8357-2D95-4A25-B7C0-8EAC2FB5C147}"/>
              </a:ext>
            </a:extLst>
          </p:cNvPr>
          <p:cNvSpPr txBox="1"/>
          <p:nvPr/>
        </p:nvSpPr>
        <p:spPr>
          <a:xfrm>
            <a:off x="8735556" y="1688094"/>
            <a:ext cx="221246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ADP</a:t>
            </a:r>
          </a:p>
        </p:txBody>
      </p:sp>
      <p:sp>
        <p:nvSpPr>
          <p:cNvPr id="35" name="TextBox 34">
            <a:extLst>
              <a:ext uri="{FF2B5EF4-FFF2-40B4-BE49-F238E27FC236}">
                <a16:creationId xmlns:a16="http://schemas.microsoft.com/office/drawing/2014/main" id="{5EE2EE44-2551-4F8E-B409-B7D5089D08BF}"/>
              </a:ext>
            </a:extLst>
          </p:cNvPr>
          <p:cNvSpPr txBox="1"/>
          <p:nvPr/>
        </p:nvSpPr>
        <p:spPr>
          <a:xfrm>
            <a:off x="9235122" y="2991837"/>
            <a:ext cx="1337226" cy="461665"/>
          </a:xfrm>
          <a:prstGeom prst="rect">
            <a:avLst/>
          </a:prstGeom>
          <a:solidFill>
            <a:srgbClr val="FC75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27 days</a:t>
            </a:r>
          </a:p>
        </p:txBody>
      </p:sp>
      <p:sp>
        <p:nvSpPr>
          <p:cNvPr id="36" name="TextBox 35">
            <a:extLst>
              <a:ext uri="{FF2B5EF4-FFF2-40B4-BE49-F238E27FC236}">
                <a16:creationId xmlns:a16="http://schemas.microsoft.com/office/drawing/2014/main" id="{2F0E6479-2A1F-45EC-89A4-AF2E273942FA}"/>
              </a:ext>
            </a:extLst>
          </p:cNvPr>
          <p:cNvSpPr txBox="1"/>
          <p:nvPr/>
        </p:nvSpPr>
        <p:spPr>
          <a:xfrm>
            <a:off x="9235122" y="3927625"/>
            <a:ext cx="1337226" cy="461665"/>
          </a:xfrm>
          <a:prstGeom prst="rect">
            <a:avLst/>
          </a:prstGeom>
          <a:solidFill>
            <a:srgbClr val="5DAAE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39 days</a:t>
            </a:r>
          </a:p>
        </p:txBody>
      </p:sp>
      <p:sp>
        <p:nvSpPr>
          <p:cNvPr id="37" name="TextBox 36">
            <a:extLst>
              <a:ext uri="{FF2B5EF4-FFF2-40B4-BE49-F238E27FC236}">
                <a16:creationId xmlns:a16="http://schemas.microsoft.com/office/drawing/2014/main" id="{3B4B28E0-4E06-47A6-9ECD-C1F459EEF7A0}"/>
              </a:ext>
            </a:extLst>
          </p:cNvPr>
          <p:cNvSpPr txBox="1"/>
          <p:nvPr/>
        </p:nvSpPr>
        <p:spPr>
          <a:xfrm>
            <a:off x="9235122" y="4953178"/>
            <a:ext cx="1337226" cy="461665"/>
          </a:xfrm>
          <a:prstGeom prst="rect">
            <a:avLst/>
          </a:prstGeom>
          <a:solidFill>
            <a:srgbClr val="92D05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53 days</a:t>
            </a:r>
          </a:p>
        </p:txBody>
      </p:sp>
      <p:cxnSp>
        <p:nvCxnSpPr>
          <p:cNvPr id="39" name="Straight Connector 38">
            <a:extLst>
              <a:ext uri="{FF2B5EF4-FFF2-40B4-BE49-F238E27FC236}">
                <a16:creationId xmlns:a16="http://schemas.microsoft.com/office/drawing/2014/main" id="{D285A28F-6298-4BC4-A890-C43D08BAA0A0}"/>
              </a:ext>
            </a:extLst>
          </p:cNvPr>
          <p:cNvCxnSpPr>
            <a:cxnSpLocks/>
          </p:cNvCxnSpPr>
          <p:nvPr/>
        </p:nvCxnSpPr>
        <p:spPr>
          <a:xfrm>
            <a:off x="8985735" y="4696119"/>
            <a:ext cx="183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C91528-0C8A-412C-B2D1-61B2506DB6F7}"/>
              </a:ext>
            </a:extLst>
          </p:cNvPr>
          <p:cNvCxnSpPr>
            <a:cxnSpLocks/>
          </p:cNvCxnSpPr>
          <p:nvPr/>
        </p:nvCxnSpPr>
        <p:spPr>
          <a:xfrm>
            <a:off x="8985735" y="3577041"/>
            <a:ext cx="1836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61F1727-B6CB-4379-ADFE-1529F1F8C8F7}"/>
              </a:ext>
            </a:extLst>
          </p:cNvPr>
          <p:cNvGrpSpPr/>
          <p:nvPr/>
        </p:nvGrpSpPr>
        <p:grpSpPr>
          <a:xfrm>
            <a:off x="511724" y="3108118"/>
            <a:ext cx="3155031" cy="2302198"/>
            <a:chOff x="511724" y="3108118"/>
            <a:chExt cx="3155031" cy="2302198"/>
          </a:xfrm>
        </p:grpSpPr>
        <p:sp>
          <p:nvSpPr>
            <p:cNvPr id="44" name="TextBox 43">
              <a:extLst>
                <a:ext uri="{FF2B5EF4-FFF2-40B4-BE49-F238E27FC236}">
                  <a16:creationId xmlns:a16="http://schemas.microsoft.com/office/drawing/2014/main" id="{1D359DD1-E54E-4EF6-83FA-9F66BA8A2B03}"/>
                </a:ext>
              </a:extLst>
            </p:cNvPr>
            <p:cNvSpPr txBox="1"/>
            <p:nvPr/>
          </p:nvSpPr>
          <p:spPr>
            <a:xfrm>
              <a:off x="519739" y="3108118"/>
              <a:ext cx="31341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 | 02-Sep-2019</a:t>
              </a:r>
            </a:p>
          </p:txBody>
        </p:sp>
        <p:sp>
          <p:nvSpPr>
            <p:cNvPr id="45" name="TextBox 44">
              <a:extLst>
                <a:ext uri="{FF2B5EF4-FFF2-40B4-BE49-F238E27FC236}">
                  <a16:creationId xmlns:a16="http://schemas.microsoft.com/office/drawing/2014/main" id="{B3635563-53E1-4C1F-BFD5-961631AF9D0F}"/>
                </a:ext>
              </a:extLst>
            </p:cNvPr>
            <p:cNvSpPr txBox="1"/>
            <p:nvPr/>
          </p:nvSpPr>
          <p:spPr>
            <a:xfrm>
              <a:off x="519739" y="4019958"/>
              <a:ext cx="30957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B | 18-Sep-2019</a:t>
              </a:r>
            </a:p>
          </p:txBody>
        </p:sp>
        <p:sp>
          <p:nvSpPr>
            <p:cNvPr id="46" name="TextBox 45">
              <a:extLst>
                <a:ext uri="{FF2B5EF4-FFF2-40B4-BE49-F238E27FC236}">
                  <a16:creationId xmlns:a16="http://schemas.microsoft.com/office/drawing/2014/main" id="{11487385-FDA8-4AF6-9118-A90DC89FFEBE}"/>
                </a:ext>
              </a:extLst>
            </p:cNvPr>
            <p:cNvSpPr txBox="1"/>
            <p:nvPr/>
          </p:nvSpPr>
          <p:spPr>
            <a:xfrm>
              <a:off x="511724" y="5040984"/>
              <a:ext cx="31550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C | 07-Oct-2019</a:t>
              </a:r>
            </a:p>
          </p:txBody>
        </p:sp>
        <p:cxnSp>
          <p:nvCxnSpPr>
            <p:cNvPr id="47" name="Straight Connector 46">
              <a:extLst>
                <a:ext uri="{FF2B5EF4-FFF2-40B4-BE49-F238E27FC236}">
                  <a16:creationId xmlns:a16="http://schemas.microsoft.com/office/drawing/2014/main" id="{BEA7601D-D750-496C-8657-906200695E7C}"/>
                </a:ext>
              </a:extLst>
            </p:cNvPr>
            <p:cNvCxnSpPr>
              <a:cxnSpLocks/>
            </p:cNvCxnSpPr>
            <p:nvPr/>
          </p:nvCxnSpPr>
          <p:spPr>
            <a:xfrm>
              <a:off x="597276" y="4706569"/>
              <a:ext cx="30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2528510-FBE6-4655-B75F-6D6DCD281D1E}"/>
                </a:ext>
              </a:extLst>
            </p:cNvPr>
            <p:cNvCxnSpPr>
              <a:cxnSpLocks/>
            </p:cNvCxnSpPr>
            <p:nvPr/>
          </p:nvCxnSpPr>
          <p:spPr>
            <a:xfrm>
              <a:off x="597276" y="3605714"/>
              <a:ext cx="302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6CC347C-4748-4A4B-AFE8-5DD8FA3E23E0}"/>
              </a:ext>
            </a:extLst>
          </p:cNvPr>
          <p:cNvGrpSpPr/>
          <p:nvPr/>
        </p:nvGrpSpPr>
        <p:grpSpPr>
          <a:xfrm>
            <a:off x="4267515" y="3108118"/>
            <a:ext cx="3195105" cy="2302198"/>
            <a:chOff x="4267515" y="3108118"/>
            <a:chExt cx="3195105" cy="2302198"/>
          </a:xfrm>
        </p:grpSpPr>
        <p:sp>
          <p:nvSpPr>
            <p:cNvPr id="29" name="TextBox 28">
              <a:extLst>
                <a:ext uri="{FF2B5EF4-FFF2-40B4-BE49-F238E27FC236}">
                  <a16:creationId xmlns:a16="http://schemas.microsoft.com/office/drawing/2014/main" id="{B8222EBF-5709-4E85-9653-2749D14962A8}"/>
                </a:ext>
              </a:extLst>
            </p:cNvPr>
            <p:cNvSpPr txBox="1"/>
            <p:nvPr/>
          </p:nvSpPr>
          <p:spPr>
            <a:xfrm>
              <a:off x="4275530" y="3108118"/>
              <a:ext cx="3179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 | 06-Aug-2019</a:t>
              </a:r>
            </a:p>
          </p:txBody>
        </p:sp>
        <p:sp>
          <p:nvSpPr>
            <p:cNvPr id="30" name="TextBox 29">
              <a:extLst>
                <a:ext uri="{FF2B5EF4-FFF2-40B4-BE49-F238E27FC236}">
                  <a16:creationId xmlns:a16="http://schemas.microsoft.com/office/drawing/2014/main" id="{7DED31B3-643A-454A-9494-56617371CD1E}"/>
                </a:ext>
              </a:extLst>
            </p:cNvPr>
            <p:cNvSpPr txBox="1"/>
            <p:nvPr/>
          </p:nvSpPr>
          <p:spPr>
            <a:xfrm>
              <a:off x="4275530" y="4019958"/>
              <a:ext cx="31406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B | 10-Aug-2019</a:t>
              </a:r>
            </a:p>
          </p:txBody>
        </p:sp>
        <p:sp>
          <p:nvSpPr>
            <p:cNvPr id="31" name="TextBox 30">
              <a:extLst>
                <a:ext uri="{FF2B5EF4-FFF2-40B4-BE49-F238E27FC236}">
                  <a16:creationId xmlns:a16="http://schemas.microsoft.com/office/drawing/2014/main" id="{A1993F38-3614-414D-AC5C-4140E50FA354}"/>
                </a:ext>
              </a:extLst>
            </p:cNvPr>
            <p:cNvSpPr txBox="1"/>
            <p:nvPr/>
          </p:nvSpPr>
          <p:spPr>
            <a:xfrm>
              <a:off x="4267515" y="50409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C | 15-Aug-2019</a:t>
              </a:r>
            </a:p>
          </p:txBody>
        </p:sp>
        <p:cxnSp>
          <p:nvCxnSpPr>
            <p:cNvPr id="32" name="Straight Connector 31">
              <a:extLst>
                <a:ext uri="{FF2B5EF4-FFF2-40B4-BE49-F238E27FC236}">
                  <a16:creationId xmlns:a16="http://schemas.microsoft.com/office/drawing/2014/main" id="{F515E4BB-4E7D-489D-B482-BCFAEB4A67E1}"/>
                </a:ext>
              </a:extLst>
            </p:cNvPr>
            <p:cNvCxnSpPr>
              <a:cxnSpLocks/>
            </p:cNvCxnSpPr>
            <p:nvPr/>
          </p:nvCxnSpPr>
          <p:spPr>
            <a:xfrm>
              <a:off x="4353067" y="4706569"/>
              <a:ext cx="30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DB7992-884D-4DC3-8391-1A7B4F982E72}"/>
                </a:ext>
              </a:extLst>
            </p:cNvPr>
            <p:cNvCxnSpPr>
              <a:cxnSpLocks/>
            </p:cNvCxnSpPr>
            <p:nvPr/>
          </p:nvCxnSpPr>
          <p:spPr>
            <a:xfrm>
              <a:off x="4353067" y="3605714"/>
              <a:ext cx="30240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969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F88554-66A3-478D-AB9C-F73AFF4CC10F}"/>
              </a:ext>
            </a:extLst>
          </p:cNvPr>
          <p:cNvSpPr txBox="1">
            <a:spLocks/>
          </p:cNvSpPr>
          <p:nvPr/>
        </p:nvSpPr>
        <p:spPr>
          <a:xfrm>
            <a:off x="4864994" y="552177"/>
            <a:ext cx="2462012" cy="6184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accent2">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3200" b="1" i="0" u="none" strike="noStrike" kern="1200" cap="none" spc="0" normalizeH="0" baseline="0" noProof="0" dirty="0">
                <a:ln>
                  <a:noFill/>
                </a:ln>
                <a:solidFill>
                  <a:srgbClr val="5DAAE0"/>
                </a:solidFill>
                <a:effectLst/>
                <a:uLnTx/>
                <a:uFillTx/>
                <a:latin typeface="Century Gothic" panose="020B0502020202020204" pitchFamily="34" charset="0"/>
                <a:ea typeface="+mj-ea"/>
                <a:cs typeface="+mj-cs"/>
              </a:rPr>
              <a:t>Speaker</a:t>
            </a:r>
          </a:p>
        </p:txBody>
      </p:sp>
      <p:pic>
        <p:nvPicPr>
          <p:cNvPr id="8" name="Picture 7">
            <a:extLst>
              <a:ext uri="{FF2B5EF4-FFF2-40B4-BE49-F238E27FC236}">
                <a16:creationId xmlns:a16="http://schemas.microsoft.com/office/drawing/2014/main" id="{C5954890-985B-49BE-8B5D-99A687D85A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57763" y="1467747"/>
            <a:ext cx="2276475" cy="22764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11">
            <a:extLst>
              <a:ext uri="{FF2B5EF4-FFF2-40B4-BE49-F238E27FC236}">
                <a16:creationId xmlns:a16="http://schemas.microsoft.com/office/drawing/2014/main" id="{30C055DF-0C75-4F10-9028-5F282A560913}"/>
              </a:ext>
            </a:extLst>
          </p:cNvPr>
          <p:cNvSpPr/>
          <p:nvPr/>
        </p:nvSpPr>
        <p:spPr>
          <a:xfrm>
            <a:off x="3570321" y="4084924"/>
            <a:ext cx="5051359" cy="92851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IN" sz="32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IN" sz="3200" b="1" dirty="0">
                <a:solidFill>
                  <a:srgbClr val="FFFFFF">
                    <a:lumMod val="50000"/>
                  </a:srgbClr>
                </a:solidFill>
                <a:latin typeface="Century Gothic" panose="020B0502020202020204" pitchFamily="34" charset="0"/>
              </a:rPr>
              <a:t>Tracey Ferguson Knight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2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mn-ea"/>
                <a:cs typeface="+mn-cs"/>
              </a:rPr>
              <a:t>Director - Solution Engineering (Treasury)</a:t>
            </a:r>
          </a:p>
        </p:txBody>
      </p:sp>
      <p:pic>
        <p:nvPicPr>
          <p:cNvPr id="14" name="Picture 13">
            <a:extLst>
              <a:ext uri="{FF2B5EF4-FFF2-40B4-BE49-F238E27FC236}">
                <a16:creationId xmlns:a16="http://schemas.microsoft.com/office/drawing/2014/main" id="{DDB074C6-3755-4FDA-AC8F-1B67D60D7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450" y="5598030"/>
            <a:ext cx="4305100" cy="928510"/>
          </a:xfrm>
          <a:prstGeom prst="rect">
            <a:avLst/>
          </a:prstGeom>
        </p:spPr>
      </p:pic>
    </p:spTree>
    <p:extLst>
      <p:ext uri="{BB962C8B-B14F-4D97-AF65-F5344CB8AC3E}">
        <p14:creationId xmlns:p14="http://schemas.microsoft.com/office/powerpoint/2010/main" val="117466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E020-99FF-454B-82FE-0736CF4CED21}"/>
              </a:ext>
            </a:extLst>
          </p:cNvPr>
          <p:cNvSpPr>
            <a:spLocks noGrp="1"/>
          </p:cNvSpPr>
          <p:nvPr>
            <p:ph type="title"/>
          </p:nvPr>
        </p:nvSpPr>
        <p:spPr/>
        <p:txBody>
          <a:bodyPr/>
          <a:lstStyle/>
          <a:p>
            <a:r>
              <a:rPr lang="en-IN" dirty="0"/>
              <a:t>Incorporating Invoice Amount</a:t>
            </a:r>
          </a:p>
        </p:txBody>
      </p:sp>
      <p:cxnSp>
        <p:nvCxnSpPr>
          <p:cNvPr id="8" name="Straight Connector 7">
            <a:extLst>
              <a:ext uri="{FF2B5EF4-FFF2-40B4-BE49-F238E27FC236}">
                <a16:creationId xmlns:a16="http://schemas.microsoft.com/office/drawing/2014/main" id="{108243F6-18D0-4A2C-ADEB-DB8AE248A607}"/>
              </a:ext>
            </a:extLst>
          </p:cNvPr>
          <p:cNvCxnSpPr>
            <a:cxnSpLocks/>
          </p:cNvCxnSpPr>
          <p:nvPr/>
        </p:nvCxnSpPr>
        <p:spPr>
          <a:xfrm>
            <a:off x="2872934" y="3429000"/>
            <a:ext cx="11620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F72CFC-4D80-4A3F-8680-2AB7945C3211}"/>
              </a:ext>
            </a:extLst>
          </p:cNvPr>
          <p:cNvCxnSpPr>
            <a:cxnSpLocks/>
          </p:cNvCxnSpPr>
          <p:nvPr/>
        </p:nvCxnSpPr>
        <p:spPr>
          <a:xfrm>
            <a:off x="4034973" y="1923263"/>
            <a:ext cx="0" cy="3170064"/>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5BC333E-5036-43B1-A1F4-C1A1ED91AF58}"/>
              </a:ext>
            </a:extLst>
          </p:cNvPr>
          <p:cNvGrpSpPr/>
          <p:nvPr/>
        </p:nvGrpSpPr>
        <p:grpSpPr>
          <a:xfrm>
            <a:off x="4047671" y="1458470"/>
            <a:ext cx="6636640" cy="914400"/>
            <a:chOff x="4034971" y="2499870"/>
            <a:chExt cx="6636640" cy="914400"/>
          </a:xfrm>
        </p:grpSpPr>
        <p:cxnSp>
          <p:nvCxnSpPr>
            <p:cNvPr id="32" name="Straight Connector 31">
              <a:extLst>
                <a:ext uri="{FF2B5EF4-FFF2-40B4-BE49-F238E27FC236}">
                  <a16:creationId xmlns:a16="http://schemas.microsoft.com/office/drawing/2014/main" id="{F8C13EB6-981B-4855-B82F-B1CF390EFD9B}"/>
                </a:ext>
              </a:extLst>
            </p:cNvPr>
            <p:cNvCxnSpPr>
              <a:cxnSpLocks/>
            </p:cNvCxnSpPr>
            <p:nvPr/>
          </p:nvCxnSpPr>
          <p:spPr>
            <a:xfrm>
              <a:off x="4034971" y="2957070"/>
              <a:ext cx="116203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191F7A2-15C7-4E91-ABA2-1C671105FD42}"/>
                </a:ext>
              </a:extLst>
            </p:cNvPr>
            <p:cNvSpPr/>
            <p:nvPr/>
          </p:nvSpPr>
          <p:spPr>
            <a:xfrm>
              <a:off x="5197007" y="2499870"/>
              <a:ext cx="2524587" cy="914400"/>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If Invoice Amount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&gt; $100,000</a:t>
              </a:r>
            </a:p>
          </p:txBody>
        </p:sp>
        <p:cxnSp>
          <p:nvCxnSpPr>
            <p:cNvPr id="37" name="Straight Connector 36">
              <a:extLst>
                <a:ext uri="{FF2B5EF4-FFF2-40B4-BE49-F238E27FC236}">
                  <a16:creationId xmlns:a16="http://schemas.microsoft.com/office/drawing/2014/main" id="{460558C6-71AE-44A5-AD8E-3A8ADADAC8C1}"/>
                </a:ext>
              </a:extLst>
            </p:cNvPr>
            <p:cNvCxnSpPr>
              <a:cxnSpLocks/>
            </p:cNvCxnSpPr>
            <p:nvPr/>
          </p:nvCxnSpPr>
          <p:spPr>
            <a:xfrm>
              <a:off x="7721594" y="2957070"/>
              <a:ext cx="116203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72EE6FB-E8AE-4E70-B39E-1495C743CEBC}"/>
                </a:ext>
              </a:extLst>
            </p:cNvPr>
            <p:cNvSpPr txBox="1"/>
            <p:nvPr/>
          </p:nvSpPr>
          <p:spPr>
            <a:xfrm>
              <a:off x="9334385" y="2541572"/>
              <a:ext cx="133722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ADP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54 days</a:t>
              </a:r>
            </a:p>
          </p:txBody>
        </p:sp>
        <p:pic>
          <p:nvPicPr>
            <p:cNvPr id="41" name="Picture 40">
              <a:extLst>
                <a:ext uri="{FF2B5EF4-FFF2-40B4-BE49-F238E27FC236}">
                  <a16:creationId xmlns:a16="http://schemas.microsoft.com/office/drawing/2014/main" id="{D479507C-8A7A-4962-B0FB-00777A002DFE}"/>
                </a:ext>
              </a:extLst>
            </p:cNvPr>
            <p:cNvPicPr>
              <a:picLocks noChangeAspect="1"/>
            </p:cNvPicPr>
            <p:nvPr/>
          </p:nvPicPr>
          <p:blipFill>
            <a:blip r:embed="rId3"/>
            <a:stretch>
              <a:fillRect/>
            </a:stretch>
          </p:blipFill>
          <p:spPr>
            <a:xfrm>
              <a:off x="8655477" y="2599729"/>
              <a:ext cx="744178" cy="744178"/>
            </a:xfrm>
            <a:prstGeom prst="rect">
              <a:avLst/>
            </a:prstGeom>
          </p:spPr>
        </p:pic>
      </p:grpSp>
      <p:grpSp>
        <p:nvGrpSpPr>
          <p:cNvPr id="9" name="Group 8">
            <a:extLst>
              <a:ext uri="{FF2B5EF4-FFF2-40B4-BE49-F238E27FC236}">
                <a16:creationId xmlns:a16="http://schemas.microsoft.com/office/drawing/2014/main" id="{5479164B-23FF-4841-BB4B-1D34EB839DF0}"/>
              </a:ext>
            </a:extLst>
          </p:cNvPr>
          <p:cNvGrpSpPr/>
          <p:nvPr/>
        </p:nvGrpSpPr>
        <p:grpSpPr>
          <a:xfrm>
            <a:off x="4034971" y="4641654"/>
            <a:ext cx="6682702" cy="914400"/>
            <a:chOff x="4034971" y="4095554"/>
            <a:chExt cx="6682702" cy="914400"/>
          </a:xfrm>
        </p:grpSpPr>
        <p:cxnSp>
          <p:nvCxnSpPr>
            <p:cNvPr id="35" name="Straight Connector 34">
              <a:extLst>
                <a:ext uri="{FF2B5EF4-FFF2-40B4-BE49-F238E27FC236}">
                  <a16:creationId xmlns:a16="http://schemas.microsoft.com/office/drawing/2014/main" id="{C132B155-0353-46D1-860B-AD97F3CEC69D}"/>
                </a:ext>
              </a:extLst>
            </p:cNvPr>
            <p:cNvCxnSpPr>
              <a:cxnSpLocks/>
            </p:cNvCxnSpPr>
            <p:nvPr/>
          </p:nvCxnSpPr>
          <p:spPr>
            <a:xfrm>
              <a:off x="4034971" y="4552754"/>
              <a:ext cx="1162037"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751EF1E-95D9-457C-9AA8-2CB61BED3C16}"/>
                </a:ext>
              </a:extLst>
            </p:cNvPr>
            <p:cNvSpPr/>
            <p:nvPr/>
          </p:nvSpPr>
          <p:spPr>
            <a:xfrm>
              <a:off x="5240551" y="4095554"/>
              <a:ext cx="2524587" cy="914400"/>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If Invoice Amount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&lt; $10,000</a:t>
              </a:r>
            </a:p>
          </p:txBody>
        </p:sp>
        <p:sp>
          <p:nvSpPr>
            <p:cNvPr id="38" name="TextBox 37">
              <a:extLst>
                <a:ext uri="{FF2B5EF4-FFF2-40B4-BE49-F238E27FC236}">
                  <a16:creationId xmlns:a16="http://schemas.microsoft.com/office/drawing/2014/main" id="{5A679321-B2E0-4337-92FE-6CB3C483D5EA}"/>
                </a:ext>
              </a:extLst>
            </p:cNvPr>
            <p:cNvSpPr txBox="1"/>
            <p:nvPr/>
          </p:nvSpPr>
          <p:spPr>
            <a:xfrm>
              <a:off x="9380447" y="4131729"/>
              <a:ext cx="133722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ADP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32 days</a:t>
              </a:r>
            </a:p>
          </p:txBody>
        </p:sp>
        <p:cxnSp>
          <p:nvCxnSpPr>
            <p:cNvPr id="39" name="Straight Connector 38">
              <a:extLst>
                <a:ext uri="{FF2B5EF4-FFF2-40B4-BE49-F238E27FC236}">
                  <a16:creationId xmlns:a16="http://schemas.microsoft.com/office/drawing/2014/main" id="{06D38416-3943-47A8-BC2A-14FB53B63613}"/>
                </a:ext>
              </a:extLst>
            </p:cNvPr>
            <p:cNvCxnSpPr>
              <a:cxnSpLocks/>
            </p:cNvCxnSpPr>
            <p:nvPr/>
          </p:nvCxnSpPr>
          <p:spPr>
            <a:xfrm>
              <a:off x="7765138" y="4552754"/>
              <a:ext cx="1162037"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D2811A2D-3B10-4F8C-B580-FC73A06E6414}"/>
                </a:ext>
              </a:extLst>
            </p:cNvPr>
            <p:cNvPicPr>
              <a:picLocks noChangeAspect="1"/>
            </p:cNvPicPr>
            <p:nvPr/>
          </p:nvPicPr>
          <p:blipFill>
            <a:blip r:embed="rId3"/>
            <a:stretch>
              <a:fillRect/>
            </a:stretch>
          </p:blipFill>
          <p:spPr>
            <a:xfrm>
              <a:off x="8655477" y="4180665"/>
              <a:ext cx="744178" cy="744178"/>
            </a:xfrm>
            <a:prstGeom prst="rect">
              <a:avLst/>
            </a:prstGeom>
          </p:spPr>
        </p:pic>
      </p:grpSp>
      <p:grpSp>
        <p:nvGrpSpPr>
          <p:cNvPr id="31" name="Group 30">
            <a:extLst>
              <a:ext uri="{FF2B5EF4-FFF2-40B4-BE49-F238E27FC236}">
                <a16:creationId xmlns:a16="http://schemas.microsoft.com/office/drawing/2014/main" id="{B4C71BCE-6374-4AEC-BB7E-E93B0E669A86}"/>
              </a:ext>
            </a:extLst>
          </p:cNvPr>
          <p:cNvGrpSpPr/>
          <p:nvPr/>
        </p:nvGrpSpPr>
        <p:grpSpPr>
          <a:xfrm>
            <a:off x="4001609" y="2962257"/>
            <a:ext cx="6682702" cy="914400"/>
            <a:chOff x="4034971" y="4095554"/>
            <a:chExt cx="6682702" cy="914400"/>
          </a:xfrm>
        </p:grpSpPr>
        <p:cxnSp>
          <p:nvCxnSpPr>
            <p:cNvPr id="33" name="Straight Connector 32">
              <a:extLst>
                <a:ext uri="{FF2B5EF4-FFF2-40B4-BE49-F238E27FC236}">
                  <a16:creationId xmlns:a16="http://schemas.microsoft.com/office/drawing/2014/main" id="{97A84014-C67D-462E-9287-4B96B8FE63E3}"/>
                </a:ext>
              </a:extLst>
            </p:cNvPr>
            <p:cNvCxnSpPr>
              <a:cxnSpLocks/>
            </p:cNvCxnSpPr>
            <p:nvPr/>
          </p:nvCxnSpPr>
          <p:spPr>
            <a:xfrm>
              <a:off x="4034971" y="4552754"/>
              <a:ext cx="1162037"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4BA847F-DD44-46D7-B5D5-85D45B351D46}"/>
                </a:ext>
              </a:extLst>
            </p:cNvPr>
            <p:cNvSpPr/>
            <p:nvPr/>
          </p:nvSpPr>
          <p:spPr>
            <a:xfrm>
              <a:off x="5240551" y="4095554"/>
              <a:ext cx="2524587" cy="914400"/>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between</a:t>
              </a:r>
              <a:r>
                <a:rPr kumimoji="0" lang="en-IN" sz="1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$10,000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and  </a:t>
              </a:r>
              <a:r>
                <a:rPr kumimoji="0" lang="en-IN" sz="1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$100,000</a:t>
              </a:r>
            </a:p>
          </p:txBody>
        </p:sp>
        <p:sp>
          <p:nvSpPr>
            <p:cNvPr id="40" name="TextBox 39">
              <a:extLst>
                <a:ext uri="{FF2B5EF4-FFF2-40B4-BE49-F238E27FC236}">
                  <a16:creationId xmlns:a16="http://schemas.microsoft.com/office/drawing/2014/main" id="{092AF371-AC48-4E62-B778-354F25D79576}"/>
                </a:ext>
              </a:extLst>
            </p:cNvPr>
            <p:cNvSpPr txBox="1"/>
            <p:nvPr/>
          </p:nvSpPr>
          <p:spPr>
            <a:xfrm>
              <a:off x="9380447" y="4131729"/>
              <a:ext cx="133722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ADP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40 days</a:t>
              </a:r>
            </a:p>
          </p:txBody>
        </p:sp>
        <p:cxnSp>
          <p:nvCxnSpPr>
            <p:cNvPr id="44" name="Straight Connector 43">
              <a:extLst>
                <a:ext uri="{FF2B5EF4-FFF2-40B4-BE49-F238E27FC236}">
                  <a16:creationId xmlns:a16="http://schemas.microsoft.com/office/drawing/2014/main" id="{BF6FF246-71F2-4F21-BE26-4619163A11EC}"/>
                </a:ext>
              </a:extLst>
            </p:cNvPr>
            <p:cNvCxnSpPr>
              <a:cxnSpLocks/>
            </p:cNvCxnSpPr>
            <p:nvPr/>
          </p:nvCxnSpPr>
          <p:spPr>
            <a:xfrm>
              <a:off x="7765138" y="4552754"/>
              <a:ext cx="1162037" cy="0"/>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BDA39E89-9551-4736-BAC4-83532FDD20C0}"/>
                </a:ext>
              </a:extLst>
            </p:cNvPr>
            <p:cNvPicPr>
              <a:picLocks noChangeAspect="1"/>
            </p:cNvPicPr>
            <p:nvPr/>
          </p:nvPicPr>
          <p:blipFill>
            <a:blip r:embed="rId3"/>
            <a:stretch>
              <a:fillRect/>
            </a:stretch>
          </p:blipFill>
          <p:spPr>
            <a:xfrm>
              <a:off x="8655477" y="4180665"/>
              <a:ext cx="744178" cy="744178"/>
            </a:xfrm>
            <a:prstGeom prst="rect">
              <a:avLst/>
            </a:prstGeom>
          </p:spPr>
        </p:pic>
      </p:grpSp>
      <p:pic>
        <p:nvPicPr>
          <p:cNvPr id="46" name="Picture 45">
            <a:extLst>
              <a:ext uri="{FF2B5EF4-FFF2-40B4-BE49-F238E27FC236}">
                <a16:creationId xmlns:a16="http://schemas.microsoft.com/office/drawing/2014/main" id="{1E78EAA2-8DB4-4E61-8252-1F7B9E56E365}"/>
              </a:ext>
            </a:extLst>
          </p:cNvPr>
          <p:cNvPicPr>
            <a:picLocks noChangeAspect="1"/>
          </p:cNvPicPr>
          <p:nvPr/>
        </p:nvPicPr>
        <p:blipFill>
          <a:blip r:embed="rId4"/>
          <a:stretch>
            <a:fillRect/>
          </a:stretch>
        </p:blipFill>
        <p:spPr>
          <a:xfrm>
            <a:off x="563399" y="2920662"/>
            <a:ext cx="1056662" cy="1056662"/>
          </a:xfrm>
          <a:prstGeom prst="rect">
            <a:avLst/>
          </a:prstGeom>
        </p:spPr>
      </p:pic>
      <p:sp>
        <p:nvSpPr>
          <p:cNvPr id="47" name="Rectangle 46">
            <a:extLst>
              <a:ext uri="{FF2B5EF4-FFF2-40B4-BE49-F238E27FC236}">
                <a16:creationId xmlns:a16="http://schemas.microsoft.com/office/drawing/2014/main" id="{A0C90D19-B225-4876-97EC-4E5946C12BC0}"/>
              </a:ext>
            </a:extLst>
          </p:cNvPr>
          <p:cNvSpPr/>
          <p:nvPr/>
        </p:nvSpPr>
        <p:spPr>
          <a:xfrm>
            <a:off x="2101229" y="3274387"/>
            <a:ext cx="1809659" cy="309226"/>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Invoice Amount</a:t>
            </a:r>
          </a:p>
        </p:txBody>
      </p:sp>
    </p:spTree>
    <p:extLst>
      <p:ext uri="{BB962C8B-B14F-4D97-AF65-F5344CB8AC3E}">
        <p14:creationId xmlns:p14="http://schemas.microsoft.com/office/powerpoint/2010/main" val="104452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D3404F6-A0A2-4345-8D86-0A1CA0DE929D}"/>
              </a:ext>
            </a:extLst>
          </p:cNvPr>
          <p:cNvSpPr/>
          <p:nvPr/>
        </p:nvSpPr>
        <p:spPr>
          <a:xfrm>
            <a:off x="1262743" y="2220686"/>
            <a:ext cx="8737600" cy="2786743"/>
          </a:xfrm>
          <a:custGeom>
            <a:avLst/>
            <a:gdLst>
              <a:gd name="connsiteX0" fmla="*/ 0 w 8737600"/>
              <a:gd name="connsiteY0" fmla="*/ 2786743 h 2786743"/>
              <a:gd name="connsiteX1" fmla="*/ 2946400 w 8737600"/>
              <a:gd name="connsiteY1" fmla="*/ 1204685 h 2786743"/>
              <a:gd name="connsiteX2" fmla="*/ 6154057 w 8737600"/>
              <a:gd name="connsiteY2" fmla="*/ 217714 h 2786743"/>
              <a:gd name="connsiteX3" fmla="*/ 8737600 w 8737600"/>
              <a:gd name="connsiteY3" fmla="*/ 0 h 2786743"/>
            </a:gdLst>
            <a:ahLst/>
            <a:cxnLst>
              <a:cxn ang="0">
                <a:pos x="connsiteX0" y="connsiteY0"/>
              </a:cxn>
              <a:cxn ang="0">
                <a:pos x="connsiteX1" y="connsiteY1"/>
              </a:cxn>
              <a:cxn ang="0">
                <a:pos x="connsiteX2" y="connsiteY2"/>
              </a:cxn>
              <a:cxn ang="0">
                <a:pos x="connsiteX3" y="connsiteY3"/>
              </a:cxn>
            </a:cxnLst>
            <a:rect l="l" t="t" r="r" b="b"/>
            <a:pathLst>
              <a:path w="8737600" h="2786743">
                <a:moveTo>
                  <a:pt x="0" y="2786743"/>
                </a:moveTo>
                <a:cubicBezTo>
                  <a:pt x="960362" y="2209799"/>
                  <a:pt x="1920724" y="1632856"/>
                  <a:pt x="2946400" y="1204685"/>
                </a:cubicBezTo>
                <a:cubicBezTo>
                  <a:pt x="3972076" y="776513"/>
                  <a:pt x="5188857" y="418495"/>
                  <a:pt x="6154057" y="217714"/>
                </a:cubicBezTo>
                <a:cubicBezTo>
                  <a:pt x="7119257" y="16933"/>
                  <a:pt x="8244114" y="38705"/>
                  <a:pt x="8737600" y="0"/>
                </a:cubicBezTo>
              </a:path>
            </a:pathLst>
          </a:custGeom>
          <a:noFill/>
          <a:ln>
            <a:solidFill>
              <a:srgbClr val="FC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DD3EE020-99FF-454B-82FE-0736CF4CED21}"/>
              </a:ext>
            </a:extLst>
          </p:cNvPr>
          <p:cNvSpPr>
            <a:spLocks noGrp="1"/>
          </p:cNvSpPr>
          <p:nvPr>
            <p:ph type="title"/>
          </p:nvPr>
        </p:nvSpPr>
        <p:spPr/>
        <p:txBody>
          <a:bodyPr/>
          <a:lstStyle/>
          <a:p>
            <a:r>
              <a:rPr lang="en-IN" dirty="0"/>
              <a:t>Impact On Accuracy Levels</a:t>
            </a:r>
            <a:endParaRPr lang="en-IN" b="0" dirty="0"/>
          </a:p>
        </p:txBody>
      </p:sp>
      <p:cxnSp>
        <p:nvCxnSpPr>
          <p:cNvPr id="15" name="Connector: Elbow 14">
            <a:extLst>
              <a:ext uri="{FF2B5EF4-FFF2-40B4-BE49-F238E27FC236}">
                <a16:creationId xmlns:a16="http://schemas.microsoft.com/office/drawing/2014/main" id="{94DB6AC4-678C-46B8-B304-7580494BE20B}"/>
              </a:ext>
            </a:extLst>
          </p:cNvPr>
          <p:cNvCxnSpPr>
            <a:cxnSpLocks/>
          </p:cNvCxnSpPr>
          <p:nvPr/>
        </p:nvCxnSpPr>
        <p:spPr>
          <a:xfrm>
            <a:off x="1240972" y="1462314"/>
            <a:ext cx="9710057" cy="3933372"/>
          </a:xfrm>
          <a:prstGeom prst="bentConnector3">
            <a:avLst>
              <a:gd name="adj1" fmla="val 75"/>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D60A08D-C25F-4E0E-A6E6-941DA4C8619D}"/>
              </a:ext>
            </a:extLst>
          </p:cNvPr>
          <p:cNvSpPr txBox="1"/>
          <p:nvPr/>
        </p:nvSpPr>
        <p:spPr>
          <a:xfrm>
            <a:off x="4114875" y="6050269"/>
            <a:ext cx="32415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Number of Variables</a:t>
            </a:r>
          </a:p>
        </p:txBody>
      </p:sp>
      <p:cxnSp>
        <p:nvCxnSpPr>
          <p:cNvPr id="37" name="Straight Connector 36">
            <a:extLst>
              <a:ext uri="{FF2B5EF4-FFF2-40B4-BE49-F238E27FC236}">
                <a16:creationId xmlns:a16="http://schemas.microsoft.com/office/drawing/2014/main" id="{9214E9FC-D53D-40B4-BAE0-41EA896ABB71}"/>
              </a:ext>
            </a:extLst>
          </p:cNvPr>
          <p:cNvCxnSpPr>
            <a:cxnSpLocks/>
          </p:cNvCxnSpPr>
          <p:nvPr/>
        </p:nvCxnSpPr>
        <p:spPr>
          <a:xfrm flipV="1">
            <a:off x="3048000" y="5213158"/>
            <a:ext cx="0" cy="36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B712819-B9E7-4BFF-B582-E9DA8E514564}"/>
              </a:ext>
            </a:extLst>
          </p:cNvPr>
          <p:cNvCxnSpPr>
            <a:cxnSpLocks/>
          </p:cNvCxnSpPr>
          <p:nvPr/>
        </p:nvCxnSpPr>
        <p:spPr>
          <a:xfrm flipV="1">
            <a:off x="5735672" y="5213158"/>
            <a:ext cx="0" cy="36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EE1A50-B9CD-43DA-A106-D306F48A5963}"/>
              </a:ext>
            </a:extLst>
          </p:cNvPr>
          <p:cNvCxnSpPr>
            <a:cxnSpLocks/>
          </p:cNvCxnSpPr>
          <p:nvPr/>
        </p:nvCxnSpPr>
        <p:spPr>
          <a:xfrm flipV="1">
            <a:off x="8423344" y="5213158"/>
            <a:ext cx="0" cy="36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EE9B2C7-F064-4150-9E3D-1DA5242B024F}"/>
              </a:ext>
            </a:extLst>
          </p:cNvPr>
          <p:cNvSpPr txBox="1"/>
          <p:nvPr/>
        </p:nvSpPr>
        <p:spPr>
          <a:xfrm>
            <a:off x="527167" y="1967177"/>
            <a:ext cx="553998" cy="3158878"/>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Prediction Accuracy</a:t>
            </a:r>
          </a:p>
        </p:txBody>
      </p:sp>
      <p:cxnSp>
        <p:nvCxnSpPr>
          <p:cNvPr id="44" name="Straight Connector 43">
            <a:extLst>
              <a:ext uri="{FF2B5EF4-FFF2-40B4-BE49-F238E27FC236}">
                <a16:creationId xmlns:a16="http://schemas.microsoft.com/office/drawing/2014/main" id="{13683987-70DF-4582-9B88-3FE4E14C50B6}"/>
              </a:ext>
            </a:extLst>
          </p:cNvPr>
          <p:cNvCxnSpPr>
            <a:cxnSpLocks/>
          </p:cNvCxnSpPr>
          <p:nvPr/>
        </p:nvCxnSpPr>
        <p:spPr>
          <a:xfrm flipH="1" flipV="1">
            <a:off x="3037643" y="4837470"/>
            <a:ext cx="0" cy="324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355956-D2C2-4CB2-8E72-46EE9A872564}"/>
              </a:ext>
            </a:extLst>
          </p:cNvPr>
          <p:cNvCxnSpPr>
            <a:cxnSpLocks/>
          </p:cNvCxnSpPr>
          <p:nvPr/>
        </p:nvCxnSpPr>
        <p:spPr>
          <a:xfrm flipV="1">
            <a:off x="5735672" y="4173795"/>
            <a:ext cx="0" cy="1008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AC93D17-7613-4A5E-9AA9-4CDA294F6551}"/>
              </a:ext>
            </a:extLst>
          </p:cNvPr>
          <p:cNvCxnSpPr>
            <a:cxnSpLocks/>
          </p:cNvCxnSpPr>
          <p:nvPr/>
        </p:nvCxnSpPr>
        <p:spPr>
          <a:xfrm flipH="1" flipV="1">
            <a:off x="8416633" y="3027110"/>
            <a:ext cx="0" cy="2160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14EF4E1-10A8-44E0-9B8E-C8BC68CC814C}"/>
              </a:ext>
            </a:extLst>
          </p:cNvPr>
          <p:cNvSpPr txBox="1"/>
          <p:nvPr/>
        </p:nvSpPr>
        <p:spPr>
          <a:xfrm>
            <a:off x="2895617" y="5588547"/>
            <a:ext cx="2962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2</a:t>
            </a:r>
          </a:p>
        </p:txBody>
      </p:sp>
      <p:sp>
        <p:nvSpPr>
          <p:cNvPr id="63" name="TextBox 62">
            <a:extLst>
              <a:ext uri="{FF2B5EF4-FFF2-40B4-BE49-F238E27FC236}">
                <a16:creationId xmlns:a16="http://schemas.microsoft.com/office/drawing/2014/main" id="{171B5C4F-7299-4214-8117-49F640AE33B1}"/>
              </a:ext>
            </a:extLst>
          </p:cNvPr>
          <p:cNvSpPr txBox="1"/>
          <p:nvPr/>
        </p:nvSpPr>
        <p:spPr>
          <a:xfrm>
            <a:off x="8100637" y="5604930"/>
            <a:ext cx="6109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4</a:t>
            </a:r>
          </a:p>
        </p:txBody>
      </p:sp>
      <p:sp>
        <p:nvSpPr>
          <p:cNvPr id="64" name="TextBox 63">
            <a:extLst>
              <a:ext uri="{FF2B5EF4-FFF2-40B4-BE49-F238E27FC236}">
                <a16:creationId xmlns:a16="http://schemas.microsoft.com/office/drawing/2014/main" id="{EE67BD12-E564-4AFE-B489-06039C02AA70}"/>
              </a:ext>
            </a:extLst>
          </p:cNvPr>
          <p:cNvSpPr txBox="1"/>
          <p:nvPr/>
        </p:nvSpPr>
        <p:spPr>
          <a:xfrm>
            <a:off x="5580523" y="5588547"/>
            <a:ext cx="2962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3</a:t>
            </a:r>
            <a:endPar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endParaRPr>
          </a:p>
        </p:txBody>
      </p:sp>
      <p:pic>
        <p:nvPicPr>
          <p:cNvPr id="57" name="Picture 56">
            <a:extLst>
              <a:ext uri="{FF2B5EF4-FFF2-40B4-BE49-F238E27FC236}">
                <a16:creationId xmlns:a16="http://schemas.microsoft.com/office/drawing/2014/main" id="{5C8B9FBA-426F-4CED-A620-BB2530AB2598}"/>
              </a:ext>
            </a:extLst>
          </p:cNvPr>
          <p:cNvPicPr>
            <a:picLocks noChangeAspect="1"/>
          </p:cNvPicPr>
          <p:nvPr/>
        </p:nvPicPr>
        <p:blipFill>
          <a:blip r:embed="rId3"/>
          <a:stretch>
            <a:fillRect/>
          </a:stretch>
        </p:blipFill>
        <p:spPr>
          <a:xfrm>
            <a:off x="2139314" y="4173794"/>
            <a:ext cx="360000" cy="360000"/>
          </a:xfrm>
          <a:prstGeom prst="rect">
            <a:avLst/>
          </a:prstGeom>
          <a:solidFill>
            <a:schemeClr val="bg1">
              <a:alpha val="58000"/>
            </a:schemeClr>
          </a:solidFill>
        </p:spPr>
      </p:pic>
      <p:pic>
        <p:nvPicPr>
          <p:cNvPr id="59" name="Picture 58">
            <a:extLst>
              <a:ext uri="{FF2B5EF4-FFF2-40B4-BE49-F238E27FC236}">
                <a16:creationId xmlns:a16="http://schemas.microsoft.com/office/drawing/2014/main" id="{CFC1F388-1E35-4E4D-ACAC-AE22408579CA}"/>
              </a:ext>
            </a:extLst>
          </p:cNvPr>
          <p:cNvPicPr>
            <a:picLocks noChangeAspect="1"/>
          </p:cNvPicPr>
          <p:nvPr/>
        </p:nvPicPr>
        <p:blipFill>
          <a:blip r:embed="rId4"/>
          <a:stretch>
            <a:fillRect/>
          </a:stretch>
        </p:blipFill>
        <p:spPr>
          <a:xfrm>
            <a:off x="4983560" y="2296262"/>
            <a:ext cx="360000" cy="360000"/>
          </a:xfrm>
          <a:prstGeom prst="rect">
            <a:avLst/>
          </a:prstGeom>
        </p:spPr>
      </p:pic>
      <p:pic>
        <p:nvPicPr>
          <p:cNvPr id="61" name="Picture 60">
            <a:extLst>
              <a:ext uri="{FF2B5EF4-FFF2-40B4-BE49-F238E27FC236}">
                <a16:creationId xmlns:a16="http://schemas.microsoft.com/office/drawing/2014/main" id="{F38E3530-6DCE-4F42-916A-0A2EE0E8A072}"/>
              </a:ext>
            </a:extLst>
          </p:cNvPr>
          <p:cNvPicPr>
            <a:picLocks noChangeAspect="1"/>
          </p:cNvPicPr>
          <p:nvPr/>
        </p:nvPicPr>
        <p:blipFill>
          <a:blip r:embed="rId5"/>
          <a:stretch>
            <a:fillRect/>
          </a:stretch>
        </p:blipFill>
        <p:spPr>
          <a:xfrm>
            <a:off x="7633611" y="1017839"/>
            <a:ext cx="360000" cy="360000"/>
          </a:xfrm>
          <a:prstGeom prst="rect">
            <a:avLst/>
          </a:prstGeom>
        </p:spPr>
      </p:pic>
      <p:sp>
        <p:nvSpPr>
          <p:cNvPr id="39" name="TextBox 38">
            <a:extLst>
              <a:ext uri="{FF2B5EF4-FFF2-40B4-BE49-F238E27FC236}">
                <a16:creationId xmlns:a16="http://schemas.microsoft.com/office/drawing/2014/main" id="{408DDF45-4AD2-4CAE-B760-B0F67EF0EFAE}"/>
              </a:ext>
            </a:extLst>
          </p:cNvPr>
          <p:cNvSpPr txBox="1"/>
          <p:nvPr/>
        </p:nvSpPr>
        <p:spPr>
          <a:xfrm>
            <a:off x="2506688" y="4184517"/>
            <a:ext cx="146226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pic>
        <p:nvPicPr>
          <p:cNvPr id="40" name="Picture 39">
            <a:extLst>
              <a:ext uri="{FF2B5EF4-FFF2-40B4-BE49-F238E27FC236}">
                <a16:creationId xmlns:a16="http://schemas.microsoft.com/office/drawing/2014/main" id="{A0953341-94A8-4B92-8182-0C984B1CDEE6}"/>
              </a:ext>
            </a:extLst>
          </p:cNvPr>
          <p:cNvPicPr>
            <a:picLocks noChangeAspect="1"/>
          </p:cNvPicPr>
          <p:nvPr/>
        </p:nvPicPr>
        <p:blipFill>
          <a:blip r:embed="rId6"/>
          <a:stretch>
            <a:fillRect/>
          </a:stretch>
        </p:blipFill>
        <p:spPr>
          <a:xfrm>
            <a:off x="2139314" y="3571599"/>
            <a:ext cx="360000" cy="360000"/>
          </a:xfrm>
          <a:prstGeom prst="rect">
            <a:avLst/>
          </a:prstGeom>
        </p:spPr>
      </p:pic>
      <p:sp>
        <p:nvSpPr>
          <p:cNvPr id="43" name="TextBox 42">
            <a:extLst>
              <a:ext uri="{FF2B5EF4-FFF2-40B4-BE49-F238E27FC236}">
                <a16:creationId xmlns:a16="http://schemas.microsoft.com/office/drawing/2014/main" id="{641F7B46-AA2C-485D-821D-7CB690DE1AC1}"/>
              </a:ext>
            </a:extLst>
          </p:cNvPr>
          <p:cNvSpPr txBox="1"/>
          <p:nvPr/>
        </p:nvSpPr>
        <p:spPr>
          <a:xfrm>
            <a:off x="2506688" y="3582716"/>
            <a:ext cx="61106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ADP</a:t>
            </a:r>
          </a:p>
        </p:txBody>
      </p:sp>
      <p:pic>
        <p:nvPicPr>
          <p:cNvPr id="45" name="Picture 44">
            <a:extLst>
              <a:ext uri="{FF2B5EF4-FFF2-40B4-BE49-F238E27FC236}">
                <a16:creationId xmlns:a16="http://schemas.microsoft.com/office/drawing/2014/main" id="{461C3B9C-3EA3-4E2B-9D71-FE6C67771D07}"/>
              </a:ext>
            </a:extLst>
          </p:cNvPr>
          <p:cNvPicPr>
            <a:picLocks noChangeAspect="1"/>
          </p:cNvPicPr>
          <p:nvPr/>
        </p:nvPicPr>
        <p:blipFill>
          <a:blip r:embed="rId3"/>
          <a:stretch>
            <a:fillRect/>
          </a:stretch>
        </p:blipFill>
        <p:spPr>
          <a:xfrm>
            <a:off x="4997496" y="3445881"/>
            <a:ext cx="360000" cy="360000"/>
          </a:xfrm>
          <a:prstGeom prst="rect">
            <a:avLst/>
          </a:prstGeom>
        </p:spPr>
      </p:pic>
      <p:sp>
        <p:nvSpPr>
          <p:cNvPr id="47" name="TextBox 46">
            <a:extLst>
              <a:ext uri="{FF2B5EF4-FFF2-40B4-BE49-F238E27FC236}">
                <a16:creationId xmlns:a16="http://schemas.microsoft.com/office/drawing/2014/main" id="{6DE4C7D8-9EE8-46B6-9F06-4A01A569DE0B}"/>
              </a:ext>
            </a:extLst>
          </p:cNvPr>
          <p:cNvSpPr txBox="1"/>
          <p:nvPr/>
        </p:nvSpPr>
        <p:spPr>
          <a:xfrm>
            <a:off x="5364870" y="3456604"/>
            <a:ext cx="146226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pic>
        <p:nvPicPr>
          <p:cNvPr id="49" name="Picture 48">
            <a:extLst>
              <a:ext uri="{FF2B5EF4-FFF2-40B4-BE49-F238E27FC236}">
                <a16:creationId xmlns:a16="http://schemas.microsoft.com/office/drawing/2014/main" id="{5B3DE0F2-7E3D-442A-AE91-C67073AEF239}"/>
              </a:ext>
            </a:extLst>
          </p:cNvPr>
          <p:cNvPicPr>
            <a:picLocks noChangeAspect="1"/>
          </p:cNvPicPr>
          <p:nvPr/>
        </p:nvPicPr>
        <p:blipFill>
          <a:blip r:embed="rId6"/>
          <a:stretch>
            <a:fillRect/>
          </a:stretch>
        </p:blipFill>
        <p:spPr>
          <a:xfrm>
            <a:off x="4997496" y="2843686"/>
            <a:ext cx="360000" cy="360000"/>
          </a:xfrm>
          <a:prstGeom prst="rect">
            <a:avLst/>
          </a:prstGeom>
          <a:solidFill>
            <a:schemeClr val="bg1">
              <a:alpha val="58000"/>
            </a:schemeClr>
          </a:solidFill>
        </p:spPr>
      </p:pic>
      <p:sp>
        <p:nvSpPr>
          <p:cNvPr id="56" name="TextBox 55">
            <a:extLst>
              <a:ext uri="{FF2B5EF4-FFF2-40B4-BE49-F238E27FC236}">
                <a16:creationId xmlns:a16="http://schemas.microsoft.com/office/drawing/2014/main" id="{193BE57E-BE7B-4223-8E4D-5906B97454C0}"/>
              </a:ext>
            </a:extLst>
          </p:cNvPr>
          <p:cNvSpPr txBox="1"/>
          <p:nvPr/>
        </p:nvSpPr>
        <p:spPr>
          <a:xfrm>
            <a:off x="5364870" y="2854803"/>
            <a:ext cx="611066" cy="338554"/>
          </a:xfrm>
          <a:prstGeom prst="rect">
            <a:avLst/>
          </a:prstGeom>
          <a:solidFill>
            <a:schemeClr val="bg1">
              <a:alpha val="58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ADP</a:t>
            </a:r>
          </a:p>
        </p:txBody>
      </p:sp>
      <p:sp>
        <p:nvSpPr>
          <p:cNvPr id="58" name="TextBox 57">
            <a:extLst>
              <a:ext uri="{FF2B5EF4-FFF2-40B4-BE49-F238E27FC236}">
                <a16:creationId xmlns:a16="http://schemas.microsoft.com/office/drawing/2014/main" id="{30CC2CAA-18EC-41F4-91B4-DD0090ABC70D}"/>
              </a:ext>
            </a:extLst>
          </p:cNvPr>
          <p:cNvSpPr txBox="1"/>
          <p:nvPr/>
        </p:nvSpPr>
        <p:spPr>
          <a:xfrm>
            <a:off x="5411649" y="2314015"/>
            <a:ext cx="114807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a:t>
            </a:r>
          </a:p>
        </p:txBody>
      </p:sp>
      <p:pic>
        <p:nvPicPr>
          <p:cNvPr id="60" name="Picture 59">
            <a:extLst>
              <a:ext uri="{FF2B5EF4-FFF2-40B4-BE49-F238E27FC236}">
                <a16:creationId xmlns:a16="http://schemas.microsoft.com/office/drawing/2014/main" id="{640CE54C-3DC6-4FFD-8398-0DC2A15B50D3}"/>
              </a:ext>
            </a:extLst>
          </p:cNvPr>
          <p:cNvPicPr>
            <a:picLocks noChangeAspect="1"/>
          </p:cNvPicPr>
          <p:nvPr/>
        </p:nvPicPr>
        <p:blipFill>
          <a:blip r:embed="rId4"/>
          <a:stretch>
            <a:fillRect/>
          </a:stretch>
        </p:blipFill>
        <p:spPr>
          <a:xfrm>
            <a:off x="7633611" y="1528214"/>
            <a:ext cx="360000" cy="360000"/>
          </a:xfrm>
          <a:prstGeom prst="rect">
            <a:avLst/>
          </a:prstGeom>
        </p:spPr>
      </p:pic>
      <p:pic>
        <p:nvPicPr>
          <p:cNvPr id="65" name="Picture 64">
            <a:extLst>
              <a:ext uri="{FF2B5EF4-FFF2-40B4-BE49-F238E27FC236}">
                <a16:creationId xmlns:a16="http://schemas.microsoft.com/office/drawing/2014/main" id="{B45B0ECC-7A62-4D48-B724-11CDA3080BA3}"/>
              </a:ext>
            </a:extLst>
          </p:cNvPr>
          <p:cNvPicPr>
            <a:picLocks noChangeAspect="1"/>
          </p:cNvPicPr>
          <p:nvPr/>
        </p:nvPicPr>
        <p:blipFill>
          <a:blip r:embed="rId3"/>
          <a:stretch>
            <a:fillRect/>
          </a:stretch>
        </p:blipFill>
        <p:spPr>
          <a:xfrm>
            <a:off x="7647547" y="2677833"/>
            <a:ext cx="360000" cy="360000"/>
          </a:xfrm>
          <a:prstGeom prst="rect">
            <a:avLst/>
          </a:prstGeom>
          <a:noFill/>
        </p:spPr>
      </p:pic>
      <p:sp>
        <p:nvSpPr>
          <p:cNvPr id="66" name="TextBox 65">
            <a:extLst>
              <a:ext uri="{FF2B5EF4-FFF2-40B4-BE49-F238E27FC236}">
                <a16:creationId xmlns:a16="http://schemas.microsoft.com/office/drawing/2014/main" id="{38F686C0-160F-4AF2-8542-2524C6F2232C}"/>
              </a:ext>
            </a:extLst>
          </p:cNvPr>
          <p:cNvSpPr txBox="1"/>
          <p:nvPr/>
        </p:nvSpPr>
        <p:spPr>
          <a:xfrm>
            <a:off x="8059165" y="2688556"/>
            <a:ext cx="146226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pic>
        <p:nvPicPr>
          <p:cNvPr id="67" name="Picture 66">
            <a:extLst>
              <a:ext uri="{FF2B5EF4-FFF2-40B4-BE49-F238E27FC236}">
                <a16:creationId xmlns:a16="http://schemas.microsoft.com/office/drawing/2014/main" id="{6B45C682-A4B0-457F-8A17-AB546566EF38}"/>
              </a:ext>
            </a:extLst>
          </p:cNvPr>
          <p:cNvPicPr>
            <a:picLocks noChangeAspect="1"/>
          </p:cNvPicPr>
          <p:nvPr/>
        </p:nvPicPr>
        <p:blipFill>
          <a:blip r:embed="rId6"/>
          <a:stretch>
            <a:fillRect/>
          </a:stretch>
        </p:blipFill>
        <p:spPr>
          <a:xfrm>
            <a:off x="7647547" y="2075638"/>
            <a:ext cx="360000" cy="360000"/>
          </a:xfrm>
          <a:prstGeom prst="rect">
            <a:avLst/>
          </a:prstGeom>
          <a:solidFill>
            <a:schemeClr val="bg1">
              <a:alpha val="58000"/>
            </a:schemeClr>
          </a:solidFill>
        </p:spPr>
      </p:pic>
      <p:sp>
        <p:nvSpPr>
          <p:cNvPr id="68" name="TextBox 67">
            <a:extLst>
              <a:ext uri="{FF2B5EF4-FFF2-40B4-BE49-F238E27FC236}">
                <a16:creationId xmlns:a16="http://schemas.microsoft.com/office/drawing/2014/main" id="{57BCE3E5-0255-4F07-9DE6-F1D15533956B}"/>
              </a:ext>
            </a:extLst>
          </p:cNvPr>
          <p:cNvSpPr txBox="1"/>
          <p:nvPr/>
        </p:nvSpPr>
        <p:spPr>
          <a:xfrm>
            <a:off x="8059165" y="2086755"/>
            <a:ext cx="611066" cy="338554"/>
          </a:xfrm>
          <a:prstGeom prst="rect">
            <a:avLst/>
          </a:prstGeom>
          <a:solidFill>
            <a:schemeClr val="bg1">
              <a:alpha val="58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ADP</a:t>
            </a:r>
          </a:p>
        </p:txBody>
      </p:sp>
      <p:sp>
        <p:nvSpPr>
          <p:cNvPr id="69" name="TextBox 68">
            <a:extLst>
              <a:ext uri="{FF2B5EF4-FFF2-40B4-BE49-F238E27FC236}">
                <a16:creationId xmlns:a16="http://schemas.microsoft.com/office/drawing/2014/main" id="{C5506EE2-2E65-41A4-9605-72041064F77C}"/>
              </a:ext>
            </a:extLst>
          </p:cNvPr>
          <p:cNvSpPr txBox="1"/>
          <p:nvPr/>
        </p:nvSpPr>
        <p:spPr>
          <a:xfrm>
            <a:off x="8059165" y="1545967"/>
            <a:ext cx="114807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a:t>
            </a:r>
          </a:p>
        </p:txBody>
      </p:sp>
      <p:sp>
        <p:nvSpPr>
          <p:cNvPr id="70" name="TextBox 69">
            <a:extLst>
              <a:ext uri="{FF2B5EF4-FFF2-40B4-BE49-F238E27FC236}">
                <a16:creationId xmlns:a16="http://schemas.microsoft.com/office/drawing/2014/main" id="{DE4F1DDB-D693-45D4-A840-DAC3330C9700}"/>
              </a:ext>
            </a:extLst>
          </p:cNvPr>
          <p:cNvSpPr txBox="1"/>
          <p:nvPr/>
        </p:nvSpPr>
        <p:spPr>
          <a:xfrm>
            <a:off x="8059165" y="1025023"/>
            <a:ext cx="98296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Amount</a:t>
            </a:r>
          </a:p>
        </p:txBody>
      </p:sp>
    </p:spTree>
    <p:extLst>
      <p:ext uri="{BB962C8B-B14F-4D97-AF65-F5344CB8AC3E}">
        <p14:creationId xmlns:p14="http://schemas.microsoft.com/office/powerpoint/2010/main" val="44060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77678BB-1F79-4597-A61B-9B21B1123579}"/>
              </a:ext>
            </a:extLst>
          </p:cNvPr>
          <p:cNvGrpSpPr/>
          <p:nvPr/>
        </p:nvGrpSpPr>
        <p:grpSpPr>
          <a:xfrm>
            <a:off x="884069" y="1017839"/>
            <a:ext cx="10423862" cy="5494095"/>
            <a:chOff x="527167" y="1017839"/>
            <a:chExt cx="10423862" cy="5494095"/>
          </a:xfrm>
        </p:grpSpPr>
        <p:sp>
          <p:nvSpPr>
            <p:cNvPr id="3" name="Freeform: Shape 2">
              <a:extLst>
                <a:ext uri="{FF2B5EF4-FFF2-40B4-BE49-F238E27FC236}">
                  <a16:creationId xmlns:a16="http://schemas.microsoft.com/office/drawing/2014/main" id="{8D3404F6-A0A2-4345-8D86-0A1CA0DE929D}"/>
                </a:ext>
              </a:extLst>
            </p:cNvPr>
            <p:cNvSpPr/>
            <p:nvPr/>
          </p:nvSpPr>
          <p:spPr>
            <a:xfrm>
              <a:off x="1262743" y="2220686"/>
              <a:ext cx="8737600" cy="2786743"/>
            </a:xfrm>
            <a:custGeom>
              <a:avLst/>
              <a:gdLst>
                <a:gd name="connsiteX0" fmla="*/ 0 w 8737600"/>
                <a:gd name="connsiteY0" fmla="*/ 2786743 h 2786743"/>
                <a:gd name="connsiteX1" fmla="*/ 2946400 w 8737600"/>
                <a:gd name="connsiteY1" fmla="*/ 1204685 h 2786743"/>
                <a:gd name="connsiteX2" fmla="*/ 6154057 w 8737600"/>
                <a:gd name="connsiteY2" fmla="*/ 217714 h 2786743"/>
                <a:gd name="connsiteX3" fmla="*/ 8737600 w 8737600"/>
                <a:gd name="connsiteY3" fmla="*/ 0 h 2786743"/>
              </a:gdLst>
              <a:ahLst/>
              <a:cxnLst>
                <a:cxn ang="0">
                  <a:pos x="connsiteX0" y="connsiteY0"/>
                </a:cxn>
                <a:cxn ang="0">
                  <a:pos x="connsiteX1" y="connsiteY1"/>
                </a:cxn>
                <a:cxn ang="0">
                  <a:pos x="connsiteX2" y="connsiteY2"/>
                </a:cxn>
                <a:cxn ang="0">
                  <a:pos x="connsiteX3" y="connsiteY3"/>
                </a:cxn>
              </a:cxnLst>
              <a:rect l="l" t="t" r="r" b="b"/>
              <a:pathLst>
                <a:path w="8737600" h="2786743">
                  <a:moveTo>
                    <a:pt x="0" y="2786743"/>
                  </a:moveTo>
                  <a:cubicBezTo>
                    <a:pt x="960362" y="2209799"/>
                    <a:pt x="1920724" y="1632856"/>
                    <a:pt x="2946400" y="1204685"/>
                  </a:cubicBezTo>
                  <a:cubicBezTo>
                    <a:pt x="3972076" y="776513"/>
                    <a:pt x="5188857" y="418495"/>
                    <a:pt x="6154057" y="217714"/>
                  </a:cubicBezTo>
                  <a:cubicBezTo>
                    <a:pt x="7119257" y="16933"/>
                    <a:pt x="8244114" y="38705"/>
                    <a:pt x="8737600" y="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chemeClr val="accent2">
                    <a:lumMod val="75000"/>
                  </a:schemeClr>
                </a:solidFill>
                <a:effectLst/>
                <a:uLnTx/>
                <a:uFillTx/>
                <a:latin typeface="Arial"/>
                <a:ea typeface="+mn-ea"/>
                <a:cs typeface="+mn-cs"/>
                <a:sym typeface="Arial"/>
              </a:endParaRPr>
            </a:p>
          </p:txBody>
        </p:sp>
        <p:cxnSp>
          <p:nvCxnSpPr>
            <p:cNvPr id="15" name="Connector: Elbow 14">
              <a:extLst>
                <a:ext uri="{FF2B5EF4-FFF2-40B4-BE49-F238E27FC236}">
                  <a16:creationId xmlns:a16="http://schemas.microsoft.com/office/drawing/2014/main" id="{94DB6AC4-678C-46B8-B304-7580494BE20B}"/>
                </a:ext>
              </a:extLst>
            </p:cNvPr>
            <p:cNvCxnSpPr>
              <a:cxnSpLocks/>
            </p:cNvCxnSpPr>
            <p:nvPr/>
          </p:nvCxnSpPr>
          <p:spPr>
            <a:xfrm>
              <a:off x="1240972" y="1462314"/>
              <a:ext cx="9710057" cy="3933372"/>
            </a:xfrm>
            <a:prstGeom prst="bentConnector3">
              <a:avLst>
                <a:gd name="adj1" fmla="val 75"/>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D60A08D-C25F-4E0E-A6E6-941DA4C8619D}"/>
                </a:ext>
              </a:extLst>
            </p:cNvPr>
            <p:cNvSpPr txBox="1"/>
            <p:nvPr/>
          </p:nvSpPr>
          <p:spPr>
            <a:xfrm>
              <a:off x="4114875" y="6050269"/>
              <a:ext cx="32415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Number of Variables</a:t>
              </a:r>
            </a:p>
          </p:txBody>
        </p:sp>
        <p:cxnSp>
          <p:nvCxnSpPr>
            <p:cNvPr id="37" name="Straight Connector 36">
              <a:extLst>
                <a:ext uri="{FF2B5EF4-FFF2-40B4-BE49-F238E27FC236}">
                  <a16:creationId xmlns:a16="http://schemas.microsoft.com/office/drawing/2014/main" id="{9214E9FC-D53D-40B4-BAE0-41EA896ABB71}"/>
                </a:ext>
              </a:extLst>
            </p:cNvPr>
            <p:cNvCxnSpPr>
              <a:cxnSpLocks/>
            </p:cNvCxnSpPr>
            <p:nvPr/>
          </p:nvCxnSpPr>
          <p:spPr>
            <a:xfrm flipV="1">
              <a:off x="3048000" y="5213158"/>
              <a:ext cx="0" cy="36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B712819-B9E7-4BFF-B582-E9DA8E514564}"/>
                </a:ext>
              </a:extLst>
            </p:cNvPr>
            <p:cNvCxnSpPr>
              <a:cxnSpLocks/>
            </p:cNvCxnSpPr>
            <p:nvPr/>
          </p:nvCxnSpPr>
          <p:spPr>
            <a:xfrm flipV="1">
              <a:off x="5735672" y="5213158"/>
              <a:ext cx="0" cy="36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EE1A50-B9CD-43DA-A106-D306F48A5963}"/>
                </a:ext>
              </a:extLst>
            </p:cNvPr>
            <p:cNvCxnSpPr>
              <a:cxnSpLocks/>
            </p:cNvCxnSpPr>
            <p:nvPr/>
          </p:nvCxnSpPr>
          <p:spPr>
            <a:xfrm flipV="1">
              <a:off x="8423344" y="5213158"/>
              <a:ext cx="0" cy="36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EE9B2C7-F064-4150-9E3D-1DA5242B024F}"/>
                </a:ext>
              </a:extLst>
            </p:cNvPr>
            <p:cNvSpPr txBox="1"/>
            <p:nvPr/>
          </p:nvSpPr>
          <p:spPr>
            <a:xfrm>
              <a:off x="527167" y="1967177"/>
              <a:ext cx="553998" cy="3158878"/>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Prediction Accuracy</a:t>
              </a:r>
            </a:p>
          </p:txBody>
        </p:sp>
        <p:cxnSp>
          <p:nvCxnSpPr>
            <p:cNvPr id="44" name="Straight Connector 43">
              <a:extLst>
                <a:ext uri="{FF2B5EF4-FFF2-40B4-BE49-F238E27FC236}">
                  <a16:creationId xmlns:a16="http://schemas.microsoft.com/office/drawing/2014/main" id="{13683987-70DF-4582-9B88-3FE4E14C50B6}"/>
                </a:ext>
              </a:extLst>
            </p:cNvPr>
            <p:cNvCxnSpPr>
              <a:cxnSpLocks/>
            </p:cNvCxnSpPr>
            <p:nvPr/>
          </p:nvCxnSpPr>
          <p:spPr>
            <a:xfrm flipH="1" flipV="1">
              <a:off x="3037643" y="4837470"/>
              <a:ext cx="0" cy="324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355956-D2C2-4CB2-8E72-46EE9A872564}"/>
                </a:ext>
              </a:extLst>
            </p:cNvPr>
            <p:cNvCxnSpPr>
              <a:cxnSpLocks/>
            </p:cNvCxnSpPr>
            <p:nvPr/>
          </p:nvCxnSpPr>
          <p:spPr>
            <a:xfrm flipV="1">
              <a:off x="5735672" y="4173795"/>
              <a:ext cx="0" cy="1008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AC93D17-7613-4A5E-9AA9-4CDA294F6551}"/>
                </a:ext>
              </a:extLst>
            </p:cNvPr>
            <p:cNvCxnSpPr>
              <a:cxnSpLocks/>
            </p:cNvCxnSpPr>
            <p:nvPr/>
          </p:nvCxnSpPr>
          <p:spPr>
            <a:xfrm flipH="1" flipV="1">
              <a:off x="8416633" y="3027110"/>
              <a:ext cx="0" cy="21600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14EF4E1-10A8-44E0-9B8E-C8BC68CC814C}"/>
                </a:ext>
              </a:extLst>
            </p:cNvPr>
            <p:cNvSpPr txBox="1"/>
            <p:nvPr/>
          </p:nvSpPr>
          <p:spPr>
            <a:xfrm>
              <a:off x="2895617" y="5588547"/>
              <a:ext cx="2962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2</a:t>
              </a:r>
            </a:p>
          </p:txBody>
        </p:sp>
        <p:sp>
          <p:nvSpPr>
            <p:cNvPr id="63" name="TextBox 62">
              <a:extLst>
                <a:ext uri="{FF2B5EF4-FFF2-40B4-BE49-F238E27FC236}">
                  <a16:creationId xmlns:a16="http://schemas.microsoft.com/office/drawing/2014/main" id="{171B5C4F-7299-4214-8117-49F640AE33B1}"/>
                </a:ext>
              </a:extLst>
            </p:cNvPr>
            <p:cNvSpPr txBox="1"/>
            <p:nvPr/>
          </p:nvSpPr>
          <p:spPr>
            <a:xfrm>
              <a:off x="8100637" y="5604930"/>
              <a:ext cx="6109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4</a:t>
              </a:r>
            </a:p>
          </p:txBody>
        </p:sp>
        <p:sp>
          <p:nvSpPr>
            <p:cNvPr id="64" name="TextBox 63">
              <a:extLst>
                <a:ext uri="{FF2B5EF4-FFF2-40B4-BE49-F238E27FC236}">
                  <a16:creationId xmlns:a16="http://schemas.microsoft.com/office/drawing/2014/main" id="{EE67BD12-E564-4AFE-B489-06039C02AA70}"/>
                </a:ext>
              </a:extLst>
            </p:cNvPr>
            <p:cNvSpPr txBox="1"/>
            <p:nvPr/>
          </p:nvSpPr>
          <p:spPr>
            <a:xfrm>
              <a:off x="5580523" y="5588547"/>
              <a:ext cx="2962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3</a:t>
              </a:r>
              <a:endPar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endParaRPr>
            </a:p>
          </p:txBody>
        </p:sp>
        <p:pic>
          <p:nvPicPr>
            <p:cNvPr id="57" name="Picture 56">
              <a:extLst>
                <a:ext uri="{FF2B5EF4-FFF2-40B4-BE49-F238E27FC236}">
                  <a16:creationId xmlns:a16="http://schemas.microsoft.com/office/drawing/2014/main" id="{5C8B9FBA-426F-4CED-A620-BB2530AB2598}"/>
                </a:ext>
              </a:extLst>
            </p:cNvPr>
            <p:cNvPicPr>
              <a:picLocks noChangeAspect="1"/>
            </p:cNvPicPr>
            <p:nvPr/>
          </p:nvPicPr>
          <p:blipFill>
            <a:blip r:embed="rId3"/>
            <a:stretch>
              <a:fillRect/>
            </a:stretch>
          </p:blipFill>
          <p:spPr>
            <a:xfrm>
              <a:off x="2139314" y="4173794"/>
              <a:ext cx="360000" cy="360000"/>
            </a:xfrm>
            <a:prstGeom prst="rect">
              <a:avLst/>
            </a:prstGeom>
            <a:solidFill>
              <a:schemeClr val="bg1">
                <a:alpha val="58000"/>
              </a:schemeClr>
            </a:solidFill>
          </p:spPr>
        </p:pic>
        <p:pic>
          <p:nvPicPr>
            <p:cNvPr id="59" name="Picture 58">
              <a:extLst>
                <a:ext uri="{FF2B5EF4-FFF2-40B4-BE49-F238E27FC236}">
                  <a16:creationId xmlns:a16="http://schemas.microsoft.com/office/drawing/2014/main" id="{CFC1F388-1E35-4E4D-ACAC-AE22408579CA}"/>
                </a:ext>
              </a:extLst>
            </p:cNvPr>
            <p:cNvPicPr>
              <a:picLocks noChangeAspect="1"/>
            </p:cNvPicPr>
            <p:nvPr/>
          </p:nvPicPr>
          <p:blipFill>
            <a:blip r:embed="rId4"/>
            <a:stretch>
              <a:fillRect/>
            </a:stretch>
          </p:blipFill>
          <p:spPr>
            <a:xfrm>
              <a:off x="4983560" y="2296262"/>
              <a:ext cx="360000" cy="360000"/>
            </a:xfrm>
            <a:prstGeom prst="rect">
              <a:avLst/>
            </a:prstGeom>
          </p:spPr>
        </p:pic>
        <p:pic>
          <p:nvPicPr>
            <p:cNvPr id="61" name="Picture 60">
              <a:extLst>
                <a:ext uri="{FF2B5EF4-FFF2-40B4-BE49-F238E27FC236}">
                  <a16:creationId xmlns:a16="http://schemas.microsoft.com/office/drawing/2014/main" id="{F38E3530-6DCE-4F42-916A-0A2EE0E8A072}"/>
                </a:ext>
              </a:extLst>
            </p:cNvPr>
            <p:cNvPicPr>
              <a:picLocks noChangeAspect="1"/>
            </p:cNvPicPr>
            <p:nvPr/>
          </p:nvPicPr>
          <p:blipFill>
            <a:blip r:embed="rId5"/>
            <a:stretch>
              <a:fillRect/>
            </a:stretch>
          </p:blipFill>
          <p:spPr>
            <a:xfrm>
              <a:off x="7633611" y="1017839"/>
              <a:ext cx="360000" cy="360000"/>
            </a:xfrm>
            <a:prstGeom prst="rect">
              <a:avLst/>
            </a:prstGeom>
          </p:spPr>
        </p:pic>
        <p:sp>
          <p:nvSpPr>
            <p:cNvPr id="39" name="TextBox 38">
              <a:extLst>
                <a:ext uri="{FF2B5EF4-FFF2-40B4-BE49-F238E27FC236}">
                  <a16:creationId xmlns:a16="http://schemas.microsoft.com/office/drawing/2014/main" id="{408DDF45-4AD2-4CAE-B760-B0F67EF0EFAE}"/>
                </a:ext>
              </a:extLst>
            </p:cNvPr>
            <p:cNvSpPr txBox="1"/>
            <p:nvPr/>
          </p:nvSpPr>
          <p:spPr>
            <a:xfrm>
              <a:off x="2506688" y="4184517"/>
              <a:ext cx="146226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pic>
          <p:nvPicPr>
            <p:cNvPr id="40" name="Picture 39">
              <a:extLst>
                <a:ext uri="{FF2B5EF4-FFF2-40B4-BE49-F238E27FC236}">
                  <a16:creationId xmlns:a16="http://schemas.microsoft.com/office/drawing/2014/main" id="{A0953341-94A8-4B92-8182-0C984B1CDEE6}"/>
                </a:ext>
              </a:extLst>
            </p:cNvPr>
            <p:cNvPicPr>
              <a:picLocks noChangeAspect="1"/>
            </p:cNvPicPr>
            <p:nvPr/>
          </p:nvPicPr>
          <p:blipFill>
            <a:blip r:embed="rId6"/>
            <a:stretch>
              <a:fillRect/>
            </a:stretch>
          </p:blipFill>
          <p:spPr>
            <a:xfrm>
              <a:off x="2139314" y="3571599"/>
              <a:ext cx="360000" cy="360000"/>
            </a:xfrm>
            <a:prstGeom prst="rect">
              <a:avLst/>
            </a:prstGeom>
          </p:spPr>
        </p:pic>
        <p:sp>
          <p:nvSpPr>
            <p:cNvPr id="43" name="TextBox 42">
              <a:extLst>
                <a:ext uri="{FF2B5EF4-FFF2-40B4-BE49-F238E27FC236}">
                  <a16:creationId xmlns:a16="http://schemas.microsoft.com/office/drawing/2014/main" id="{641F7B46-AA2C-485D-821D-7CB690DE1AC1}"/>
                </a:ext>
              </a:extLst>
            </p:cNvPr>
            <p:cNvSpPr txBox="1"/>
            <p:nvPr/>
          </p:nvSpPr>
          <p:spPr>
            <a:xfrm>
              <a:off x="2506688" y="3582716"/>
              <a:ext cx="61106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ADP</a:t>
              </a:r>
            </a:p>
          </p:txBody>
        </p:sp>
        <p:pic>
          <p:nvPicPr>
            <p:cNvPr id="45" name="Picture 44">
              <a:extLst>
                <a:ext uri="{FF2B5EF4-FFF2-40B4-BE49-F238E27FC236}">
                  <a16:creationId xmlns:a16="http://schemas.microsoft.com/office/drawing/2014/main" id="{461C3B9C-3EA3-4E2B-9D71-FE6C67771D07}"/>
                </a:ext>
              </a:extLst>
            </p:cNvPr>
            <p:cNvPicPr>
              <a:picLocks noChangeAspect="1"/>
            </p:cNvPicPr>
            <p:nvPr/>
          </p:nvPicPr>
          <p:blipFill>
            <a:blip r:embed="rId3"/>
            <a:stretch>
              <a:fillRect/>
            </a:stretch>
          </p:blipFill>
          <p:spPr>
            <a:xfrm>
              <a:off x="4997496" y="3445881"/>
              <a:ext cx="360000" cy="360000"/>
            </a:xfrm>
            <a:prstGeom prst="rect">
              <a:avLst/>
            </a:prstGeom>
          </p:spPr>
        </p:pic>
        <p:sp>
          <p:nvSpPr>
            <p:cNvPr id="47" name="TextBox 46">
              <a:extLst>
                <a:ext uri="{FF2B5EF4-FFF2-40B4-BE49-F238E27FC236}">
                  <a16:creationId xmlns:a16="http://schemas.microsoft.com/office/drawing/2014/main" id="{6DE4C7D8-9EE8-46B6-9F06-4A01A569DE0B}"/>
                </a:ext>
              </a:extLst>
            </p:cNvPr>
            <p:cNvSpPr txBox="1"/>
            <p:nvPr/>
          </p:nvSpPr>
          <p:spPr>
            <a:xfrm>
              <a:off x="5364870" y="3456604"/>
              <a:ext cx="146226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pic>
          <p:nvPicPr>
            <p:cNvPr id="49" name="Picture 48">
              <a:extLst>
                <a:ext uri="{FF2B5EF4-FFF2-40B4-BE49-F238E27FC236}">
                  <a16:creationId xmlns:a16="http://schemas.microsoft.com/office/drawing/2014/main" id="{5B3DE0F2-7E3D-442A-AE91-C67073AEF239}"/>
                </a:ext>
              </a:extLst>
            </p:cNvPr>
            <p:cNvPicPr>
              <a:picLocks noChangeAspect="1"/>
            </p:cNvPicPr>
            <p:nvPr/>
          </p:nvPicPr>
          <p:blipFill>
            <a:blip r:embed="rId6"/>
            <a:stretch>
              <a:fillRect/>
            </a:stretch>
          </p:blipFill>
          <p:spPr>
            <a:xfrm>
              <a:off x="4997496" y="2843686"/>
              <a:ext cx="360000" cy="360000"/>
            </a:xfrm>
            <a:prstGeom prst="rect">
              <a:avLst/>
            </a:prstGeom>
            <a:solidFill>
              <a:schemeClr val="bg1">
                <a:alpha val="58000"/>
              </a:schemeClr>
            </a:solidFill>
          </p:spPr>
        </p:pic>
        <p:sp>
          <p:nvSpPr>
            <p:cNvPr id="56" name="TextBox 55">
              <a:extLst>
                <a:ext uri="{FF2B5EF4-FFF2-40B4-BE49-F238E27FC236}">
                  <a16:creationId xmlns:a16="http://schemas.microsoft.com/office/drawing/2014/main" id="{193BE57E-BE7B-4223-8E4D-5906B97454C0}"/>
                </a:ext>
              </a:extLst>
            </p:cNvPr>
            <p:cNvSpPr txBox="1"/>
            <p:nvPr/>
          </p:nvSpPr>
          <p:spPr>
            <a:xfrm>
              <a:off x="5364870" y="2854803"/>
              <a:ext cx="611066" cy="338554"/>
            </a:xfrm>
            <a:prstGeom prst="rect">
              <a:avLst/>
            </a:prstGeom>
            <a:solidFill>
              <a:schemeClr val="bg1">
                <a:alpha val="58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ADP</a:t>
              </a:r>
            </a:p>
          </p:txBody>
        </p:sp>
        <p:sp>
          <p:nvSpPr>
            <p:cNvPr id="58" name="TextBox 57">
              <a:extLst>
                <a:ext uri="{FF2B5EF4-FFF2-40B4-BE49-F238E27FC236}">
                  <a16:creationId xmlns:a16="http://schemas.microsoft.com/office/drawing/2014/main" id="{30CC2CAA-18EC-41F4-91B4-DD0090ABC70D}"/>
                </a:ext>
              </a:extLst>
            </p:cNvPr>
            <p:cNvSpPr txBox="1"/>
            <p:nvPr/>
          </p:nvSpPr>
          <p:spPr>
            <a:xfrm>
              <a:off x="5411649" y="2314015"/>
              <a:ext cx="114807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a:t>
              </a:r>
            </a:p>
          </p:txBody>
        </p:sp>
        <p:pic>
          <p:nvPicPr>
            <p:cNvPr id="60" name="Picture 59">
              <a:extLst>
                <a:ext uri="{FF2B5EF4-FFF2-40B4-BE49-F238E27FC236}">
                  <a16:creationId xmlns:a16="http://schemas.microsoft.com/office/drawing/2014/main" id="{640CE54C-3DC6-4FFD-8398-0DC2A15B50D3}"/>
                </a:ext>
              </a:extLst>
            </p:cNvPr>
            <p:cNvPicPr>
              <a:picLocks noChangeAspect="1"/>
            </p:cNvPicPr>
            <p:nvPr/>
          </p:nvPicPr>
          <p:blipFill>
            <a:blip r:embed="rId4"/>
            <a:stretch>
              <a:fillRect/>
            </a:stretch>
          </p:blipFill>
          <p:spPr>
            <a:xfrm>
              <a:off x="7633611" y="1528214"/>
              <a:ext cx="360000" cy="360000"/>
            </a:xfrm>
            <a:prstGeom prst="rect">
              <a:avLst/>
            </a:prstGeom>
          </p:spPr>
        </p:pic>
        <p:pic>
          <p:nvPicPr>
            <p:cNvPr id="65" name="Picture 64">
              <a:extLst>
                <a:ext uri="{FF2B5EF4-FFF2-40B4-BE49-F238E27FC236}">
                  <a16:creationId xmlns:a16="http://schemas.microsoft.com/office/drawing/2014/main" id="{B45B0ECC-7A62-4D48-B724-11CDA3080BA3}"/>
                </a:ext>
              </a:extLst>
            </p:cNvPr>
            <p:cNvPicPr>
              <a:picLocks noChangeAspect="1"/>
            </p:cNvPicPr>
            <p:nvPr/>
          </p:nvPicPr>
          <p:blipFill>
            <a:blip r:embed="rId3"/>
            <a:stretch>
              <a:fillRect/>
            </a:stretch>
          </p:blipFill>
          <p:spPr>
            <a:xfrm>
              <a:off x="7647547" y="2677833"/>
              <a:ext cx="360000" cy="360000"/>
            </a:xfrm>
            <a:prstGeom prst="rect">
              <a:avLst/>
            </a:prstGeom>
            <a:noFill/>
          </p:spPr>
        </p:pic>
        <p:sp>
          <p:nvSpPr>
            <p:cNvPr id="66" name="TextBox 65">
              <a:extLst>
                <a:ext uri="{FF2B5EF4-FFF2-40B4-BE49-F238E27FC236}">
                  <a16:creationId xmlns:a16="http://schemas.microsoft.com/office/drawing/2014/main" id="{38F686C0-160F-4AF2-8542-2524C6F2232C}"/>
                </a:ext>
              </a:extLst>
            </p:cNvPr>
            <p:cNvSpPr txBox="1"/>
            <p:nvPr/>
          </p:nvSpPr>
          <p:spPr>
            <a:xfrm>
              <a:off x="8059165" y="2688556"/>
              <a:ext cx="146226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pic>
          <p:nvPicPr>
            <p:cNvPr id="67" name="Picture 66">
              <a:extLst>
                <a:ext uri="{FF2B5EF4-FFF2-40B4-BE49-F238E27FC236}">
                  <a16:creationId xmlns:a16="http://schemas.microsoft.com/office/drawing/2014/main" id="{6B45C682-A4B0-457F-8A17-AB546566EF38}"/>
                </a:ext>
              </a:extLst>
            </p:cNvPr>
            <p:cNvPicPr>
              <a:picLocks noChangeAspect="1"/>
            </p:cNvPicPr>
            <p:nvPr/>
          </p:nvPicPr>
          <p:blipFill>
            <a:blip r:embed="rId6"/>
            <a:stretch>
              <a:fillRect/>
            </a:stretch>
          </p:blipFill>
          <p:spPr>
            <a:xfrm>
              <a:off x="7647547" y="2075638"/>
              <a:ext cx="360000" cy="360000"/>
            </a:xfrm>
            <a:prstGeom prst="rect">
              <a:avLst/>
            </a:prstGeom>
            <a:solidFill>
              <a:schemeClr val="bg1">
                <a:alpha val="58000"/>
              </a:schemeClr>
            </a:solidFill>
          </p:spPr>
        </p:pic>
        <p:sp>
          <p:nvSpPr>
            <p:cNvPr id="68" name="TextBox 67">
              <a:extLst>
                <a:ext uri="{FF2B5EF4-FFF2-40B4-BE49-F238E27FC236}">
                  <a16:creationId xmlns:a16="http://schemas.microsoft.com/office/drawing/2014/main" id="{57BCE3E5-0255-4F07-9DE6-F1D15533956B}"/>
                </a:ext>
              </a:extLst>
            </p:cNvPr>
            <p:cNvSpPr txBox="1"/>
            <p:nvPr/>
          </p:nvSpPr>
          <p:spPr>
            <a:xfrm>
              <a:off x="8059165" y="2086755"/>
              <a:ext cx="611066" cy="338554"/>
            </a:xfrm>
            <a:prstGeom prst="rect">
              <a:avLst/>
            </a:prstGeom>
            <a:solidFill>
              <a:schemeClr val="bg1">
                <a:alpha val="58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ADP</a:t>
              </a:r>
            </a:p>
          </p:txBody>
        </p:sp>
        <p:sp>
          <p:nvSpPr>
            <p:cNvPr id="69" name="TextBox 68">
              <a:extLst>
                <a:ext uri="{FF2B5EF4-FFF2-40B4-BE49-F238E27FC236}">
                  <a16:creationId xmlns:a16="http://schemas.microsoft.com/office/drawing/2014/main" id="{C5506EE2-2E65-41A4-9605-72041064F77C}"/>
                </a:ext>
              </a:extLst>
            </p:cNvPr>
            <p:cNvSpPr txBox="1"/>
            <p:nvPr/>
          </p:nvSpPr>
          <p:spPr>
            <a:xfrm>
              <a:off x="8059165" y="1545967"/>
              <a:ext cx="114807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a:t>
              </a:r>
            </a:p>
          </p:txBody>
        </p:sp>
        <p:sp>
          <p:nvSpPr>
            <p:cNvPr id="70" name="TextBox 69">
              <a:extLst>
                <a:ext uri="{FF2B5EF4-FFF2-40B4-BE49-F238E27FC236}">
                  <a16:creationId xmlns:a16="http://schemas.microsoft.com/office/drawing/2014/main" id="{DE4F1DDB-D693-45D4-A840-DAC3330C9700}"/>
                </a:ext>
              </a:extLst>
            </p:cNvPr>
            <p:cNvSpPr txBox="1"/>
            <p:nvPr/>
          </p:nvSpPr>
          <p:spPr>
            <a:xfrm>
              <a:off x="8059165" y="1025023"/>
              <a:ext cx="98296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Amount</a:t>
              </a:r>
            </a:p>
          </p:txBody>
        </p:sp>
      </p:grpSp>
      <p:sp>
        <p:nvSpPr>
          <p:cNvPr id="4" name="Rectangle 3">
            <a:extLst>
              <a:ext uri="{FF2B5EF4-FFF2-40B4-BE49-F238E27FC236}">
                <a16:creationId xmlns:a16="http://schemas.microsoft.com/office/drawing/2014/main" id="{AEABECF3-42C9-4E07-9359-36D36FC876AD}"/>
              </a:ext>
            </a:extLst>
          </p:cNvPr>
          <p:cNvSpPr/>
          <p:nvPr/>
        </p:nvSpPr>
        <p:spPr>
          <a:xfrm>
            <a:off x="0" y="0"/>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a:extLst>
              <a:ext uri="{FF2B5EF4-FFF2-40B4-BE49-F238E27FC236}">
                <a16:creationId xmlns:a16="http://schemas.microsoft.com/office/drawing/2014/main" id="{BF1D016D-E8D7-485B-BC78-D76EC27F4335}"/>
              </a:ext>
            </a:extLst>
          </p:cNvPr>
          <p:cNvPicPr>
            <a:picLocks noChangeAspect="1"/>
          </p:cNvPicPr>
          <p:nvPr/>
        </p:nvPicPr>
        <p:blipFill rotWithShape="1">
          <a:blip r:embed="rId7"/>
          <a:srcRect l="9870" t="8090" r="6891" b="11725"/>
          <a:stretch/>
        </p:blipFill>
        <p:spPr>
          <a:xfrm>
            <a:off x="7372113" y="578579"/>
            <a:ext cx="2832061" cy="3004137"/>
          </a:xfrm>
          <a:prstGeom prst="ellipse">
            <a:avLst/>
          </a:prstGeom>
          <a:solidFill>
            <a:schemeClr val="bg1">
              <a:lumMod val="85000"/>
            </a:schemeClr>
          </a:solidFill>
          <a:ln w="28575">
            <a:solidFill>
              <a:schemeClr val="bg1"/>
            </a:solidFill>
            <a:prstDash val="sysDash"/>
          </a:ln>
        </p:spPr>
      </p:pic>
      <p:sp>
        <p:nvSpPr>
          <p:cNvPr id="2" name="Title 1">
            <a:extLst>
              <a:ext uri="{FF2B5EF4-FFF2-40B4-BE49-F238E27FC236}">
                <a16:creationId xmlns:a16="http://schemas.microsoft.com/office/drawing/2014/main" id="{DD3EE020-99FF-454B-82FE-0736CF4CED21}"/>
              </a:ext>
            </a:extLst>
          </p:cNvPr>
          <p:cNvSpPr>
            <a:spLocks noGrp="1"/>
          </p:cNvSpPr>
          <p:nvPr>
            <p:ph type="title"/>
          </p:nvPr>
        </p:nvSpPr>
        <p:spPr/>
        <p:txBody>
          <a:bodyPr/>
          <a:lstStyle/>
          <a:p>
            <a:r>
              <a:rPr lang="en-IN" dirty="0">
                <a:solidFill>
                  <a:schemeClr val="bg1"/>
                </a:solidFill>
              </a:rPr>
              <a:t>Question For The Audience</a:t>
            </a:r>
            <a:endParaRPr lang="en-IN" b="0" dirty="0">
              <a:solidFill>
                <a:schemeClr val="bg1"/>
              </a:solidFill>
            </a:endParaRPr>
          </a:p>
        </p:txBody>
      </p:sp>
      <p:sp>
        <p:nvSpPr>
          <p:cNvPr id="7" name="Rectangle 6">
            <a:extLst>
              <a:ext uri="{FF2B5EF4-FFF2-40B4-BE49-F238E27FC236}">
                <a16:creationId xmlns:a16="http://schemas.microsoft.com/office/drawing/2014/main" id="{AEA0998E-DB17-44FD-A885-B251D2D7D938}"/>
              </a:ext>
            </a:extLst>
          </p:cNvPr>
          <p:cNvSpPr/>
          <p:nvPr/>
        </p:nvSpPr>
        <p:spPr>
          <a:xfrm>
            <a:off x="1929365" y="4228960"/>
            <a:ext cx="9710052" cy="1200329"/>
          </a:xfrm>
          <a:prstGeom prst="rect">
            <a:avLst/>
          </a:prstGeom>
          <a:ln>
            <a:solidFill>
              <a:schemeClr val="bg1"/>
            </a:solidFill>
          </a:ln>
        </p:spPr>
        <p:txBody>
          <a:bodyPr wrap="square">
            <a:spAutoFit/>
          </a:bodyPr>
          <a:lstStyle/>
          <a:p>
            <a:r>
              <a:rPr lang="en-US" sz="3600" b="1" dirty="0">
                <a:solidFill>
                  <a:schemeClr val="bg1"/>
                </a:solidFill>
                <a:latin typeface="Century Gothic" panose="020B0502020202020204" pitchFamily="34" charset="0"/>
              </a:rPr>
              <a:t>Is It Possible To Build A Forecasting Model </a:t>
            </a:r>
          </a:p>
          <a:p>
            <a:r>
              <a:rPr lang="en-US" sz="3600" b="1" dirty="0">
                <a:solidFill>
                  <a:schemeClr val="bg1"/>
                </a:solidFill>
                <a:latin typeface="Century Gothic" panose="020B0502020202020204" pitchFamily="34" charset="0"/>
              </a:rPr>
              <a:t>Incorporating These 4 Variables In Excel</a:t>
            </a:r>
          </a:p>
        </p:txBody>
      </p:sp>
      <p:grpSp>
        <p:nvGrpSpPr>
          <p:cNvPr id="16" name="Group 15">
            <a:extLst>
              <a:ext uri="{FF2B5EF4-FFF2-40B4-BE49-F238E27FC236}">
                <a16:creationId xmlns:a16="http://schemas.microsoft.com/office/drawing/2014/main" id="{72C77C70-F2DD-4358-91A2-336F5098E6BE}"/>
              </a:ext>
            </a:extLst>
          </p:cNvPr>
          <p:cNvGrpSpPr/>
          <p:nvPr/>
        </p:nvGrpSpPr>
        <p:grpSpPr>
          <a:xfrm>
            <a:off x="948705" y="4119721"/>
            <a:ext cx="914400" cy="1446550"/>
            <a:chOff x="1014965" y="4119721"/>
            <a:chExt cx="914400" cy="1446550"/>
          </a:xfrm>
        </p:grpSpPr>
        <p:sp>
          <p:nvSpPr>
            <p:cNvPr id="9" name="Rectangle 8">
              <a:extLst>
                <a:ext uri="{FF2B5EF4-FFF2-40B4-BE49-F238E27FC236}">
                  <a16:creationId xmlns:a16="http://schemas.microsoft.com/office/drawing/2014/main" id="{55BB0868-D0CA-4F81-A988-6B0D21F66C98}"/>
                </a:ext>
              </a:extLst>
            </p:cNvPr>
            <p:cNvSpPr/>
            <p:nvPr/>
          </p:nvSpPr>
          <p:spPr>
            <a:xfrm>
              <a:off x="1014965" y="4229100"/>
              <a:ext cx="914400" cy="1214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868BEB10-02F1-4FAA-BC82-4ACB153288CD}"/>
                </a:ext>
              </a:extLst>
            </p:cNvPr>
            <p:cNvSpPr txBox="1"/>
            <p:nvPr/>
          </p:nvSpPr>
          <p:spPr>
            <a:xfrm>
              <a:off x="1067300" y="4119721"/>
              <a:ext cx="816249" cy="1446550"/>
            </a:xfrm>
            <a:prstGeom prst="rect">
              <a:avLst/>
            </a:prstGeom>
            <a:noFill/>
          </p:spPr>
          <p:txBody>
            <a:bodyPr wrap="none" rtlCol="0">
              <a:spAutoFit/>
            </a:bodyPr>
            <a:lstStyle/>
            <a:p>
              <a:r>
                <a:rPr lang="en-IN" sz="8800" b="1" dirty="0">
                  <a:solidFill>
                    <a:schemeClr val="tx1">
                      <a:lumMod val="75000"/>
                      <a:lumOff val="25000"/>
                    </a:schemeClr>
                  </a:solidFill>
                  <a:latin typeface="Century Gothic" panose="020B0502020202020204" pitchFamily="34" charset="0"/>
                </a:rPr>
                <a:t>?</a:t>
              </a:r>
            </a:p>
          </p:txBody>
        </p:sp>
      </p:grpSp>
      <p:cxnSp>
        <p:nvCxnSpPr>
          <p:cNvPr id="12" name="Connector: Elbow 11">
            <a:extLst>
              <a:ext uri="{FF2B5EF4-FFF2-40B4-BE49-F238E27FC236}">
                <a16:creationId xmlns:a16="http://schemas.microsoft.com/office/drawing/2014/main" id="{1DAC5E5A-E661-4716-A908-30FDBE740D98}"/>
              </a:ext>
            </a:extLst>
          </p:cNvPr>
          <p:cNvCxnSpPr>
            <a:cxnSpLocks/>
            <a:stCxn id="6" idx="2"/>
          </p:cNvCxnSpPr>
          <p:nvPr/>
        </p:nvCxnSpPr>
        <p:spPr>
          <a:xfrm rot="10800000" flipV="1">
            <a:off x="5856483" y="2080647"/>
            <a:ext cx="1515631" cy="2155933"/>
          </a:xfrm>
          <a:prstGeom prst="bent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3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C1C2-9125-463D-9220-213037ABC735}"/>
              </a:ext>
            </a:extLst>
          </p:cNvPr>
          <p:cNvSpPr>
            <a:spLocks noGrp="1"/>
          </p:cNvSpPr>
          <p:nvPr>
            <p:ph type="title"/>
          </p:nvPr>
        </p:nvSpPr>
        <p:spPr>
          <a:xfrm>
            <a:off x="276980" y="2"/>
            <a:ext cx="11203809" cy="914398"/>
          </a:xfrm>
        </p:spPr>
        <p:txBody>
          <a:bodyPr/>
          <a:lstStyle/>
          <a:p>
            <a:r>
              <a:rPr lang="en-IN" sz="4000" dirty="0">
                <a:solidFill>
                  <a:srgbClr val="5DAAE0"/>
                </a:solidFill>
              </a:rPr>
              <a:t>What If You Could Add Additional Variables</a:t>
            </a:r>
            <a:endParaRPr lang="en-IN" dirty="0">
              <a:solidFill>
                <a:srgbClr val="5DAAE0"/>
              </a:solidFill>
            </a:endParaRPr>
          </a:p>
        </p:txBody>
      </p:sp>
      <p:grpSp>
        <p:nvGrpSpPr>
          <p:cNvPr id="6" name="Group 5">
            <a:extLst>
              <a:ext uri="{FF2B5EF4-FFF2-40B4-BE49-F238E27FC236}">
                <a16:creationId xmlns:a16="http://schemas.microsoft.com/office/drawing/2014/main" id="{182AAFCA-8C32-47DF-947A-9EAEA7D22AA8}"/>
              </a:ext>
            </a:extLst>
          </p:cNvPr>
          <p:cNvGrpSpPr/>
          <p:nvPr/>
        </p:nvGrpSpPr>
        <p:grpSpPr>
          <a:xfrm>
            <a:off x="4724400" y="1893892"/>
            <a:ext cx="2743200" cy="2743200"/>
            <a:chOff x="1741608" y="1893892"/>
            <a:chExt cx="2743200" cy="2743200"/>
          </a:xfrm>
        </p:grpSpPr>
        <p:sp>
          <p:nvSpPr>
            <p:cNvPr id="37" name="Oval 36">
              <a:extLst>
                <a:ext uri="{FF2B5EF4-FFF2-40B4-BE49-F238E27FC236}">
                  <a16:creationId xmlns:a16="http://schemas.microsoft.com/office/drawing/2014/main" id="{17A82B4D-EEF6-4216-8DDF-D4CFE4085D19}"/>
                </a:ext>
              </a:extLst>
            </p:cNvPr>
            <p:cNvSpPr/>
            <p:nvPr/>
          </p:nvSpPr>
          <p:spPr>
            <a:xfrm>
              <a:off x="1741608" y="1893892"/>
              <a:ext cx="2743200" cy="2743200"/>
            </a:xfrm>
            <a:prstGeom prst="ellipse">
              <a:avLst/>
            </a:prstGeom>
            <a:solidFill>
              <a:srgbClr val="5DAAE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mn-ea"/>
                <a:cs typeface="Arial"/>
                <a:sym typeface="Arial"/>
              </a:endParaRPr>
            </a:p>
          </p:txBody>
        </p:sp>
        <p:sp>
          <p:nvSpPr>
            <p:cNvPr id="4" name="TextBox 3">
              <a:extLst>
                <a:ext uri="{FF2B5EF4-FFF2-40B4-BE49-F238E27FC236}">
                  <a16:creationId xmlns:a16="http://schemas.microsoft.com/office/drawing/2014/main" id="{CA54D33D-8F67-4B3A-A844-9A6543AA1C6F}"/>
                </a:ext>
              </a:extLst>
            </p:cNvPr>
            <p:cNvSpPr txBox="1"/>
            <p:nvPr/>
          </p:nvSpPr>
          <p:spPr>
            <a:xfrm>
              <a:off x="2292310" y="2321004"/>
              <a:ext cx="1641796"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6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30+</a:t>
              </a:r>
            </a:p>
          </p:txBody>
        </p:sp>
        <p:sp>
          <p:nvSpPr>
            <p:cNvPr id="38" name="TextBox 37">
              <a:extLst>
                <a:ext uri="{FF2B5EF4-FFF2-40B4-BE49-F238E27FC236}">
                  <a16:creationId xmlns:a16="http://schemas.microsoft.com/office/drawing/2014/main" id="{AD6A910F-EE83-4FCC-BC79-8C429AACC336}"/>
                </a:ext>
              </a:extLst>
            </p:cNvPr>
            <p:cNvSpPr txBox="1"/>
            <p:nvPr/>
          </p:nvSpPr>
          <p:spPr>
            <a:xfrm>
              <a:off x="1796982" y="3261311"/>
              <a:ext cx="263245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variables</a:t>
              </a:r>
            </a:p>
          </p:txBody>
        </p:sp>
      </p:grpSp>
      <p:sp>
        <p:nvSpPr>
          <p:cNvPr id="39" name="Title 1">
            <a:extLst>
              <a:ext uri="{FF2B5EF4-FFF2-40B4-BE49-F238E27FC236}">
                <a16:creationId xmlns:a16="http://schemas.microsoft.com/office/drawing/2014/main" id="{AB44CDD5-C0CB-479D-B57C-D21466D72480}"/>
              </a:ext>
            </a:extLst>
          </p:cNvPr>
          <p:cNvSpPr txBox="1">
            <a:spLocks/>
          </p:cNvSpPr>
          <p:nvPr/>
        </p:nvSpPr>
        <p:spPr>
          <a:xfrm>
            <a:off x="3233869" y="5159385"/>
            <a:ext cx="5724262" cy="914398"/>
          </a:xfrm>
          <a:prstGeom prst="rect">
            <a:avLst/>
          </a:prstGeom>
          <a:noFill/>
          <a:ln>
            <a:noFill/>
          </a:ln>
        </p:spPr>
        <p:txBody>
          <a:bodyPr spcFirstLastPara="1" wrap="square" lIns="91425" tIns="45700" rIns="91425" bIns="468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IN" sz="2800" b="1" i="0" u="none" strike="noStrike" kern="0" cap="none" spc="0" normalizeH="0" baseline="0" noProof="0" dirty="0">
                <a:ln>
                  <a:noFill/>
                </a:ln>
                <a:solidFill>
                  <a:srgbClr val="FFFFFF">
                    <a:lumMod val="50000"/>
                  </a:srgbClr>
                </a:solidFill>
                <a:effectLst/>
                <a:uLnTx/>
                <a:uFillTx/>
                <a:latin typeface="Century Gothic"/>
                <a:sym typeface="Century Gothic"/>
              </a:rPr>
              <a:t>To predict payment dates with the highest accuracy</a:t>
            </a:r>
          </a:p>
        </p:txBody>
      </p:sp>
    </p:spTree>
    <p:extLst>
      <p:ext uri="{BB962C8B-B14F-4D97-AF65-F5344CB8AC3E}">
        <p14:creationId xmlns:p14="http://schemas.microsoft.com/office/powerpoint/2010/main" val="586028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EFA8289-9481-4D84-BD10-E181D91F60C5}"/>
              </a:ext>
            </a:extLst>
          </p:cNvPr>
          <p:cNvSpPr/>
          <p:nvPr/>
        </p:nvSpPr>
        <p:spPr>
          <a:xfrm>
            <a:off x="9807166" y="4545765"/>
            <a:ext cx="2233304"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TOTAL AVG DELAY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 [6 Months]</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8" name="Rectangle 27">
            <a:extLst>
              <a:ext uri="{FF2B5EF4-FFF2-40B4-BE49-F238E27FC236}">
                <a16:creationId xmlns:a16="http://schemas.microsoft.com/office/drawing/2014/main" id="{E4C9CB4A-EA0F-49EA-A66C-C3160A5C959F}"/>
              </a:ext>
            </a:extLst>
          </p:cNvPr>
          <p:cNvSpPr/>
          <p:nvPr/>
        </p:nvSpPr>
        <p:spPr>
          <a:xfrm>
            <a:off x="6036675" y="4685676"/>
            <a:ext cx="240482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ALL INVOICE COUNT</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33" name="Rectangle 32">
            <a:extLst>
              <a:ext uri="{FF2B5EF4-FFF2-40B4-BE49-F238E27FC236}">
                <a16:creationId xmlns:a16="http://schemas.microsoft.com/office/drawing/2014/main" id="{C0679746-D4FA-4587-A139-5E75111AA884}"/>
              </a:ext>
            </a:extLst>
          </p:cNvPr>
          <p:cNvSpPr/>
          <p:nvPr/>
        </p:nvSpPr>
        <p:spPr>
          <a:xfrm>
            <a:off x="3593499" y="1867720"/>
            <a:ext cx="2173993"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CLOSED DELAYED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 INVOICE SUM</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 name="Title 1">
            <a:extLst>
              <a:ext uri="{FF2B5EF4-FFF2-40B4-BE49-F238E27FC236}">
                <a16:creationId xmlns:a16="http://schemas.microsoft.com/office/drawing/2014/main" id="{C6E2C1C2-9125-463D-9220-213037ABC735}"/>
              </a:ext>
            </a:extLst>
          </p:cNvPr>
          <p:cNvSpPr>
            <a:spLocks noGrp="1"/>
          </p:cNvSpPr>
          <p:nvPr>
            <p:ph type="title"/>
          </p:nvPr>
        </p:nvSpPr>
        <p:spPr>
          <a:xfrm>
            <a:off x="276980" y="2"/>
            <a:ext cx="11203809" cy="914398"/>
          </a:xfrm>
        </p:spPr>
        <p:txBody>
          <a:bodyPr/>
          <a:lstStyle/>
          <a:p>
            <a:r>
              <a:rPr lang="en-IN" sz="4000" dirty="0"/>
              <a:t>What If You Could Add Additional Variables</a:t>
            </a:r>
            <a:endParaRPr lang="en-IN" dirty="0"/>
          </a:p>
        </p:txBody>
      </p:sp>
      <p:grpSp>
        <p:nvGrpSpPr>
          <p:cNvPr id="6" name="Group 5">
            <a:extLst>
              <a:ext uri="{FF2B5EF4-FFF2-40B4-BE49-F238E27FC236}">
                <a16:creationId xmlns:a16="http://schemas.microsoft.com/office/drawing/2014/main" id="{182AAFCA-8C32-47DF-947A-9EAEA7D22AA8}"/>
              </a:ext>
            </a:extLst>
          </p:cNvPr>
          <p:cNvGrpSpPr/>
          <p:nvPr/>
        </p:nvGrpSpPr>
        <p:grpSpPr>
          <a:xfrm>
            <a:off x="4724400" y="1893892"/>
            <a:ext cx="2743200" cy="2743200"/>
            <a:chOff x="1741608" y="1893892"/>
            <a:chExt cx="2743200" cy="2743200"/>
          </a:xfrm>
        </p:grpSpPr>
        <p:sp>
          <p:nvSpPr>
            <p:cNvPr id="37" name="Oval 36">
              <a:extLst>
                <a:ext uri="{FF2B5EF4-FFF2-40B4-BE49-F238E27FC236}">
                  <a16:creationId xmlns:a16="http://schemas.microsoft.com/office/drawing/2014/main" id="{17A82B4D-EEF6-4216-8DDF-D4CFE4085D19}"/>
                </a:ext>
              </a:extLst>
            </p:cNvPr>
            <p:cNvSpPr/>
            <p:nvPr/>
          </p:nvSpPr>
          <p:spPr>
            <a:xfrm>
              <a:off x="1741608" y="1893892"/>
              <a:ext cx="2743200" cy="2743200"/>
            </a:xfrm>
            <a:prstGeom prst="ellipse">
              <a:avLst/>
            </a:prstGeom>
            <a:solidFill>
              <a:srgbClr val="5DAAE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mn-ea"/>
                <a:cs typeface="Arial"/>
                <a:sym typeface="Arial"/>
              </a:endParaRPr>
            </a:p>
          </p:txBody>
        </p:sp>
        <p:sp>
          <p:nvSpPr>
            <p:cNvPr id="4" name="TextBox 3">
              <a:extLst>
                <a:ext uri="{FF2B5EF4-FFF2-40B4-BE49-F238E27FC236}">
                  <a16:creationId xmlns:a16="http://schemas.microsoft.com/office/drawing/2014/main" id="{CA54D33D-8F67-4B3A-A844-9A6543AA1C6F}"/>
                </a:ext>
              </a:extLst>
            </p:cNvPr>
            <p:cNvSpPr txBox="1"/>
            <p:nvPr/>
          </p:nvSpPr>
          <p:spPr>
            <a:xfrm>
              <a:off x="2292310" y="2321004"/>
              <a:ext cx="1641796"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6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30+</a:t>
              </a:r>
            </a:p>
          </p:txBody>
        </p:sp>
        <p:sp>
          <p:nvSpPr>
            <p:cNvPr id="38" name="TextBox 37">
              <a:extLst>
                <a:ext uri="{FF2B5EF4-FFF2-40B4-BE49-F238E27FC236}">
                  <a16:creationId xmlns:a16="http://schemas.microsoft.com/office/drawing/2014/main" id="{AD6A910F-EE83-4FCC-BC79-8C429AACC336}"/>
                </a:ext>
              </a:extLst>
            </p:cNvPr>
            <p:cNvSpPr txBox="1"/>
            <p:nvPr/>
          </p:nvSpPr>
          <p:spPr>
            <a:xfrm>
              <a:off x="1796982" y="3261311"/>
              <a:ext cx="263245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variables</a:t>
              </a:r>
            </a:p>
          </p:txBody>
        </p:sp>
      </p:grpSp>
      <p:grpSp>
        <p:nvGrpSpPr>
          <p:cNvPr id="8" name="Group 7">
            <a:extLst>
              <a:ext uri="{FF2B5EF4-FFF2-40B4-BE49-F238E27FC236}">
                <a16:creationId xmlns:a16="http://schemas.microsoft.com/office/drawing/2014/main" id="{217CFA81-6FD1-42F0-B2C6-3417ED6C02C9}"/>
              </a:ext>
            </a:extLst>
          </p:cNvPr>
          <p:cNvGrpSpPr/>
          <p:nvPr/>
        </p:nvGrpSpPr>
        <p:grpSpPr>
          <a:xfrm>
            <a:off x="683767" y="1972319"/>
            <a:ext cx="3545305" cy="697369"/>
            <a:chOff x="5662863" y="2731631"/>
            <a:chExt cx="3545305" cy="697369"/>
          </a:xfrm>
        </p:grpSpPr>
        <p:sp>
          <p:nvSpPr>
            <p:cNvPr id="9" name="Rectangle: Rounded Corners 8">
              <a:extLst>
                <a:ext uri="{FF2B5EF4-FFF2-40B4-BE49-F238E27FC236}">
                  <a16:creationId xmlns:a16="http://schemas.microsoft.com/office/drawing/2014/main" id="{AE4486DD-B43C-4202-9255-B4D0494B7980}"/>
                </a:ext>
              </a:extLst>
            </p:cNvPr>
            <p:cNvSpPr/>
            <p:nvPr/>
          </p:nvSpPr>
          <p:spPr>
            <a:xfrm>
              <a:off x="5662863" y="2731631"/>
              <a:ext cx="3545305" cy="697369"/>
            </a:xfrm>
            <a:prstGeom prst="round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4A14CBFE-18DE-42AF-90E2-EF2858F00AB7}"/>
                </a:ext>
              </a:extLst>
            </p:cNvPr>
            <p:cNvSpPr txBox="1"/>
            <p:nvPr/>
          </p:nvSpPr>
          <p:spPr>
            <a:xfrm>
              <a:off x="6251537" y="2894509"/>
              <a:ext cx="23679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Invoice Due Date</a:t>
              </a:r>
            </a:p>
          </p:txBody>
        </p:sp>
      </p:grpSp>
      <p:grpSp>
        <p:nvGrpSpPr>
          <p:cNvPr id="11" name="Group 10">
            <a:extLst>
              <a:ext uri="{FF2B5EF4-FFF2-40B4-BE49-F238E27FC236}">
                <a16:creationId xmlns:a16="http://schemas.microsoft.com/office/drawing/2014/main" id="{F82F5DD9-DD10-4046-A517-7A0D588A30F8}"/>
              </a:ext>
            </a:extLst>
          </p:cNvPr>
          <p:cNvGrpSpPr/>
          <p:nvPr/>
        </p:nvGrpSpPr>
        <p:grpSpPr>
          <a:xfrm>
            <a:off x="7681293" y="4179225"/>
            <a:ext cx="3545305" cy="697369"/>
            <a:chOff x="5662863" y="2731631"/>
            <a:chExt cx="3545305" cy="697369"/>
          </a:xfrm>
        </p:grpSpPr>
        <p:sp>
          <p:nvSpPr>
            <p:cNvPr id="12" name="Rectangle: Rounded Corners 11">
              <a:extLst>
                <a:ext uri="{FF2B5EF4-FFF2-40B4-BE49-F238E27FC236}">
                  <a16:creationId xmlns:a16="http://schemas.microsoft.com/office/drawing/2014/main" id="{A19B87CD-FC22-49F2-9287-1E42B65078DD}"/>
                </a:ext>
              </a:extLst>
            </p:cNvPr>
            <p:cNvSpPr/>
            <p:nvPr/>
          </p:nvSpPr>
          <p:spPr>
            <a:xfrm>
              <a:off x="5662863" y="2731631"/>
              <a:ext cx="3545305" cy="697369"/>
            </a:xfrm>
            <a:prstGeom prst="round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A1F723EC-F76B-4976-B996-B4E08AEDE3E7}"/>
                </a:ext>
              </a:extLst>
            </p:cNvPr>
            <p:cNvSpPr txBox="1"/>
            <p:nvPr/>
          </p:nvSpPr>
          <p:spPr>
            <a:xfrm>
              <a:off x="6251537" y="2894509"/>
              <a:ext cx="26773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Payment Frequency</a:t>
              </a:r>
            </a:p>
          </p:txBody>
        </p:sp>
      </p:grpSp>
      <p:sp>
        <p:nvSpPr>
          <p:cNvPr id="3" name="Rectangle 2">
            <a:extLst>
              <a:ext uri="{FF2B5EF4-FFF2-40B4-BE49-F238E27FC236}">
                <a16:creationId xmlns:a16="http://schemas.microsoft.com/office/drawing/2014/main" id="{413F7DC2-7A8E-4E1B-B49C-5131F0BF2428}"/>
              </a:ext>
            </a:extLst>
          </p:cNvPr>
          <p:cNvSpPr/>
          <p:nvPr/>
        </p:nvSpPr>
        <p:spPr>
          <a:xfrm>
            <a:off x="257577" y="3898374"/>
            <a:ext cx="130035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DELAY RATIO</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5" name="Rectangle 4">
            <a:extLst>
              <a:ext uri="{FF2B5EF4-FFF2-40B4-BE49-F238E27FC236}">
                <a16:creationId xmlns:a16="http://schemas.microsoft.com/office/drawing/2014/main" id="{A93B8B0F-EB1B-402C-BF62-8B4AF4EEC5AE}"/>
              </a:ext>
            </a:extLst>
          </p:cNvPr>
          <p:cNvSpPr/>
          <p:nvPr/>
        </p:nvSpPr>
        <p:spPr>
          <a:xfrm>
            <a:off x="9257336" y="5482236"/>
            <a:ext cx="27831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CUSTOMER TOTAL AVG DELAY</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7" name="Rectangle 6">
            <a:extLst>
              <a:ext uri="{FF2B5EF4-FFF2-40B4-BE49-F238E27FC236}">
                <a16:creationId xmlns:a16="http://schemas.microsoft.com/office/drawing/2014/main" id="{D110A9AD-FF31-4603-B211-BEE94837F968}"/>
              </a:ext>
            </a:extLst>
          </p:cNvPr>
          <p:cNvSpPr/>
          <p:nvPr/>
        </p:nvSpPr>
        <p:spPr>
          <a:xfrm>
            <a:off x="3337357" y="5495115"/>
            <a:ext cx="350929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CUSTOMER DELAY PAYMENTS PERCENT</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14" name="Rectangle 13">
            <a:extLst>
              <a:ext uri="{FF2B5EF4-FFF2-40B4-BE49-F238E27FC236}">
                <a16:creationId xmlns:a16="http://schemas.microsoft.com/office/drawing/2014/main" id="{4E6DB4C2-F4BB-45EF-87DC-D492C9C05E71}"/>
              </a:ext>
            </a:extLst>
          </p:cNvPr>
          <p:cNvSpPr/>
          <p:nvPr/>
        </p:nvSpPr>
        <p:spPr>
          <a:xfrm>
            <a:off x="257577" y="5467665"/>
            <a:ext cx="205216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CUSTOMER AVG GAP</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15" name="Rectangle 14">
            <a:extLst>
              <a:ext uri="{FF2B5EF4-FFF2-40B4-BE49-F238E27FC236}">
                <a16:creationId xmlns:a16="http://schemas.microsoft.com/office/drawing/2014/main" id="{2841B44B-725B-4756-A249-671B67B18A54}"/>
              </a:ext>
            </a:extLst>
          </p:cNvPr>
          <p:cNvSpPr/>
          <p:nvPr/>
        </p:nvSpPr>
        <p:spPr>
          <a:xfrm>
            <a:off x="257577" y="1053142"/>
            <a:ext cx="318228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CUSTOMER OPEN AVERAGE DELAY</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16" name="Rectangle 15">
            <a:extLst>
              <a:ext uri="{FF2B5EF4-FFF2-40B4-BE49-F238E27FC236}">
                <a16:creationId xmlns:a16="http://schemas.microsoft.com/office/drawing/2014/main" id="{C75488BB-7E76-4E23-A372-27FC857F32AA}"/>
              </a:ext>
            </a:extLst>
          </p:cNvPr>
          <p:cNvSpPr/>
          <p:nvPr/>
        </p:nvSpPr>
        <p:spPr>
          <a:xfrm>
            <a:off x="257577" y="6167052"/>
            <a:ext cx="296106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CUSTOMER CLOSED AVG DELAY</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17" name="Rectangle 16">
            <a:extLst>
              <a:ext uri="{FF2B5EF4-FFF2-40B4-BE49-F238E27FC236}">
                <a16:creationId xmlns:a16="http://schemas.microsoft.com/office/drawing/2014/main" id="{50EC8BFC-25EC-4BCD-B98D-A76590CEE0F4}"/>
              </a:ext>
            </a:extLst>
          </p:cNvPr>
          <p:cNvSpPr/>
          <p:nvPr/>
        </p:nvSpPr>
        <p:spPr>
          <a:xfrm>
            <a:off x="2449423" y="3818906"/>
            <a:ext cx="2032929"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PAYMENT TERM LEVEL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 AVERAGE DELAY</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18" name="Rectangle 17">
            <a:extLst>
              <a:ext uri="{FF2B5EF4-FFF2-40B4-BE49-F238E27FC236}">
                <a16:creationId xmlns:a16="http://schemas.microsoft.com/office/drawing/2014/main" id="{CE5350DE-372E-44C7-918F-5A5FE8A39879}"/>
              </a:ext>
            </a:extLst>
          </p:cNvPr>
          <p:cNvSpPr/>
          <p:nvPr/>
        </p:nvSpPr>
        <p:spPr>
          <a:xfrm>
            <a:off x="100934" y="4695157"/>
            <a:ext cx="168668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BRANCH LEVEL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 AVERAGE DELAY</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19" name="Rectangle 18">
            <a:extLst>
              <a:ext uri="{FF2B5EF4-FFF2-40B4-BE49-F238E27FC236}">
                <a16:creationId xmlns:a16="http://schemas.microsoft.com/office/drawing/2014/main" id="{B1C63577-168C-4E85-B2DE-AEC30BD5D50C}"/>
              </a:ext>
            </a:extLst>
          </p:cNvPr>
          <p:cNvSpPr/>
          <p:nvPr/>
        </p:nvSpPr>
        <p:spPr>
          <a:xfrm>
            <a:off x="6618591" y="1488283"/>
            <a:ext cx="190789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INVOICE SUM RATIO</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0" name="Rectangle 19">
            <a:extLst>
              <a:ext uri="{FF2B5EF4-FFF2-40B4-BE49-F238E27FC236}">
                <a16:creationId xmlns:a16="http://schemas.microsoft.com/office/drawing/2014/main" id="{748637FF-3617-4E0E-B756-DDDFC3C9DC7D}"/>
              </a:ext>
            </a:extLst>
          </p:cNvPr>
          <p:cNvSpPr/>
          <p:nvPr/>
        </p:nvSpPr>
        <p:spPr>
          <a:xfrm>
            <a:off x="257577" y="1488283"/>
            <a:ext cx="378821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CUSTOMER DELAYED PAYMENTS PERCENT</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1" name="Rectangle 20">
            <a:extLst>
              <a:ext uri="{FF2B5EF4-FFF2-40B4-BE49-F238E27FC236}">
                <a16:creationId xmlns:a16="http://schemas.microsoft.com/office/drawing/2014/main" id="{B821D41B-55B5-486B-9621-575953958B4D}"/>
              </a:ext>
            </a:extLst>
          </p:cNvPr>
          <p:cNvSpPr/>
          <p:nvPr/>
        </p:nvSpPr>
        <p:spPr>
          <a:xfrm>
            <a:off x="4274414" y="1071521"/>
            <a:ext cx="224452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INVOICE BASE DUE</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2" name="Rectangle 21">
            <a:extLst>
              <a:ext uri="{FF2B5EF4-FFF2-40B4-BE49-F238E27FC236}">
                <a16:creationId xmlns:a16="http://schemas.microsoft.com/office/drawing/2014/main" id="{9FC54AAB-918B-4D1F-918D-1C2239429A95}"/>
              </a:ext>
            </a:extLst>
          </p:cNvPr>
          <p:cNvSpPr/>
          <p:nvPr/>
        </p:nvSpPr>
        <p:spPr>
          <a:xfrm>
            <a:off x="7716299" y="2498819"/>
            <a:ext cx="299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LAST PAYMENT DATE DIFFERENCE</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3" name="Rectangle 22">
            <a:extLst>
              <a:ext uri="{FF2B5EF4-FFF2-40B4-BE49-F238E27FC236}">
                <a16:creationId xmlns:a16="http://schemas.microsoft.com/office/drawing/2014/main" id="{49F5925C-2CEE-43B3-9F19-27C713150C91}"/>
              </a:ext>
            </a:extLst>
          </p:cNvPr>
          <p:cNvSpPr/>
          <p:nvPr/>
        </p:nvSpPr>
        <p:spPr>
          <a:xfrm>
            <a:off x="7730181" y="3284010"/>
            <a:ext cx="114486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GAP RATIO</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4" name="Rectangle 23">
            <a:extLst>
              <a:ext uri="{FF2B5EF4-FFF2-40B4-BE49-F238E27FC236}">
                <a16:creationId xmlns:a16="http://schemas.microsoft.com/office/drawing/2014/main" id="{88E5F528-07FF-431D-A543-CB7325676A01}"/>
              </a:ext>
            </a:extLst>
          </p:cNvPr>
          <p:cNvSpPr/>
          <p:nvPr/>
        </p:nvSpPr>
        <p:spPr>
          <a:xfrm>
            <a:off x="9079403" y="1040263"/>
            <a:ext cx="296106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CLOSED DELAYED COUNT RATIO</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5" name="Rectangle 24">
            <a:extLst>
              <a:ext uri="{FF2B5EF4-FFF2-40B4-BE49-F238E27FC236}">
                <a16:creationId xmlns:a16="http://schemas.microsoft.com/office/drawing/2014/main" id="{8FA603F1-5EEF-42D8-AF33-CA9E01C0FC4A}"/>
              </a:ext>
            </a:extLst>
          </p:cNvPr>
          <p:cNvSpPr/>
          <p:nvPr/>
        </p:nvSpPr>
        <p:spPr>
          <a:xfrm>
            <a:off x="9031313" y="2920605"/>
            <a:ext cx="30091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DELAY PAYMENTS PERCENT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[12 Months]</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9" name="Rectangle 28">
            <a:extLst>
              <a:ext uri="{FF2B5EF4-FFF2-40B4-BE49-F238E27FC236}">
                <a16:creationId xmlns:a16="http://schemas.microsoft.com/office/drawing/2014/main" id="{2F416BDC-9A82-453E-965E-4D6D1BB251AD}"/>
              </a:ext>
            </a:extLst>
          </p:cNvPr>
          <p:cNvSpPr/>
          <p:nvPr/>
        </p:nvSpPr>
        <p:spPr>
          <a:xfrm>
            <a:off x="9031313" y="6219643"/>
            <a:ext cx="30091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DELAY PAYMENTS PERCENT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[06 Months]</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6" name="Rectangle 25">
            <a:extLst>
              <a:ext uri="{FF2B5EF4-FFF2-40B4-BE49-F238E27FC236}">
                <a16:creationId xmlns:a16="http://schemas.microsoft.com/office/drawing/2014/main" id="{C8BF543A-9B62-4A09-A607-A8438BDF93B6}"/>
              </a:ext>
            </a:extLst>
          </p:cNvPr>
          <p:cNvSpPr/>
          <p:nvPr/>
        </p:nvSpPr>
        <p:spPr>
          <a:xfrm>
            <a:off x="5905229" y="5960989"/>
            <a:ext cx="266771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TOTAL AVERAGE DELAY</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27" name="Rectangle 26">
            <a:extLst>
              <a:ext uri="{FF2B5EF4-FFF2-40B4-BE49-F238E27FC236}">
                <a16:creationId xmlns:a16="http://schemas.microsoft.com/office/drawing/2014/main" id="{3C99AE6D-1F9A-4624-B26B-56276AF5F89A}"/>
              </a:ext>
            </a:extLst>
          </p:cNvPr>
          <p:cNvSpPr/>
          <p:nvPr/>
        </p:nvSpPr>
        <p:spPr>
          <a:xfrm>
            <a:off x="7991214" y="5134601"/>
            <a:ext cx="244490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TOTAL DELAY COUNT</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30" name="Rectangle 29">
            <a:extLst>
              <a:ext uri="{FF2B5EF4-FFF2-40B4-BE49-F238E27FC236}">
                <a16:creationId xmlns:a16="http://schemas.microsoft.com/office/drawing/2014/main" id="{A6322A10-69C8-4648-BD95-37576ADF2CC4}"/>
              </a:ext>
            </a:extLst>
          </p:cNvPr>
          <p:cNvSpPr/>
          <p:nvPr/>
        </p:nvSpPr>
        <p:spPr>
          <a:xfrm>
            <a:off x="7809273" y="3845013"/>
            <a:ext cx="280878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CLOSED INVOICE COUNT</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31" name="Rectangle 30">
            <a:extLst>
              <a:ext uri="{FF2B5EF4-FFF2-40B4-BE49-F238E27FC236}">
                <a16:creationId xmlns:a16="http://schemas.microsoft.com/office/drawing/2014/main" id="{51B43F3B-EE4C-435D-9F8C-61A15B02C36D}"/>
              </a:ext>
            </a:extLst>
          </p:cNvPr>
          <p:cNvSpPr/>
          <p:nvPr/>
        </p:nvSpPr>
        <p:spPr>
          <a:xfrm>
            <a:off x="3272435" y="6447965"/>
            <a:ext cx="363913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CLOSED DELAYED INVOICE COUNT</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32" name="Rectangle 31">
            <a:extLst>
              <a:ext uri="{FF2B5EF4-FFF2-40B4-BE49-F238E27FC236}">
                <a16:creationId xmlns:a16="http://schemas.microsoft.com/office/drawing/2014/main" id="{96811287-8AEF-407B-B455-8BEFBFB32472}"/>
              </a:ext>
            </a:extLst>
          </p:cNvPr>
          <p:cNvSpPr/>
          <p:nvPr/>
        </p:nvSpPr>
        <p:spPr>
          <a:xfrm>
            <a:off x="2064665" y="4807375"/>
            <a:ext cx="200407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LAST CLEARING DATE</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34" name="Rectangle 33">
            <a:extLst>
              <a:ext uri="{FF2B5EF4-FFF2-40B4-BE49-F238E27FC236}">
                <a16:creationId xmlns:a16="http://schemas.microsoft.com/office/drawing/2014/main" id="{B44A9229-A09D-4228-A98E-957E2378F821}"/>
              </a:ext>
            </a:extLst>
          </p:cNvPr>
          <p:cNvSpPr/>
          <p:nvPr/>
        </p:nvSpPr>
        <p:spPr>
          <a:xfrm>
            <a:off x="466768" y="2926917"/>
            <a:ext cx="3369833"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CLOSED DELAYED INVOICE SUM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 [12 Months]</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35" name="Rectangle 34">
            <a:extLst>
              <a:ext uri="{FF2B5EF4-FFF2-40B4-BE49-F238E27FC236}">
                <a16:creationId xmlns:a16="http://schemas.microsoft.com/office/drawing/2014/main" id="{0D2CEE3D-669F-414A-A6FC-B58370909D8F}"/>
              </a:ext>
            </a:extLst>
          </p:cNvPr>
          <p:cNvSpPr/>
          <p:nvPr/>
        </p:nvSpPr>
        <p:spPr>
          <a:xfrm>
            <a:off x="10382644" y="1708488"/>
            <a:ext cx="165782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PAST AVG DELAY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 [12 Months]</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40" name="Rectangle 39">
            <a:extLst>
              <a:ext uri="{FF2B5EF4-FFF2-40B4-BE49-F238E27FC236}">
                <a16:creationId xmlns:a16="http://schemas.microsoft.com/office/drawing/2014/main" id="{90098011-7DE7-43A7-B1CD-2D103F6E1B66}"/>
              </a:ext>
            </a:extLst>
          </p:cNvPr>
          <p:cNvSpPr/>
          <p:nvPr/>
        </p:nvSpPr>
        <p:spPr>
          <a:xfrm>
            <a:off x="4557584" y="4851962"/>
            <a:ext cx="112883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BATCH SIZE</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
        <p:nvSpPr>
          <p:cNvPr id="41" name="Rectangle 40">
            <a:extLst>
              <a:ext uri="{FF2B5EF4-FFF2-40B4-BE49-F238E27FC236}">
                <a16:creationId xmlns:a16="http://schemas.microsoft.com/office/drawing/2014/main" id="{F4C04F11-1FD6-45B7-9FE5-730FA0A4E53A}"/>
              </a:ext>
            </a:extLst>
          </p:cNvPr>
          <p:cNvSpPr/>
          <p:nvPr/>
        </p:nvSpPr>
        <p:spPr>
          <a:xfrm>
            <a:off x="8739405" y="1717592"/>
            <a:ext cx="103586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DELAY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rPr>
              <a:t>AVERAGE</a:t>
            </a:r>
            <a:endParaRPr kumimoji="0" lang="en-IN" sz="1400" b="0" i="0" u="none" strike="noStrike" kern="0" cap="none" spc="0" normalizeH="0" baseline="0" noProof="0" dirty="0">
              <a:ln>
                <a:noFill/>
              </a:ln>
              <a:solidFill>
                <a:srgbClr val="FFFFFF">
                  <a:lumMod val="85000"/>
                </a:srgbClr>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73571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F5B1-9376-4D3E-A78E-57A2A10D6632}"/>
              </a:ext>
            </a:extLst>
          </p:cNvPr>
          <p:cNvSpPr>
            <a:spLocks noGrp="1"/>
          </p:cNvSpPr>
          <p:nvPr>
            <p:ph type="title"/>
          </p:nvPr>
        </p:nvSpPr>
        <p:spPr/>
        <p:txBody>
          <a:bodyPr/>
          <a:lstStyle/>
          <a:p>
            <a:r>
              <a:rPr lang="en-US" b="1" dirty="0"/>
              <a:t>Artificial Intelligence 101</a:t>
            </a:r>
            <a:endParaRPr lang="en-IN" b="1" dirty="0"/>
          </a:p>
        </p:txBody>
      </p:sp>
    </p:spTree>
    <p:extLst>
      <p:ext uri="{BB962C8B-B14F-4D97-AF65-F5344CB8AC3E}">
        <p14:creationId xmlns:p14="http://schemas.microsoft.com/office/powerpoint/2010/main" val="59423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E020-99FF-454B-82FE-0736CF4CED21}"/>
              </a:ext>
            </a:extLst>
          </p:cNvPr>
          <p:cNvSpPr>
            <a:spLocks noGrp="1"/>
          </p:cNvSpPr>
          <p:nvPr>
            <p:ph type="title"/>
          </p:nvPr>
        </p:nvSpPr>
        <p:spPr/>
        <p:txBody>
          <a:bodyPr/>
          <a:lstStyle/>
          <a:p>
            <a:r>
              <a:rPr lang="en-IN" dirty="0">
                <a:solidFill>
                  <a:srgbClr val="5DAAE0"/>
                </a:solidFill>
              </a:rPr>
              <a:t>Artificial Intelligence 101</a:t>
            </a:r>
            <a:endParaRPr lang="en-IN" b="0" dirty="0">
              <a:solidFill>
                <a:srgbClr val="5DAAE0"/>
              </a:solidFill>
            </a:endParaRPr>
          </a:p>
        </p:txBody>
      </p:sp>
      <p:cxnSp>
        <p:nvCxnSpPr>
          <p:cNvPr id="15" name="Connector: Elbow 14">
            <a:extLst>
              <a:ext uri="{FF2B5EF4-FFF2-40B4-BE49-F238E27FC236}">
                <a16:creationId xmlns:a16="http://schemas.microsoft.com/office/drawing/2014/main" id="{94DB6AC4-678C-46B8-B304-7580494BE20B}"/>
              </a:ext>
            </a:extLst>
          </p:cNvPr>
          <p:cNvCxnSpPr>
            <a:cxnSpLocks/>
          </p:cNvCxnSpPr>
          <p:nvPr/>
        </p:nvCxnSpPr>
        <p:spPr>
          <a:xfrm>
            <a:off x="1027871" y="1611403"/>
            <a:ext cx="10008000" cy="3744000"/>
          </a:xfrm>
          <a:prstGeom prst="bentConnector3">
            <a:avLst>
              <a:gd name="adj1" fmla="val -33"/>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D60A08D-C25F-4E0E-A6E6-941DA4C8619D}"/>
              </a:ext>
            </a:extLst>
          </p:cNvPr>
          <p:cNvSpPr txBox="1"/>
          <p:nvPr/>
        </p:nvSpPr>
        <p:spPr>
          <a:xfrm>
            <a:off x="5605671" y="6103391"/>
            <a:ext cx="15664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Variables</a:t>
            </a:r>
          </a:p>
        </p:txBody>
      </p:sp>
      <p:sp>
        <p:nvSpPr>
          <p:cNvPr id="35" name="TextBox 34">
            <a:extLst>
              <a:ext uri="{FF2B5EF4-FFF2-40B4-BE49-F238E27FC236}">
                <a16:creationId xmlns:a16="http://schemas.microsoft.com/office/drawing/2014/main" id="{9EE9B2C7-F064-4150-9E3D-1DA5242B024F}"/>
              </a:ext>
            </a:extLst>
          </p:cNvPr>
          <p:cNvSpPr txBox="1"/>
          <p:nvPr/>
        </p:nvSpPr>
        <p:spPr>
          <a:xfrm>
            <a:off x="158169" y="2502576"/>
            <a:ext cx="553998" cy="1571905"/>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Accuracy</a:t>
            </a:r>
          </a:p>
        </p:txBody>
      </p:sp>
      <p:grpSp>
        <p:nvGrpSpPr>
          <p:cNvPr id="12" name="Group 11">
            <a:extLst>
              <a:ext uri="{FF2B5EF4-FFF2-40B4-BE49-F238E27FC236}">
                <a16:creationId xmlns:a16="http://schemas.microsoft.com/office/drawing/2014/main" id="{37D65698-BF83-4522-8E9A-6C5CB360DFE6}"/>
              </a:ext>
            </a:extLst>
          </p:cNvPr>
          <p:cNvGrpSpPr/>
          <p:nvPr/>
        </p:nvGrpSpPr>
        <p:grpSpPr>
          <a:xfrm>
            <a:off x="1404304" y="5189653"/>
            <a:ext cx="867545" cy="890860"/>
            <a:chOff x="2842919" y="5254172"/>
            <a:chExt cx="867545" cy="890860"/>
          </a:xfrm>
        </p:grpSpPr>
        <p:cxnSp>
          <p:nvCxnSpPr>
            <p:cNvPr id="6" name="Straight Connector 5">
              <a:extLst>
                <a:ext uri="{FF2B5EF4-FFF2-40B4-BE49-F238E27FC236}">
                  <a16:creationId xmlns:a16="http://schemas.microsoft.com/office/drawing/2014/main" id="{644F5615-F89C-45E2-B477-64C11E17409B}"/>
                </a:ext>
              </a:extLst>
            </p:cNvPr>
            <p:cNvCxnSpPr>
              <a:cxnSpLocks/>
            </p:cNvCxnSpPr>
            <p:nvPr/>
          </p:nvCxnSpPr>
          <p:spPr>
            <a:xfrm>
              <a:off x="3267575" y="5254172"/>
              <a:ext cx="0" cy="275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FBBB87-EEAB-42FB-918A-FBCB125058C5}"/>
                </a:ext>
              </a:extLst>
            </p:cNvPr>
            <p:cNvSpPr txBox="1"/>
            <p:nvPr/>
          </p:nvSpPr>
          <p:spPr>
            <a:xfrm>
              <a:off x="2842919" y="5621812"/>
              <a:ext cx="86754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Invoice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Date</a:t>
              </a:r>
            </a:p>
          </p:txBody>
        </p:sp>
      </p:grpSp>
      <p:grpSp>
        <p:nvGrpSpPr>
          <p:cNvPr id="95" name="Group 94">
            <a:extLst>
              <a:ext uri="{FF2B5EF4-FFF2-40B4-BE49-F238E27FC236}">
                <a16:creationId xmlns:a16="http://schemas.microsoft.com/office/drawing/2014/main" id="{1ABCCB40-5F94-4D93-B454-2028DB4D2077}"/>
              </a:ext>
            </a:extLst>
          </p:cNvPr>
          <p:cNvGrpSpPr/>
          <p:nvPr/>
        </p:nvGrpSpPr>
        <p:grpSpPr>
          <a:xfrm>
            <a:off x="2611228" y="5189653"/>
            <a:ext cx="1026242" cy="890860"/>
            <a:chOff x="2763573" y="5254172"/>
            <a:chExt cx="1026242" cy="890860"/>
          </a:xfrm>
        </p:grpSpPr>
        <p:cxnSp>
          <p:nvCxnSpPr>
            <p:cNvPr id="96" name="Straight Connector 95">
              <a:extLst>
                <a:ext uri="{FF2B5EF4-FFF2-40B4-BE49-F238E27FC236}">
                  <a16:creationId xmlns:a16="http://schemas.microsoft.com/office/drawing/2014/main" id="{931BCE8E-7255-46D5-B5C6-56A9A668388B}"/>
                </a:ext>
              </a:extLst>
            </p:cNvPr>
            <p:cNvCxnSpPr>
              <a:cxnSpLocks/>
            </p:cNvCxnSpPr>
            <p:nvPr/>
          </p:nvCxnSpPr>
          <p:spPr>
            <a:xfrm>
              <a:off x="3267575" y="5254172"/>
              <a:ext cx="0" cy="275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90190EED-F642-405E-A1CC-B9AF55BED650}"/>
                </a:ext>
              </a:extLst>
            </p:cNvPr>
            <p:cNvSpPr txBox="1"/>
            <p:nvPr/>
          </p:nvSpPr>
          <p:spPr>
            <a:xfrm>
              <a:off x="2763573" y="5621812"/>
              <a:ext cx="10262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Customer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 ADP</a:t>
              </a:r>
            </a:p>
          </p:txBody>
        </p:sp>
      </p:grpSp>
      <p:grpSp>
        <p:nvGrpSpPr>
          <p:cNvPr id="98" name="Group 97">
            <a:extLst>
              <a:ext uri="{FF2B5EF4-FFF2-40B4-BE49-F238E27FC236}">
                <a16:creationId xmlns:a16="http://schemas.microsoft.com/office/drawing/2014/main" id="{BB0828AD-497E-40ED-9813-3DF3FBEBEC5F}"/>
              </a:ext>
            </a:extLst>
          </p:cNvPr>
          <p:cNvGrpSpPr/>
          <p:nvPr/>
        </p:nvGrpSpPr>
        <p:grpSpPr>
          <a:xfrm>
            <a:off x="3976849" y="5189653"/>
            <a:ext cx="881972" cy="890860"/>
            <a:chOff x="2835711" y="5254172"/>
            <a:chExt cx="881972" cy="890860"/>
          </a:xfrm>
        </p:grpSpPr>
        <p:cxnSp>
          <p:nvCxnSpPr>
            <p:cNvPr id="99" name="Straight Connector 98">
              <a:extLst>
                <a:ext uri="{FF2B5EF4-FFF2-40B4-BE49-F238E27FC236}">
                  <a16:creationId xmlns:a16="http://schemas.microsoft.com/office/drawing/2014/main" id="{04319478-D355-4AD6-8CC2-7FEA90C24369}"/>
                </a:ext>
              </a:extLst>
            </p:cNvPr>
            <p:cNvCxnSpPr>
              <a:cxnSpLocks/>
            </p:cNvCxnSpPr>
            <p:nvPr/>
          </p:nvCxnSpPr>
          <p:spPr>
            <a:xfrm>
              <a:off x="3267575" y="5254172"/>
              <a:ext cx="0" cy="275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4F60DD76-4268-4E54-AA1D-D0D037C0980B}"/>
                </a:ext>
              </a:extLst>
            </p:cNvPr>
            <p:cNvSpPr txBox="1"/>
            <p:nvPr/>
          </p:nvSpPr>
          <p:spPr>
            <a:xfrm>
              <a:off x="2835711" y="5621812"/>
              <a:ext cx="88197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Invoice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Amount</a:t>
              </a:r>
            </a:p>
          </p:txBody>
        </p:sp>
      </p:grpSp>
      <p:grpSp>
        <p:nvGrpSpPr>
          <p:cNvPr id="113" name="Group 112">
            <a:extLst>
              <a:ext uri="{FF2B5EF4-FFF2-40B4-BE49-F238E27FC236}">
                <a16:creationId xmlns:a16="http://schemas.microsoft.com/office/drawing/2014/main" id="{E6259AA7-CC32-4282-8400-3EE7DDA29C8F}"/>
              </a:ext>
            </a:extLst>
          </p:cNvPr>
          <p:cNvGrpSpPr/>
          <p:nvPr/>
        </p:nvGrpSpPr>
        <p:grpSpPr>
          <a:xfrm>
            <a:off x="5198199" y="5189653"/>
            <a:ext cx="1160894" cy="890860"/>
            <a:chOff x="2696251" y="5254172"/>
            <a:chExt cx="1160894" cy="890860"/>
          </a:xfrm>
          <a:solidFill>
            <a:schemeClr val="bg1"/>
          </a:solidFill>
        </p:grpSpPr>
        <p:cxnSp>
          <p:nvCxnSpPr>
            <p:cNvPr id="114" name="Straight Connector 113">
              <a:extLst>
                <a:ext uri="{FF2B5EF4-FFF2-40B4-BE49-F238E27FC236}">
                  <a16:creationId xmlns:a16="http://schemas.microsoft.com/office/drawing/2014/main" id="{1CC2123F-ADB7-4FA5-8549-F5ABEF00E631}"/>
                </a:ext>
              </a:extLst>
            </p:cNvPr>
            <p:cNvCxnSpPr>
              <a:cxnSpLocks/>
            </p:cNvCxnSpPr>
            <p:nvPr/>
          </p:nvCxnSpPr>
          <p:spPr>
            <a:xfrm>
              <a:off x="3267575" y="5254172"/>
              <a:ext cx="0" cy="27577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ABCD5C1-7240-4D7A-9CFD-0C8A5346E223}"/>
                </a:ext>
              </a:extLst>
            </p:cNvPr>
            <p:cNvSpPr txBox="1"/>
            <p:nvPr/>
          </p:nvSpPr>
          <p:spPr>
            <a:xfrm>
              <a:off x="2696251" y="5621812"/>
              <a:ext cx="1160894" cy="523220"/>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Payment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 Frequency</a:t>
              </a:r>
            </a:p>
          </p:txBody>
        </p:sp>
      </p:grpSp>
      <p:sp>
        <p:nvSpPr>
          <p:cNvPr id="9" name="Freeform: Shape 8">
            <a:extLst>
              <a:ext uri="{FF2B5EF4-FFF2-40B4-BE49-F238E27FC236}">
                <a16:creationId xmlns:a16="http://schemas.microsoft.com/office/drawing/2014/main" id="{01A15923-12E1-4A03-A727-85AEE533D7E3}"/>
              </a:ext>
            </a:extLst>
          </p:cNvPr>
          <p:cNvSpPr/>
          <p:nvPr/>
        </p:nvSpPr>
        <p:spPr>
          <a:xfrm>
            <a:off x="1021338" y="1611403"/>
            <a:ext cx="9845443" cy="3155406"/>
          </a:xfrm>
          <a:custGeom>
            <a:avLst/>
            <a:gdLst>
              <a:gd name="connsiteX0" fmla="*/ 0 w 7299960"/>
              <a:gd name="connsiteY0" fmla="*/ 2682240 h 2682240"/>
              <a:gd name="connsiteX1" fmla="*/ 914400 w 7299960"/>
              <a:gd name="connsiteY1" fmla="*/ 1706880 h 2682240"/>
              <a:gd name="connsiteX2" fmla="*/ 2758440 w 7299960"/>
              <a:gd name="connsiteY2" fmla="*/ 640080 h 2682240"/>
              <a:gd name="connsiteX3" fmla="*/ 5212080 w 7299960"/>
              <a:gd name="connsiteY3" fmla="*/ 213360 h 2682240"/>
              <a:gd name="connsiteX4" fmla="*/ 7299960 w 7299960"/>
              <a:gd name="connsiteY4" fmla="*/ 0 h 2682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9960" h="2682240">
                <a:moveTo>
                  <a:pt x="0" y="2682240"/>
                </a:moveTo>
                <a:cubicBezTo>
                  <a:pt x="227330" y="2364740"/>
                  <a:pt x="454660" y="2047240"/>
                  <a:pt x="914400" y="1706880"/>
                </a:cubicBezTo>
                <a:cubicBezTo>
                  <a:pt x="1374140" y="1366520"/>
                  <a:pt x="2042160" y="889000"/>
                  <a:pt x="2758440" y="640080"/>
                </a:cubicBezTo>
                <a:cubicBezTo>
                  <a:pt x="3474720" y="391160"/>
                  <a:pt x="4455160" y="320040"/>
                  <a:pt x="5212080" y="213360"/>
                </a:cubicBezTo>
                <a:cubicBezTo>
                  <a:pt x="5969000" y="106680"/>
                  <a:pt x="6634480" y="53340"/>
                  <a:pt x="7299960" y="0"/>
                </a:cubicBezTo>
              </a:path>
            </a:pathLst>
          </a:custGeom>
          <a:no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1" name="Group 20">
            <a:extLst>
              <a:ext uri="{FF2B5EF4-FFF2-40B4-BE49-F238E27FC236}">
                <a16:creationId xmlns:a16="http://schemas.microsoft.com/office/drawing/2014/main" id="{6C942CFC-4F77-46B4-BD16-53A6512737A3}"/>
              </a:ext>
            </a:extLst>
          </p:cNvPr>
          <p:cNvGrpSpPr/>
          <p:nvPr/>
        </p:nvGrpSpPr>
        <p:grpSpPr>
          <a:xfrm>
            <a:off x="6929699" y="5189653"/>
            <a:ext cx="377026" cy="675417"/>
            <a:chOff x="3088185" y="5254172"/>
            <a:chExt cx="377026" cy="675417"/>
          </a:xfrm>
          <a:solidFill>
            <a:schemeClr val="bg1"/>
          </a:solidFill>
        </p:grpSpPr>
        <p:cxnSp>
          <p:nvCxnSpPr>
            <p:cNvPr id="22" name="Straight Connector 21">
              <a:extLst>
                <a:ext uri="{FF2B5EF4-FFF2-40B4-BE49-F238E27FC236}">
                  <a16:creationId xmlns:a16="http://schemas.microsoft.com/office/drawing/2014/main" id="{00BDCAA9-DD10-459D-A4AD-728D41624034}"/>
                </a:ext>
              </a:extLst>
            </p:cNvPr>
            <p:cNvCxnSpPr>
              <a:cxnSpLocks/>
            </p:cNvCxnSpPr>
            <p:nvPr/>
          </p:nvCxnSpPr>
          <p:spPr>
            <a:xfrm>
              <a:off x="3267575" y="5254172"/>
              <a:ext cx="0" cy="27577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02E115B-D316-40CD-B191-19CFA661E1B0}"/>
                </a:ext>
              </a:extLst>
            </p:cNvPr>
            <p:cNvSpPr txBox="1"/>
            <p:nvPr/>
          </p:nvSpPr>
          <p:spPr>
            <a:xfrm>
              <a:off x="3088185" y="5621812"/>
              <a:ext cx="377026"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V</a:t>
              </a:r>
              <a:r>
                <a:rPr kumimoji="0" lang="en-IN" sz="1400" b="0" i="0" u="none" strike="noStrike" kern="0" cap="none" spc="0" normalizeH="0" baseline="-25000" noProof="0" dirty="0">
                  <a:ln>
                    <a:noFill/>
                  </a:ln>
                  <a:solidFill>
                    <a:srgbClr val="000000"/>
                  </a:solidFill>
                  <a:effectLst/>
                  <a:uLnTx/>
                  <a:uFillTx/>
                  <a:latin typeface="Century Gothic" panose="020B0502020202020204" pitchFamily="34" charset="0"/>
                  <a:cs typeface="Arial"/>
                  <a:sym typeface="Arial"/>
                </a:rPr>
                <a:t>5</a:t>
              </a:r>
            </a:p>
          </p:txBody>
        </p:sp>
      </p:grpSp>
      <p:grpSp>
        <p:nvGrpSpPr>
          <p:cNvPr id="24" name="Group 23">
            <a:extLst>
              <a:ext uri="{FF2B5EF4-FFF2-40B4-BE49-F238E27FC236}">
                <a16:creationId xmlns:a16="http://schemas.microsoft.com/office/drawing/2014/main" id="{5CF083A8-10DD-46BC-B47B-DC585BF8D317}"/>
              </a:ext>
            </a:extLst>
          </p:cNvPr>
          <p:cNvGrpSpPr/>
          <p:nvPr/>
        </p:nvGrpSpPr>
        <p:grpSpPr>
          <a:xfrm>
            <a:off x="7766775" y="5189653"/>
            <a:ext cx="377026" cy="675417"/>
            <a:chOff x="3088185" y="5254172"/>
            <a:chExt cx="377026" cy="675417"/>
          </a:xfrm>
          <a:solidFill>
            <a:schemeClr val="bg1"/>
          </a:solidFill>
        </p:grpSpPr>
        <p:cxnSp>
          <p:nvCxnSpPr>
            <p:cNvPr id="25" name="Straight Connector 24">
              <a:extLst>
                <a:ext uri="{FF2B5EF4-FFF2-40B4-BE49-F238E27FC236}">
                  <a16:creationId xmlns:a16="http://schemas.microsoft.com/office/drawing/2014/main" id="{E9C0E24D-DE33-44E4-AD0F-78BBD579FE50}"/>
                </a:ext>
              </a:extLst>
            </p:cNvPr>
            <p:cNvCxnSpPr>
              <a:cxnSpLocks/>
            </p:cNvCxnSpPr>
            <p:nvPr/>
          </p:nvCxnSpPr>
          <p:spPr>
            <a:xfrm>
              <a:off x="3267575" y="5254172"/>
              <a:ext cx="0" cy="27577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D897EF-2228-4DB5-8083-F9C10062694B}"/>
                </a:ext>
              </a:extLst>
            </p:cNvPr>
            <p:cNvSpPr txBox="1"/>
            <p:nvPr/>
          </p:nvSpPr>
          <p:spPr>
            <a:xfrm>
              <a:off x="3088185" y="5621812"/>
              <a:ext cx="377026"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V</a:t>
              </a:r>
              <a:r>
                <a:rPr kumimoji="0" lang="en-IN" sz="1400" b="0" i="0" u="none" strike="noStrike" kern="0" cap="none" spc="0" normalizeH="0" baseline="-25000" noProof="0" dirty="0">
                  <a:ln>
                    <a:noFill/>
                  </a:ln>
                  <a:solidFill>
                    <a:srgbClr val="000000"/>
                  </a:solidFill>
                  <a:effectLst/>
                  <a:uLnTx/>
                  <a:uFillTx/>
                  <a:latin typeface="Century Gothic" panose="020B0502020202020204" pitchFamily="34" charset="0"/>
                  <a:cs typeface="Arial"/>
                  <a:sym typeface="Arial"/>
                </a:rPr>
                <a:t>6</a:t>
              </a:r>
            </a:p>
          </p:txBody>
        </p:sp>
      </p:grpSp>
      <p:grpSp>
        <p:nvGrpSpPr>
          <p:cNvPr id="27" name="Group 26">
            <a:extLst>
              <a:ext uri="{FF2B5EF4-FFF2-40B4-BE49-F238E27FC236}">
                <a16:creationId xmlns:a16="http://schemas.microsoft.com/office/drawing/2014/main" id="{8B6C18EE-5002-40AE-835E-D1E581FEA5E6}"/>
              </a:ext>
            </a:extLst>
          </p:cNvPr>
          <p:cNvGrpSpPr/>
          <p:nvPr/>
        </p:nvGrpSpPr>
        <p:grpSpPr>
          <a:xfrm>
            <a:off x="8603851" y="5189653"/>
            <a:ext cx="377026" cy="675417"/>
            <a:chOff x="3088185" y="5254172"/>
            <a:chExt cx="377026" cy="675417"/>
          </a:xfrm>
          <a:solidFill>
            <a:schemeClr val="bg1"/>
          </a:solidFill>
        </p:grpSpPr>
        <p:cxnSp>
          <p:nvCxnSpPr>
            <p:cNvPr id="28" name="Straight Connector 27">
              <a:extLst>
                <a:ext uri="{FF2B5EF4-FFF2-40B4-BE49-F238E27FC236}">
                  <a16:creationId xmlns:a16="http://schemas.microsoft.com/office/drawing/2014/main" id="{758F08ED-F425-4207-A0D8-DE469B3FDF6F}"/>
                </a:ext>
              </a:extLst>
            </p:cNvPr>
            <p:cNvCxnSpPr>
              <a:cxnSpLocks/>
            </p:cNvCxnSpPr>
            <p:nvPr/>
          </p:nvCxnSpPr>
          <p:spPr>
            <a:xfrm>
              <a:off x="3267575" y="5254172"/>
              <a:ext cx="0" cy="27577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F9EA54B-C703-4FAE-99CA-447B56174C8C}"/>
                </a:ext>
              </a:extLst>
            </p:cNvPr>
            <p:cNvSpPr txBox="1"/>
            <p:nvPr/>
          </p:nvSpPr>
          <p:spPr>
            <a:xfrm>
              <a:off x="3088185" y="5621812"/>
              <a:ext cx="377026"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V</a:t>
              </a:r>
              <a:r>
                <a:rPr kumimoji="0" lang="en-IN" sz="1400" b="0" i="0" u="none" strike="noStrike" kern="0" cap="none" spc="0" normalizeH="0" baseline="-25000" noProof="0" dirty="0">
                  <a:ln>
                    <a:noFill/>
                  </a:ln>
                  <a:solidFill>
                    <a:srgbClr val="000000"/>
                  </a:solidFill>
                  <a:effectLst/>
                  <a:uLnTx/>
                  <a:uFillTx/>
                  <a:latin typeface="Century Gothic" panose="020B0502020202020204" pitchFamily="34" charset="0"/>
                  <a:cs typeface="Arial"/>
                  <a:sym typeface="Arial"/>
                </a:rPr>
                <a:t>7</a:t>
              </a:r>
            </a:p>
          </p:txBody>
        </p:sp>
      </p:grpSp>
      <p:grpSp>
        <p:nvGrpSpPr>
          <p:cNvPr id="30" name="Group 29">
            <a:extLst>
              <a:ext uri="{FF2B5EF4-FFF2-40B4-BE49-F238E27FC236}">
                <a16:creationId xmlns:a16="http://schemas.microsoft.com/office/drawing/2014/main" id="{EFEE1EE7-B095-4370-9771-9DCCF7BA4ED5}"/>
              </a:ext>
            </a:extLst>
          </p:cNvPr>
          <p:cNvGrpSpPr/>
          <p:nvPr/>
        </p:nvGrpSpPr>
        <p:grpSpPr>
          <a:xfrm>
            <a:off x="10635813" y="5189653"/>
            <a:ext cx="399468" cy="675417"/>
            <a:chOff x="3076964" y="5254172"/>
            <a:chExt cx="399468" cy="675417"/>
          </a:xfrm>
          <a:solidFill>
            <a:schemeClr val="bg1"/>
          </a:solidFill>
        </p:grpSpPr>
        <p:cxnSp>
          <p:nvCxnSpPr>
            <p:cNvPr id="31" name="Straight Connector 30">
              <a:extLst>
                <a:ext uri="{FF2B5EF4-FFF2-40B4-BE49-F238E27FC236}">
                  <a16:creationId xmlns:a16="http://schemas.microsoft.com/office/drawing/2014/main" id="{B88BF964-40C3-4D74-9F7F-D2241A435F88}"/>
                </a:ext>
              </a:extLst>
            </p:cNvPr>
            <p:cNvCxnSpPr>
              <a:cxnSpLocks/>
            </p:cNvCxnSpPr>
            <p:nvPr/>
          </p:nvCxnSpPr>
          <p:spPr>
            <a:xfrm>
              <a:off x="3267575" y="5254172"/>
              <a:ext cx="0" cy="27577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D483A94-3466-4EAB-922D-53CEC5C45DE8}"/>
                </a:ext>
              </a:extLst>
            </p:cNvPr>
            <p:cNvSpPr txBox="1"/>
            <p:nvPr/>
          </p:nvSpPr>
          <p:spPr>
            <a:xfrm>
              <a:off x="3076964" y="5621812"/>
              <a:ext cx="399468"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V</a:t>
              </a:r>
              <a:r>
                <a:rPr kumimoji="0" lang="en-IN" sz="1400" b="0" i="0" u="none" strike="noStrike" kern="0" cap="none" spc="0" normalizeH="0" baseline="-25000" noProof="0" dirty="0">
                  <a:ln>
                    <a:noFill/>
                  </a:ln>
                  <a:solidFill>
                    <a:srgbClr val="000000"/>
                  </a:solidFill>
                  <a:effectLst/>
                  <a:uLnTx/>
                  <a:uFillTx/>
                  <a:latin typeface="Century Gothic" panose="020B0502020202020204" pitchFamily="34" charset="0"/>
                  <a:cs typeface="Arial"/>
                  <a:sym typeface="Arial"/>
                </a:rPr>
                <a:t>N</a:t>
              </a:r>
            </a:p>
          </p:txBody>
        </p:sp>
      </p:grpSp>
      <p:grpSp>
        <p:nvGrpSpPr>
          <p:cNvPr id="33" name="Group 32">
            <a:extLst>
              <a:ext uri="{FF2B5EF4-FFF2-40B4-BE49-F238E27FC236}">
                <a16:creationId xmlns:a16="http://schemas.microsoft.com/office/drawing/2014/main" id="{BD3F1F43-9362-49CA-B6E7-76BF4658357A}"/>
              </a:ext>
            </a:extLst>
          </p:cNvPr>
          <p:cNvGrpSpPr/>
          <p:nvPr/>
        </p:nvGrpSpPr>
        <p:grpSpPr>
          <a:xfrm>
            <a:off x="9440927" y="5189653"/>
            <a:ext cx="377026" cy="675417"/>
            <a:chOff x="3088185" y="5254172"/>
            <a:chExt cx="377026" cy="675417"/>
          </a:xfrm>
          <a:solidFill>
            <a:schemeClr val="bg1"/>
          </a:solidFill>
        </p:grpSpPr>
        <p:cxnSp>
          <p:nvCxnSpPr>
            <p:cNvPr id="36" name="Straight Connector 35">
              <a:extLst>
                <a:ext uri="{FF2B5EF4-FFF2-40B4-BE49-F238E27FC236}">
                  <a16:creationId xmlns:a16="http://schemas.microsoft.com/office/drawing/2014/main" id="{8B3694E9-8EBA-451E-979C-DE12590274F7}"/>
                </a:ext>
              </a:extLst>
            </p:cNvPr>
            <p:cNvCxnSpPr>
              <a:cxnSpLocks/>
            </p:cNvCxnSpPr>
            <p:nvPr/>
          </p:nvCxnSpPr>
          <p:spPr>
            <a:xfrm>
              <a:off x="3267575" y="5254172"/>
              <a:ext cx="0" cy="27577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68CA820-0BA7-42EC-84C7-D258B2358224}"/>
                </a:ext>
              </a:extLst>
            </p:cNvPr>
            <p:cNvSpPr txBox="1"/>
            <p:nvPr/>
          </p:nvSpPr>
          <p:spPr>
            <a:xfrm>
              <a:off x="3088185" y="5621812"/>
              <a:ext cx="377026"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V</a:t>
              </a:r>
              <a:r>
                <a:rPr kumimoji="0" lang="en-IN" sz="1400" b="0" i="0" u="none" strike="noStrike" kern="0" cap="none" spc="0" normalizeH="0" baseline="-25000" noProof="0" dirty="0">
                  <a:ln>
                    <a:noFill/>
                  </a:ln>
                  <a:solidFill>
                    <a:srgbClr val="000000"/>
                  </a:solidFill>
                  <a:effectLst/>
                  <a:uLnTx/>
                  <a:uFillTx/>
                  <a:latin typeface="Century Gothic" panose="020B0502020202020204" pitchFamily="34" charset="0"/>
                  <a:cs typeface="Arial"/>
                  <a:sym typeface="Arial"/>
                </a:rPr>
                <a:t>8</a:t>
              </a:r>
            </a:p>
          </p:txBody>
        </p:sp>
      </p:grpSp>
      <p:sp>
        <p:nvSpPr>
          <p:cNvPr id="7" name="Rectangle 6">
            <a:extLst>
              <a:ext uri="{FF2B5EF4-FFF2-40B4-BE49-F238E27FC236}">
                <a16:creationId xmlns:a16="http://schemas.microsoft.com/office/drawing/2014/main" id="{BE85260E-6B18-4A74-A319-39D6F9F27D40}"/>
              </a:ext>
            </a:extLst>
          </p:cNvPr>
          <p:cNvSpPr/>
          <p:nvPr/>
        </p:nvSpPr>
        <p:spPr>
          <a:xfrm rot="16200000">
            <a:off x="6173024" y="839017"/>
            <a:ext cx="6858000" cy="5179961"/>
          </a:xfrm>
          <a:prstGeom prst="rect">
            <a:avLst/>
          </a:prstGeom>
          <a:gradFill>
            <a:gsLst>
              <a:gs pos="0">
                <a:schemeClr val="bg1">
                  <a:alpha val="17000"/>
                </a:schemeClr>
              </a:gs>
              <a:gs pos="93000">
                <a:schemeClr val="bg1">
                  <a:alpha val="8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43EA264C-004B-466E-8A1D-80AF6362E4EA}"/>
              </a:ext>
            </a:extLst>
          </p:cNvPr>
          <p:cNvSpPr txBox="1"/>
          <p:nvPr/>
        </p:nvSpPr>
        <p:spPr>
          <a:xfrm>
            <a:off x="6409116" y="3013502"/>
            <a:ext cx="5567726" cy="830997"/>
          </a:xfrm>
          <a:prstGeom prst="rect">
            <a:avLst/>
          </a:prstGeom>
          <a:solidFill>
            <a:srgbClr val="5DAAE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Select the right variables correlated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to the predicted variable</a:t>
            </a:r>
          </a:p>
        </p:txBody>
      </p:sp>
    </p:spTree>
    <p:extLst>
      <p:ext uri="{BB962C8B-B14F-4D97-AF65-F5344CB8AC3E}">
        <p14:creationId xmlns:p14="http://schemas.microsoft.com/office/powerpoint/2010/main" val="267493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E020-99FF-454B-82FE-0736CF4CED21}"/>
              </a:ext>
            </a:extLst>
          </p:cNvPr>
          <p:cNvSpPr>
            <a:spLocks noGrp="1"/>
          </p:cNvSpPr>
          <p:nvPr>
            <p:ph type="title"/>
          </p:nvPr>
        </p:nvSpPr>
        <p:spPr/>
        <p:txBody>
          <a:bodyPr/>
          <a:lstStyle/>
          <a:p>
            <a:r>
              <a:rPr lang="en-IN" dirty="0">
                <a:solidFill>
                  <a:srgbClr val="5DAAE0"/>
                </a:solidFill>
              </a:rPr>
              <a:t>Artificial Intelligence 101</a:t>
            </a:r>
            <a:endParaRPr lang="en-IN" b="0" dirty="0">
              <a:solidFill>
                <a:srgbClr val="5DAAE0"/>
              </a:solidFill>
            </a:endParaRPr>
          </a:p>
        </p:txBody>
      </p:sp>
      <p:grpSp>
        <p:nvGrpSpPr>
          <p:cNvPr id="4" name="Group 3">
            <a:extLst>
              <a:ext uri="{FF2B5EF4-FFF2-40B4-BE49-F238E27FC236}">
                <a16:creationId xmlns:a16="http://schemas.microsoft.com/office/drawing/2014/main" id="{BB27F8DC-2056-40AB-9E6E-F350A9D335A0}"/>
              </a:ext>
            </a:extLst>
          </p:cNvPr>
          <p:cNvGrpSpPr/>
          <p:nvPr/>
        </p:nvGrpSpPr>
        <p:grpSpPr>
          <a:xfrm>
            <a:off x="5496665" y="1162935"/>
            <a:ext cx="6219756" cy="5472274"/>
            <a:chOff x="2818548" y="877529"/>
            <a:chExt cx="6219756" cy="5472274"/>
          </a:xfrm>
        </p:grpSpPr>
        <p:pic>
          <p:nvPicPr>
            <p:cNvPr id="1028" name="Picture 4">
              <a:extLst>
                <a:ext uri="{FF2B5EF4-FFF2-40B4-BE49-F238E27FC236}">
                  <a16:creationId xmlns:a16="http://schemas.microsoft.com/office/drawing/2014/main" id="{00C0A5E9-949B-4DD5-891F-C079C3524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90" t="5377" r="23804" b="20215"/>
            <a:stretch/>
          </p:blipFill>
          <p:spPr bwMode="auto">
            <a:xfrm>
              <a:off x="3153697" y="877529"/>
              <a:ext cx="5884607" cy="510294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25A44429-99AC-4AC9-9263-D99DB88ADCEF}"/>
                </a:ext>
              </a:extLst>
            </p:cNvPr>
            <p:cNvSpPr txBox="1"/>
            <p:nvPr/>
          </p:nvSpPr>
          <p:spPr>
            <a:xfrm>
              <a:off x="2818548" y="3846481"/>
              <a:ext cx="461665" cy="991617"/>
            </a:xfrm>
            <a:prstGeom prst="rect">
              <a:avLst/>
            </a:prstGeom>
            <a:noFill/>
          </p:spPr>
          <p:txBody>
            <a:bodyPr vert="vert270"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Amount</a:t>
              </a:r>
            </a:p>
          </p:txBody>
        </p:sp>
        <p:sp>
          <p:nvSpPr>
            <p:cNvPr id="55" name="TextBox 54">
              <a:extLst>
                <a:ext uri="{FF2B5EF4-FFF2-40B4-BE49-F238E27FC236}">
                  <a16:creationId xmlns:a16="http://schemas.microsoft.com/office/drawing/2014/main" id="{87437D77-DFCD-4D4C-9B3C-61B22E088EAE}"/>
                </a:ext>
              </a:extLst>
            </p:cNvPr>
            <p:cNvSpPr txBox="1"/>
            <p:nvPr/>
          </p:nvSpPr>
          <p:spPr>
            <a:xfrm>
              <a:off x="4721900" y="5980471"/>
              <a:ext cx="1625766" cy="369332"/>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Invoice Date</a:t>
              </a:r>
            </a:p>
          </p:txBody>
        </p:sp>
        <p:sp>
          <p:nvSpPr>
            <p:cNvPr id="56" name="TextBox 55">
              <a:extLst>
                <a:ext uri="{FF2B5EF4-FFF2-40B4-BE49-F238E27FC236}">
                  <a16:creationId xmlns:a16="http://schemas.microsoft.com/office/drawing/2014/main" id="{00D16814-19DF-4A4A-8C91-91A61386C12B}"/>
                </a:ext>
              </a:extLst>
            </p:cNvPr>
            <p:cNvSpPr txBox="1"/>
            <p:nvPr/>
          </p:nvSpPr>
          <p:spPr>
            <a:xfrm rot="17849802">
              <a:off x="7455914" y="4532280"/>
              <a:ext cx="1811714" cy="369332"/>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Customer ADP</a:t>
              </a:r>
            </a:p>
          </p:txBody>
        </p:sp>
      </p:grpSp>
      <p:sp>
        <p:nvSpPr>
          <p:cNvPr id="58" name="Oval 57">
            <a:extLst>
              <a:ext uri="{FF2B5EF4-FFF2-40B4-BE49-F238E27FC236}">
                <a16:creationId xmlns:a16="http://schemas.microsoft.com/office/drawing/2014/main" id="{2508EBD3-8B51-413D-99CD-4ABE8F5A2188}"/>
              </a:ext>
            </a:extLst>
          </p:cNvPr>
          <p:cNvSpPr/>
          <p:nvPr/>
        </p:nvSpPr>
        <p:spPr>
          <a:xfrm>
            <a:off x="6516397" y="5025212"/>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9" name="Oval 58">
            <a:extLst>
              <a:ext uri="{FF2B5EF4-FFF2-40B4-BE49-F238E27FC236}">
                <a16:creationId xmlns:a16="http://schemas.microsoft.com/office/drawing/2014/main" id="{1EE71176-FA45-450F-A628-B3C5FD3945DF}"/>
              </a:ext>
            </a:extLst>
          </p:cNvPr>
          <p:cNvSpPr/>
          <p:nvPr/>
        </p:nvSpPr>
        <p:spPr>
          <a:xfrm>
            <a:off x="6427660" y="5372171"/>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0" name="Oval 59">
            <a:extLst>
              <a:ext uri="{FF2B5EF4-FFF2-40B4-BE49-F238E27FC236}">
                <a16:creationId xmlns:a16="http://schemas.microsoft.com/office/drawing/2014/main" id="{F84F97CA-7889-493B-B53F-FCDEDED9CAA2}"/>
              </a:ext>
            </a:extLst>
          </p:cNvPr>
          <p:cNvSpPr/>
          <p:nvPr/>
        </p:nvSpPr>
        <p:spPr>
          <a:xfrm>
            <a:off x="6403759" y="5531871"/>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1" name="Oval 60">
            <a:extLst>
              <a:ext uri="{FF2B5EF4-FFF2-40B4-BE49-F238E27FC236}">
                <a16:creationId xmlns:a16="http://schemas.microsoft.com/office/drawing/2014/main" id="{95B16481-9122-47CF-A4DD-4E1545C07F08}"/>
              </a:ext>
            </a:extLst>
          </p:cNvPr>
          <p:cNvSpPr/>
          <p:nvPr/>
        </p:nvSpPr>
        <p:spPr>
          <a:xfrm>
            <a:off x="6535660" y="5691891"/>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2" name="Oval 61">
            <a:extLst>
              <a:ext uri="{FF2B5EF4-FFF2-40B4-BE49-F238E27FC236}">
                <a16:creationId xmlns:a16="http://schemas.microsoft.com/office/drawing/2014/main" id="{1282B80A-F048-49F2-9DC4-B1211084CC5E}"/>
              </a:ext>
            </a:extLst>
          </p:cNvPr>
          <p:cNvSpPr/>
          <p:nvPr/>
        </p:nvSpPr>
        <p:spPr>
          <a:xfrm>
            <a:off x="7152880" y="5162289"/>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3" name="Oval 62">
            <a:extLst>
              <a:ext uri="{FF2B5EF4-FFF2-40B4-BE49-F238E27FC236}">
                <a16:creationId xmlns:a16="http://schemas.microsoft.com/office/drawing/2014/main" id="{6BEA1460-CDB6-4ABE-AA26-945F891D7C88}"/>
              </a:ext>
            </a:extLst>
          </p:cNvPr>
          <p:cNvSpPr/>
          <p:nvPr/>
        </p:nvSpPr>
        <p:spPr>
          <a:xfrm>
            <a:off x="7891463" y="5061909"/>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4" name="Oval 63">
            <a:extLst>
              <a:ext uri="{FF2B5EF4-FFF2-40B4-BE49-F238E27FC236}">
                <a16:creationId xmlns:a16="http://schemas.microsoft.com/office/drawing/2014/main" id="{71BFFAB2-A986-4BA6-BA84-6D565410C8B5}"/>
              </a:ext>
            </a:extLst>
          </p:cNvPr>
          <p:cNvSpPr/>
          <p:nvPr/>
        </p:nvSpPr>
        <p:spPr>
          <a:xfrm>
            <a:off x="7240041" y="473895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5" name="Oval 64">
            <a:extLst>
              <a:ext uri="{FF2B5EF4-FFF2-40B4-BE49-F238E27FC236}">
                <a16:creationId xmlns:a16="http://schemas.microsoft.com/office/drawing/2014/main" id="{3662F938-8A8F-49C7-980E-DCAA84EF8ED2}"/>
              </a:ext>
            </a:extLst>
          </p:cNvPr>
          <p:cNvSpPr/>
          <p:nvPr/>
        </p:nvSpPr>
        <p:spPr>
          <a:xfrm>
            <a:off x="7471934" y="481327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6" name="Oval 65">
            <a:extLst>
              <a:ext uri="{FF2B5EF4-FFF2-40B4-BE49-F238E27FC236}">
                <a16:creationId xmlns:a16="http://schemas.microsoft.com/office/drawing/2014/main" id="{D9C6568C-A7B1-47B0-9B8E-A09AE08F573C}"/>
              </a:ext>
            </a:extLst>
          </p:cNvPr>
          <p:cNvSpPr/>
          <p:nvPr/>
        </p:nvSpPr>
        <p:spPr>
          <a:xfrm>
            <a:off x="8139028" y="4566075"/>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7" name="Oval 66">
            <a:extLst>
              <a:ext uri="{FF2B5EF4-FFF2-40B4-BE49-F238E27FC236}">
                <a16:creationId xmlns:a16="http://schemas.microsoft.com/office/drawing/2014/main" id="{CCD689E2-7F97-45F1-9F77-B258FAB170A7}"/>
              </a:ext>
            </a:extLst>
          </p:cNvPr>
          <p:cNvSpPr/>
          <p:nvPr/>
        </p:nvSpPr>
        <p:spPr>
          <a:xfrm>
            <a:off x="7999463" y="4440338"/>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8" name="Oval 67">
            <a:extLst>
              <a:ext uri="{FF2B5EF4-FFF2-40B4-BE49-F238E27FC236}">
                <a16:creationId xmlns:a16="http://schemas.microsoft.com/office/drawing/2014/main" id="{40CBBA6D-9F4A-4548-97B4-0F23AB16FEC9}"/>
              </a:ext>
            </a:extLst>
          </p:cNvPr>
          <p:cNvSpPr/>
          <p:nvPr/>
        </p:nvSpPr>
        <p:spPr>
          <a:xfrm>
            <a:off x="7809454" y="4440879"/>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9" name="Oval 68">
            <a:extLst>
              <a:ext uri="{FF2B5EF4-FFF2-40B4-BE49-F238E27FC236}">
                <a16:creationId xmlns:a16="http://schemas.microsoft.com/office/drawing/2014/main" id="{9B1B335C-5BAF-496E-957D-0BF97F0AA258}"/>
              </a:ext>
            </a:extLst>
          </p:cNvPr>
          <p:cNvSpPr/>
          <p:nvPr/>
        </p:nvSpPr>
        <p:spPr>
          <a:xfrm>
            <a:off x="7501237" y="4458075"/>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0" name="Oval 69">
            <a:extLst>
              <a:ext uri="{FF2B5EF4-FFF2-40B4-BE49-F238E27FC236}">
                <a16:creationId xmlns:a16="http://schemas.microsoft.com/office/drawing/2014/main" id="{A1281C3E-06DB-446F-908B-632143ACD0D8}"/>
              </a:ext>
            </a:extLst>
          </p:cNvPr>
          <p:cNvSpPr/>
          <p:nvPr/>
        </p:nvSpPr>
        <p:spPr>
          <a:xfrm>
            <a:off x="7567234" y="4412896"/>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1" name="Oval 70">
            <a:extLst>
              <a:ext uri="{FF2B5EF4-FFF2-40B4-BE49-F238E27FC236}">
                <a16:creationId xmlns:a16="http://schemas.microsoft.com/office/drawing/2014/main" id="{8C93A999-7393-4046-AE74-8A86829C33B5}"/>
              </a:ext>
            </a:extLst>
          </p:cNvPr>
          <p:cNvSpPr/>
          <p:nvPr/>
        </p:nvSpPr>
        <p:spPr>
          <a:xfrm>
            <a:off x="7650061" y="4325395"/>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2" name="Oval 71">
            <a:extLst>
              <a:ext uri="{FF2B5EF4-FFF2-40B4-BE49-F238E27FC236}">
                <a16:creationId xmlns:a16="http://schemas.microsoft.com/office/drawing/2014/main" id="{4346D218-8899-4ECA-8ABA-D19242F976B7}"/>
              </a:ext>
            </a:extLst>
          </p:cNvPr>
          <p:cNvSpPr/>
          <p:nvPr/>
        </p:nvSpPr>
        <p:spPr>
          <a:xfrm>
            <a:off x="7643815" y="402388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3" name="Oval 72">
            <a:extLst>
              <a:ext uri="{FF2B5EF4-FFF2-40B4-BE49-F238E27FC236}">
                <a16:creationId xmlns:a16="http://schemas.microsoft.com/office/drawing/2014/main" id="{C601C699-E183-42FF-9958-4B884D1866BB}"/>
              </a:ext>
            </a:extLst>
          </p:cNvPr>
          <p:cNvSpPr/>
          <p:nvPr/>
        </p:nvSpPr>
        <p:spPr>
          <a:xfrm>
            <a:off x="7780975" y="406198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4" name="Oval 73">
            <a:extLst>
              <a:ext uri="{FF2B5EF4-FFF2-40B4-BE49-F238E27FC236}">
                <a16:creationId xmlns:a16="http://schemas.microsoft.com/office/drawing/2014/main" id="{7C263D9A-B4EE-4309-AC9B-5EC190ADC124}"/>
              </a:ext>
            </a:extLst>
          </p:cNvPr>
          <p:cNvSpPr/>
          <p:nvPr/>
        </p:nvSpPr>
        <p:spPr>
          <a:xfrm>
            <a:off x="7727635" y="401626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5" name="Oval 74">
            <a:extLst>
              <a:ext uri="{FF2B5EF4-FFF2-40B4-BE49-F238E27FC236}">
                <a16:creationId xmlns:a16="http://schemas.microsoft.com/office/drawing/2014/main" id="{55C23BD5-613A-4C25-99CA-3D0AE0FFB3E1}"/>
              </a:ext>
            </a:extLst>
          </p:cNvPr>
          <p:cNvSpPr/>
          <p:nvPr/>
        </p:nvSpPr>
        <p:spPr>
          <a:xfrm>
            <a:off x="7765735" y="385624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6" name="Oval 75">
            <a:extLst>
              <a:ext uri="{FF2B5EF4-FFF2-40B4-BE49-F238E27FC236}">
                <a16:creationId xmlns:a16="http://schemas.microsoft.com/office/drawing/2014/main" id="{8EFF3B44-826C-4E68-9774-C634EFCAF129}"/>
              </a:ext>
            </a:extLst>
          </p:cNvPr>
          <p:cNvSpPr/>
          <p:nvPr/>
        </p:nvSpPr>
        <p:spPr>
          <a:xfrm>
            <a:off x="8474395" y="405436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7" name="Oval 76">
            <a:extLst>
              <a:ext uri="{FF2B5EF4-FFF2-40B4-BE49-F238E27FC236}">
                <a16:creationId xmlns:a16="http://schemas.microsoft.com/office/drawing/2014/main" id="{00617003-D8D9-421C-BB99-EBC3EDD22AF4}"/>
              </a:ext>
            </a:extLst>
          </p:cNvPr>
          <p:cNvSpPr/>
          <p:nvPr/>
        </p:nvSpPr>
        <p:spPr>
          <a:xfrm>
            <a:off x="8839134" y="413950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8" name="Oval 77">
            <a:extLst>
              <a:ext uri="{FF2B5EF4-FFF2-40B4-BE49-F238E27FC236}">
                <a16:creationId xmlns:a16="http://schemas.microsoft.com/office/drawing/2014/main" id="{F1A7C219-B4E0-40E9-A6F3-010A7C7A1B65}"/>
              </a:ext>
            </a:extLst>
          </p:cNvPr>
          <p:cNvSpPr/>
          <p:nvPr/>
        </p:nvSpPr>
        <p:spPr>
          <a:xfrm>
            <a:off x="9121074" y="368992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9" name="Oval 78">
            <a:extLst>
              <a:ext uri="{FF2B5EF4-FFF2-40B4-BE49-F238E27FC236}">
                <a16:creationId xmlns:a16="http://schemas.microsoft.com/office/drawing/2014/main" id="{1E0F3966-6226-4048-8051-6CD433B32F69}"/>
              </a:ext>
            </a:extLst>
          </p:cNvPr>
          <p:cNvSpPr/>
          <p:nvPr/>
        </p:nvSpPr>
        <p:spPr>
          <a:xfrm>
            <a:off x="8478454" y="383470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0" name="Oval 79">
            <a:extLst>
              <a:ext uri="{FF2B5EF4-FFF2-40B4-BE49-F238E27FC236}">
                <a16:creationId xmlns:a16="http://schemas.microsoft.com/office/drawing/2014/main" id="{344A137B-0951-449A-8FB4-8475FBF0904E}"/>
              </a:ext>
            </a:extLst>
          </p:cNvPr>
          <p:cNvSpPr/>
          <p:nvPr/>
        </p:nvSpPr>
        <p:spPr>
          <a:xfrm>
            <a:off x="8625774" y="377374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1" name="Oval 80">
            <a:extLst>
              <a:ext uri="{FF2B5EF4-FFF2-40B4-BE49-F238E27FC236}">
                <a16:creationId xmlns:a16="http://schemas.microsoft.com/office/drawing/2014/main" id="{66049CEA-F72B-470D-B680-86552C356CFF}"/>
              </a:ext>
            </a:extLst>
          </p:cNvPr>
          <p:cNvSpPr/>
          <p:nvPr/>
        </p:nvSpPr>
        <p:spPr>
          <a:xfrm>
            <a:off x="8602914" y="346132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2" name="Oval 81">
            <a:extLst>
              <a:ext uri="{FF2B5EF4-FFF2-40B4-BE49-F238E27FC236}">
                <a16:creationId xmlns:a16="http://schemas.microsoft.com/office/drawing/2014/main" id="{E2B08690-943E-43A8-8FE6-57CADE752D50}"/>
              </a:ext>
            </a:extLst>
          </p:cNvPr>
          <p:cNvSpPr/>
          <p:nvPr/>
        </p:nvSpPr>
        <p:spPr>
          <a:xfrm>
            <a:off x="8435274" y="336226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3" name="Oval 82">
            <a:extLst>
              <a:ext uri="{FF2B5EF4-FFF2-40B4-BE49-F238E27FC236}">
                <a16:creationId xmlns:a16="http://schemas.microsoft.com/office/drawing/2014/main" id="{B0FBED11-BE2F-4040-AF98-810C66A7E52E}"/>
              </a:ext>
            </a:extLst>
          </p:cNvPr>
          <p:cNvSpPr/>
          <p:nvPr/>
        </p:nvSpPr>
        <p:spPr>
          <a:xfrm>
            <a:off x="9707814" y="3241388"/>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4" name="Oval 83">
            <a:extLst>
              <a:ext uri="{FF2B5EF4-FFF2-40B4-BE49-F238E27FC236}">
                <a16:creationId xmlns:a16="http://schemas.microsoft.com/office/drawing/2014/main" id="{A27FEE95-E6FC-4F1C-9120-99EA2BB5E5B9}"/>
              </a:ext>
            </a:extLst>
          </p:cNvPr>
          <p:cNvSpPr/>
          <p:nvPr/>
        </p:nvSpPr>
        <p:spPr>
          <a:xfrm>
            <a:off x="9545433" y="306376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5" name="Oval 84">
            <a:extLst>
              <a:ext uri="{FF2B5EF4-FFF2-40B4-BE49-F238E27FC236}">
                <a16:creationId xmlns:a16="http://schemas.microsoft.com/office/drawing/2014/main" id="{D1162987-2EC1-4F85-8446-42526498578E}"/>
              </a:ext>
            </a:extLst>
          </p:cNvPr>
          <p:cNvSpPr/>
          <p:nvPr/>
        </p:nvSpPr>
        <p:spPr>
          <a:xfrm>
            <a:off x="9700194" y="306376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6" name="Oval 85">
            <a:extLst>
              <a:ext uri="{FF2B5EF4-FFF2-40B4-BE49-F238E27FC236}">
                <a16:creationId xmlns:a16="http://schemas.microsoft.com/office/drawing/2014/main" id="{15E9B793-B599-45EA-AA49-6BD19892D79A}"/>
              </a:ext>
            </a:extLst>
          </p:cNvPr>
          <p:cNvSpPr/>
          <p:nvPr/>
        </p:nvSpPr>
        <p:spPr>
          <a:xfrm>
            <a:off x="9646854" y="297232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7" name="Oval 86">
            <a:extLst>
              <a:ext uri="{FF2B5EF4-FFF2-40B4-BE49-F238E27FC236}">
                <a16:creationId xmlns:a16="http://schemas.microsoft.com/office/drawing/2014/main" id="{A4CC12A0-FD34-442D-93E8-95CE0DAFB714}"/>
              </a:ext>
            </a:extLst>
          </p:cNvPr>
          <p:cNvSpPr/>
          <p:nvPr/>
        </p:nvSpPr>
        <p:spPr>
          <a:xfrm>
            <a:off x="10726989" y="2073167"/>
            <a:ext cx="108000" cy="10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9" name="TextBox 38">
            <a:extLst>
              <a:ext uri="{FF2B5EF4-FFF2-40B4-BE49-F238E27FC236}">
                <a16:creationId xmlns:a16="http://schemas.microsoft.com/office/drawing/2014/main" id="{2E7BC57E-FF0B-483E-B7AD-6937D8CE03A8}"/>
              </a:ext>
            </a:extLst>
          </p:cNvPr>
          <p:cNvSpPr txBox="1"/>
          <p:nvPr/>
        </p:nvSpPr>
        <p:spPr>
          <a:xfrm>
            <a:off x="1290472" y="2982724"/>
            <a:ext cx="3287972" cy="892552"/>
          </a:xfrm>
          <a:prstGeom prst="rect">
            <a:avLst/>
          </a:prstGeom>
          <a:solidFill>
            <a:srgbClr val="5DAAE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5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Identifying best-fit curve to forecast</a:t>
            </a:r>
          </a:p>
        </p:txBody>
      </p:sp>
    </p:spTree>
    <p:extLst>
      <p:ext uri="{BB962C8B-B14F-4D97-AF65-F5344CB8AC3E}">
        <p14:creationId xmlns:p14="http://schemas.microsoft.com/office/powerpoint/2010/main" val="3454944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C1C2-9125-463D-9220-213037ABC735}"/>
              </a:ext>
            </a:extLst>
          </p:cNvPr>
          <p:cNvSpPr>
            <a:spLocks noGrp="1"/>
          </p:cNvSpPr>
          <p:nvPr>
            <p:ph type="title"/>
          </p:nvPr>
        </p:nvSpPr>
        <p:spPr>
          <a:xfrm>
            <a:off x="276981" y="2"/>
            <a:ext cx="10515600" cy="914398"/>
          </a:xfrm>
        </p:spPr>
        <p:txBody>
          <a:bodyPr/>
          <a:lstStyle/>
          <a:p>
            <a:r>
              <a:rPr lang="en-IN" dirty="0"/>
              <a:t>Consider All Variables</a:t>
            </a:r>
          </a:p>
        </p:txBody>
      </p:sp>
      <p:grpSp>
        <p:nvGrpSpPr>
          <p:cNvPr id="5" name="Group 4">
            <a:extLst>
              <a:ext uri="{FF2B5EF4-FFF2-40B4-BE49-F238E27FC236}">
                <a16:creationId xmlns:a16="http://schemas.microsoft.com/office/drawing/2014/main" id="{1C5047B5-8107-43C7-8A01-E1CA6C66BF33}"/>
              </a:ext>
            </a:extLst>
          </p:cNvPr>
          <p:cNvGrpSpPr/>
          <p:nvPr/>
        </p:nvGrpSpPr>
        <p:grpSpPr>
          <a:xfrm>
            <a:off x="306010" y="1087980"/>
            <a:ext cx="3322563" cy="5328000"/>
            <a:chOff x="0" y="1057049"/>
            <a:chExt cx="4603829" cy="5718065"/>
          </a:xfrm>
        </p:grpSpPr>
        <p:sp>
          <p:nvSpPr>
            <p:cNvPr id="32" name="Trapezoid 31">
              <a:extLst>
                <a:ext uri="{FF2B5EF4-FFF2-40B4-BE49-F238E27FC236}">
                  <a16:creationId xmlns:a16="http://schemas.microsoft.com/office/drawing/2014/main" id="{42D61349-50A8-45BE-BD42-4BEE237CA9E2}"/>
                </a:ext>
              </a:extLst>
            </p:cNvPr>
            <p:cNvSpPr/>
            <p:nvPr/>
          </p:nvSpPr>
          <p:spPr>
            <a:xfrm rot="5400000">
              <a:off x="1595149" y="3766434"/>
              <a:ext cx="5718065" cy="299295"/>
            </a:xfrm>
            <a:prstGeom prst="trapezoid">
              <a:avLst>
                <a:gd name="adj" fmla="val 83211"/>
              </a:avLst>
            </a:prstGeom>
            <a:solidFill>
              <a:srgbClr val="5DA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3" name="Trapezoid 32">
              <a:extLst>
                <a:ext uri="{FF2B5EF4-FFF2-40B4-BE49-F238E27FC236}">
                  <a16:creationId xmlns:a16="http://schemas.microsoft.com/office/drawing/2014/main" id="{C2B779E6-516C-4409-8F3F-CCFF3719DC87}"/>
                </a:ext>
              </a:extLst>
            </p:cNvPr>
            <p:cNvSpPr/>
            <p:nvPr/>
          </p:nvSpPr>
          <p:spPr>
            <a:xfrm rot="5400000">
              <a:off x="-721170" y="1794786"/>
              <a:ext cx="5696287" cy="4253948"/>
            </a:xfrm>
            <a:prstGeom prst="trapezoid">
              <a:avLst>
                <a:gd name="adj" fmla="val 0"/>
              </a:avLst>
            </a:prstGeom>
            <a:solidFill>
              <a:schemeClr val="bg1"/>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pic>
        <p:nvPicPr>
          <p:cNvPr id="9" name="Picture 8">
            <a:extLst>
              <a:ext uri="{FF2B5EF4-FFF2-40B4-BE49-F238E27FC236}">
                <a16:creationId xmlns:a16="http://schemas.microsoft.com/office/drawing/2014/main" id="{884A7134-2990-47C0-945E-E63A38741F54}"/>
              </a:ext>
            </a:extLst>
          </p:cNvPr>
          <p:cNvPicPr>
            <a:picLocks noChangeAspect="1"/>
          </p:cNvPicPr>
          <p:nvPr/>
        </p:nvPicPr>
        <p:blipFill>
          <a:blip r:embed="rId3"/>
          <a:stretch>
            <a:fillRect/>
          </a:stretch>
        </p:blipFill>
        <p:spPr>
          <a:xfrm>
            <a:off x="8864335" y="2209952"/>
            <a:ext cx="2438095" cy="2438095"/>
          </a:xfrm>
          <a:prstGeom prst="rect">
            <a:avLst/>
          </a:prstGeom>
        </p:spPr>
      </p:pic>
      <p:cxnSp>
        <p:nvCxnSpPr>
          <p:cNvPr id="10" name="Straight Arrow Connector 9">
            <a:extLst>
              <a:ext uri="{FF2B5EF4-FFF2-40B4-BE49-F238E27FC236}">
                <a16:creationId xmlns:a16="http://schemas.microsoft.com/office/drawing/2014/main" id="{361E56C1-107B-4536-B15C-4DB216A1C8BC}"/>
              </a:ext>
            </a:extLst>
          </p:cNvPr>
          <p:cNvCxnSpPr>
            <a:cxnSpLocks/>
          </p:cNvCxnSpPr>
          <p:nvPr/>
        </p:nvCxnSpPr>
        <p:spPr>
          <a:xfrm>
            <a:off x="3702571" y="3429000"/>
            <a:ext cx="5086814" cy="0"/>
          </a:xfrm>
          <a:prstGeom prst="straightConnector1">
            <a:avLst/>
          </a:prstGeom>
          <a:ln w="28575">
            <a:solidFill>
              <a:srgbClr val="FC75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D478A61-CD00-4BB9-A63D-1C8AB19B8B24}"/>
              </a:ext>
            </a:extLst>
          </p:cNvPr>
          <p:cNvSpPr/>
          <p:nvPr/>
        </p:nvSpPr>
        <p:spPr>
          <a:xfrm>
            <a:off x="403331" y="1715953"/>
            <a:ext cx="1241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sp>
        <p:nvSpPr>
          <p:cNvPr id="11" name="Rectangle 10">
            <a:extLst>
              <a:ext uri="{FF2B5EF4-FFF2-40B4-BE49-F238E27FC236}">
                <a16:creationId xmlns:a16="http://schemas.microsoft.com/office/drawing/2014/main" id="{6426B83B-6125-4D9B-AE74-01EE8E3B0595}"/>
              </a:ext>
            </a:extLst>
          </p:cNvPr>
          <p:cNvSpPr/>
          <p:nvPr/>
        </p:nvSpPr>
        <p:spPr>
          <a:xfrm>
            <a:off x="403331" y="2007282"/>
            <a:ext cx="207781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 ADP</a:t>
            </a:r>
          </a:p>
        </p:txBody>
      </p:sp>
      <p:sp>
        <p:nvSpPr>
          <p:cNvPr id="12" name="Rectangle 11">
            <a:extLst>
              <a:ext uri="{FF2B5EF4-FFF2-40B4-BE49-F238E27FC236}">
                <a16:creationId xmlns:a16="http://schemas.microsoft.com/office/drawing/2014/main" id="{E8C52898-2601-4673-ABA7-2E1E88FD1AB1}"/>
              </a:ext>
            </a:extLst>
          </p:cNvPr>
          <p:cNvSpPr/>
          <p:nvPr/>
        </p:nvSpPr>
        <p:spPr>
          <a:xfrm>
            <a:off x="403331" y="2298611"/>
            <a:ext cx="1500732"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Amount</a:t>
            </a:r>
          </a:p>
        </p:txBody>
      </p:sp>
      <p:sp>
        <p:nvSpPr>
          <p:cNvPr id="13" name="Rectangle 12">
            <a:extLst>
              <a:ext uri="{FF2B5EF4-FFF2-40B4-BE49-F238E27FC236}">
                <a16:creationId xmlns:a16="http://schemas.microsoft.com/office/drawing/2014/main" id="{2974AE73-8CA5-4F81-BE7A-9B39BAE6121F}"/>
              </a:ext>
            </a:extLst>
          </p:cNvPr>
          <p:cNvSpPr/>
          <p:nvPr/>
        </p:nvSpPr>
        <p:spPr>
          <a:xfrm>
            <a:off x="403331" y="2589940"/>
            <a:ext cx="1729961"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Invoice Count</a:t>
            </a:r>
          </a:p>
        </p:txBody>
      </p:sp>
      <p:sp>
        <p:nvSpPr>
          <p:cNvPr id="14" name="Rectangle 13">
            <a:extLst>
              <a:ext uri="{FF2B5EF4-FFF2-40B4-BE49-F238E27FC236}">
                <a16:creationId xmlns:a16="http://schemas.microsoft.com/office/drawing/2014/main" id="{4C604757-33AF-4A13-AE75-09D0E5CE42DF}"/>
              </a:ext>
            </a:extLst>
          </p:cNvPr>
          <p:cNvSpPr/>
          <p:nvPr/>
        </p:nvSpPr>
        <p:spPr>
          <a:xfrm>
            <a:off x="403331" y="2881269"/>
            <a:ext cx="178766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Total Open Amount</a:t>
            </a:r>
          </a:p>
        </p:txBody>
      </p:sp>
      <p:sp>
        <p:nvSpPr>
          <p:cNvPr id="15" name="Rectangle 14">
            <a:extLst>
              <a:ext uri="{FF2B5EF4-FFF2-40B4-BE49-F238E27FC236}">
                <a16:creationId xmlns:a16="http://schemas.microsoft.com/office/drawing/2014/main" id="{0120E0E9-D9FB-4A1D-A3C5-EDA0DC7ECC85}"/>
              </a:ext>
            </a:extLst>
          </p:cNvPr>
          <p:cNvSpPr/>
          <p:nvPr/>
        </p:nvSpPr>
        <p:spPr>
          <a:xfrm>
            <a:off x="403331" y="3172598"/>
            <a:ext cx="2201244"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Gap between payments</a:t>
            </a:r>
          </a:p>
        </p:txBody>
      </p:sp>
      <p:sp>
        <p:nvSpPr>
          <p:cNvPr id="16" name="Rectangle 15">
            <a:extLst>
              <a:ext uri="{FF2B5EF4-FFF2-40B4-BE49-F238E27FC236}">
                <a16:creationId xmlns:a16="http://schemas.microsoft.com/office/drawing/2014/main" id="{5E642611-4087-4BF7-9496-910872A1599E}"/>
              </a:ext>
            </a:extLst>
          </p:cNvPr>
          <p:cNvSpPr/>
          <p:nvPr/>
        </p:nvSpPr>
        <p:spPr>
          <a:xfrm>
            <a:off x="403331" y="3463927"/>
            <a:ext cx="278794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payments percentage</a:t>
            </a:r>
          </a:p>
        </p:txBody>
      </p:sp>
      <p:sp>
        <p:nvSpPr>
          <p:cNvPr id="17" name="Rectangle 16">
            <a:extLst>
              <a:ext uri="{FF2B5EF4-FFF2-40B4-BE49-F238E27FC236}">
                <a16:creationId xmlns:a16="http://schemas.microsoft.com/office/drawing/2014/main" id="{4A98710C-E581-484F-90B0-CCB4C8B74700}"/>
              </a:ext>
            </a:extLst>
          </p:cNvPr>
          <p:cNvSpPr/>
          <p:nvPr/>
        </p:nvSpPr>
        <p:spPr>
          <a:xfrm>
            <a:off x="403331" y="4046585"/>
            <a:ext cx="1808508"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sum</a:t>
            </a:r>
          </a:p>
        </p:txBody>
      </p:sp>
      <p:sp>
        <p:nvSpPr>
          <p:cNvPr id="18" name="Rectangle 17">
            <a:extLst>
              <a:ext uri="{FF2B5EF4-FFF2-40B4-BE49-F238E27FC236}">
                <a16:creationId xmlns:a16="http://schemas.microsoft.com/office/drawing/2014/main" id="{8573E481-8E3D-48AC-9C1F-99AB0AF6D8C5}"/>
              </a:ext>
            </a:extLst>
          </p:cNvPr>
          <p:cNvSpPr/>
          <p:nvPr/>
        </p:nvSpPr>
        <p:spPr>
          <a:xfrm>
            <a:off x="403331" y="4337914"/>
            <a:ext cx="193193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invoice sum</a:t>
            </a:r>
          </a:p>
        </p:txBody>
      </p:sp>
      <p:sp>
        <p:nvSpPr>
          <p:cNvPr id="19" name="Rectangle 18">
            <a:extLst>
              <a:ext uri="{FF2B5EF4-FFF2-40B4-BE49-F238E27FC236}">
                <a16:creationId xmlns:a16="http://schemas.microsoft.com/office/drawing/2014/main" id="{58DC4777-2EB8-43E9-9EF9-F2F016DA319F}"/>
              </a:ext>
            </a:extLst>
          </p:cNvPr>
          <p:cNvSpPr/>
          <p:nvPr/>
        </p:nvSpPr>
        <p:spPr>
          <a:xfrm>
            <a:off x="403331" y="4629243"/>
            <a:ext cx="274626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Payment Day Of the Week</a:t>
            </a:r>
          </a:p>
        </p:txBody>
      </p:sp>
      <p:sp>
        <p:nvSpPr>
          <p:cNvPr id="20" name="Rectangle 19">
            <a:extLst>
              <a:ext uri="{FF2B5EF4-FFF2-40B4-BE49-F238E27FC236}">
                <a16:creationId xmlns:a16="http://schemas.microsoft.com/office/drawing/2014/main" id="{DE11A155-EE16-4E16-A663-C19EFE2FCEE3}"/>
              </a:ext>
            </a:extLst>
          </p:cNvPr>
          <p:cNvSpPr/>
          <p:nvPr/>
        </p:nvSpPr>
        <p:spPr>
          <a:xfrm>
            <a:off x="403331" y="4920572"/>
            <a:ext cx="203132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Total Delay Count</a:t>
            </a:r>
          </a:p>
        </p:txBody>
      </p:sp>
      <p:sp>
        <p:nvSpPr>
          <p:cNvPr id="21" name="Rectangle 20">
            <a:extLst>
              <a:ext uri="{FF2B5EF4-FFF2-40B4-BE49-F238E27FC236}">
                <a16:creationId xmlns:a16="http://schemas.microsoft.com/office/drawing/2014/main" id="{0AC4874D-B3B6-4936-B05F-742C0245E3B0}"/>
              </a:ext>
            </a:extLst>
          </p:cNvPr>
          <p:cNvSpPr/>
          <p:nvPr/>
        </p:nvSpPr>
        <p:spPr>
          <a:xfrm>
            <a:off x="403331" y="5211901"/>
            <a:ext cx="296427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Average Open Amount</a:t>
            </a:r>
          </a:p>
        </p:txBody>
      </p:sp>
      <p:sp>
        <p:nvSpPr>
          <p:cNvPr id="22" name="Rectangle 21">
            <a:extLst>
              <a:ext uri="{FF2B5EF4-FFF2-40B4-BE49-F238E27FC236}">
                <a16:creationId xmlns:a16="http://schemas.microsoft.com/office/drawing/2014/main" id="{5130B7D2-A0DE-4D4F-97DD-AD5EBDD214A9}"/>
              </a:ext>
            </a:extLst>
          </p:cNvPr>
          <p:cNvSpPr/>
          <p:nvPr/>
        </p:nvSpPr>
        <p:spPr>
          <a:xfrm>
            <a:off x="403331" y="3755256"/>
            <a:ext cx="185018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Branch Level Delays</a:t>
            </a:r>
          </a:p>
        </p:txBody>
      </p:sp>
      <p:sp>
        <p:nvSpPr>
          <p:cNvPr id="23" name="Rectangle 22">
            <a:extLst>
              <a:ext uri="{FF2B5EF4-FFF2-40B4-BE49-F238E27FC236}">
                <a16:creationId xmlns:a16="http://schemas.microsoft.com/office/drawing/2014/main" id="{82D4B279-536E-406F-A14B-A900F5E824B3}"/>
              </a:ext>
            </a:extLst>
          </p:cNvPr>
          <p:cNvSpPr/>
          <p:nvPr/>
        </p:nvSpPr>
        <p:spPr>
          <a:xfrm>
            <a:off x="403331" y="5503230"/>
            <a:ext cx="1975221"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Count</a:t>
            </a:r>
          </a:p>
        </p:txBody>
      </p:sp>
      <p:sp>
        <p:nvSpPr>
          <p:cNvPr id="24" name="Rectangle 23">
            <a:extLst>
              <a:ext uri="{FF2B5EF4-FFF2-40B4-BE49-F238E27FC236}">
                <a16:creationId xmlns:a16="http://schemas.microsoft.com/office/drawing/2014/main" id="{D5D93A47-3E31-437A-9FA3-C4EAC865F753}"/>
              </a:ext>
            </a:extLst>
          </p:cNvPr>
          <p:cNvSpPr/>
          <p:nvPr/>
        </p:nvSpPr>
        <p:spPr>
          <a:xfrm>
            <a:off x="403331" y="5794559"/>
            <a:ext cx="1988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All Invoice Count</a:t>
            </a:r>
          </a:p>
        </p:txBody>
      </p:sp>
      <p:sp>
        <p:nvSpPr>
          <p:cNvPr id="25" name="Rectangle 24">
            <a:extLst>
              <a:ext uri="{FF2B5EF4-FFF2-40B4-BE49-F238E27FC236}">
                <a16:creationId xmlns:a16="http://schemas.microsoft.com/office/drawing/2014/main" id="{4AFEC941-0566-4423-AB69-F7E99115AFA0}"/>
              </a:ext>
            </a:extLst>
          </p:cNvPr>
          <p:cNvSpPr/>
          <p:nvPr/>
        </p:nvSpPr>
        <p:spPr>
          <a:xfrm>
            <a:off x="403331" y="6085887"/>
            <a:ext cx="2069797"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Gap For Customer</a:t>
            </a:r>
          </a:p>
        </p:txBody>
      </p:sp>
      <p:sp>
        <p:nvSpPr>
          <p:cNvPr id="26" name="Rectangle 25">
            <a:extLst>
              <a:ext uri="{FF2B5EF4-FFF2-40B4-BE49-F238E27FC236}">
                <a16:creationId xmlns:a16="http://schemas.microsoft.com/office/drawing/2014/main" id="{B473465D-AA3F-4973-A031-AF1186616355}"/>
              </a:ext>
            </a:extLst>
          </p:cNvPr>
          <p:cNvSpPr/>
          <p:nvPr/>
        </p:nvSpPr>
        <p:spPr>
          <a:xfrm>
            <a:off x="314252" y="4553265"/>
            <a:ext cx="3024324" cy="1786766"/>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7" name="TextBox 26">
            <a:extLst>
              <a:ext uri="{FF2B5EF4-FFF2-40B4-BE49-F238E27FC236}">
                <a16:creationId xmlns:a16="http://schemas.microsoft.com/office/drawing/2014/main" id="{3F1E1C14-91E3-46B5-B621-1DF6AD65EC4F}"/>
              </a:ext>
            </a:extLst>
          </p:cNvPr>
          <p:cNvSpPr txBox="1"/>
          <p:nvPr/>
        </p:nvSpPr>
        <p:spPr>
          <a:xfrm>
            <a:off x="490151" y="5040433"/>
            <a:ext cx="2672526"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60+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Invoice and Customer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Level Variables</a:t>
            </a:r>
          </a:p>
        </p:txBody>
      </p:sp>
      <p:sp>
        <p:nvSpPr>
          <p:cNvPr id="28" name="TextBox 27">
            <a:extLst>
              <a:ext uri="{FF2B5EF4-FFF2-40B4-BE49-F238E27FC236}">
                <a16:creationId xmlns:a16="http://schemas.microsoft.com/office/drawing/2014/main" id="{087BD951-3BF7-4619-AB7E-55ECB13ECBC0}"/>
              </a:ext>
            </a:extLst>
          </p:cNvPr>
          <p:cNvSpPr txBox="1"/>
          <p:nvPr/>
        </p:nvSpPr>
        <p:spPr>
          <a:xfrm>
            <a:off x="9161495" y="4777970"/>
            <a:ext cx="184377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Predicted Payment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Date</a:t>
            </a:r>
          </a:p>
        </p:txBody>
      </p:sp>
      <p:sp>
        <p:nvSpPr>
          <p:cNvPr id="29" name="Rectangle 28">
            <a:extLst>
              <a:ext uri="{FF2B5EF4-FFF2-40B4-BE49-F238E27FC236}">
                <a16:creationId xmlns:a16="http://schemas.microsoft.com/office/drawing/2014/main" id="{1AB7ACB7-FF02-4861-BCE7-DF7B413EDFC2}"/>
              </a:ext>
            </a:extLst>
          </p:cNvPr>
          <p:cNvSpPr/>
          <p:nvPr/>
        </p:nvSpPr>
        <p:spPr>
          <a:xfrm>
            <a:off x="468334" y="1176688"/>
            <a:ext cx="2745407" cy="379277"/>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Master List</a:t>
            </a:r>
          </a:p>
        </p:txBody>
      </p:sp>
    </p:spTree>
    <p:extLst>
      <p:ext uri="{BB962C8B-B14F-4D97-AF65-F5344CB8AC3E}">
        <p14:creationId xmlns:p14="http://schemas.microsoft.com/office/powerpoint/2010/main" val="112449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C1C2-9125-463D-9220-213037ABC735}"/>
              </a:ext>
            </a:extLst>
          </p:cNvPr>
          <p:cNvSpPr>
            <a:spLocks noGrp="1"/>
          </p:cNvSpPr>
          <p:nvPr>
            <p:ph type="title"/>
          </p:nvPr>
        </p:nvSpPr>
        <p:spPr>
          <a:xfrm>
            <a:off x="276981" y="2"/>
            <a:ext cx="10515600" cy="914398"/>
          </a:xfrm>
        </p:spPr>
        <p:txBody>
          <a:bodyPr/>
          <a:lstStyle/>
          <a:p>
            <a:r>
              <a:rPr lang="en-IN" dirty="0"/>
              <a:t>Select The Right Variables</a:t>
            </a:r>
          </a:p>
        </p:txBody>
      </p:sp>
      <p:grpSp>
        <p:nvGrpSpPr>
          <p:cNvPr id="5" name="Group 4">
            <a:extLst>
              <a:ext uri="{FF2B5EF4-FFF2-40B4-BE49-F238E27FC236}">
                <a16:creationId xmlns:a16="http://schemas.microsoft.com/office/drawing/2014/main" id="{1C5047B5-8107-43C7-8A01-E1CA6C66BF33}"/>
              </a:ext>
            </a:extLst>
          </p:cNvPr>
          <p:cNvGrpSpPr/>
          <p:nvPr/>
        </p:nvGrpSpPr>
        <p:grpSpPr>
          <a:xfrm>
            <a:off x="306010" y="1087980"/>
            <a:ext cx="3322563" cy="5328000"/>
            <a:chOff x="0" y="1057049"/>
            <a:chExt cx="4603829" cy="5718065"/>
          </a:xfrm>
        </p:grpSpPr>
        <p:sp>
          <p:nvSpPr>
            <p:cNvPr id="32" name="Trapezoid 31">
              <a:extLst>
                <a:ext uri="{FF2B5EF4-FFF2-40B4-BE49-F238E27FC236}">
                  <a16:creationId xmlns:a16="http://schemas.microsoft.com/office/drawing/2014/main" id="{42D61349-50A8-45BE-BD42-4BEE237CA9E2}"/>
                </a:ext>
              </a:extLst>
            </p:cNvPr>
            <p:cNvSpPr/>
            <p:nvPr/>
          </p:nvSpPr>
          <p:spPr>
            <a:xfrm rot="5400000">
              <a:off x="1595149" y="3766434"/>
              <a:ext cx="5718065" cy="299295"/>
            </a:xfrm>
            <a:prstGeom prst="trapezoid">
              <a:avLst>
                <a:gd name="adj" fmla="val 83211"/>
              </a:avLst>
            </a:prstGeom>
            <a:solidFill>
              <a:srgbClr val="5DA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3" name="Trapezoid 32">
              <a:extLst>
                <a:ext uri="{FF2B5EF4-FFF2-40B4-BE49-F238E27FC236}">
                  <a16:creationId xmlns:a16="http://schemas.microsoft.com/office/drawing/2014/main" id="{C2B779E6-516C-4409-8F3F-CCFF3719DC87}"/>
                </a:ext>
              </a:extLst>
            </p:cNvPr>
            <p:cNvSpPr/>
            <p:nvPr/>
          </p:nvSpPr>
          <p:spPr>
            <a:xfrm rot="5400000">
              <a:off x="-721170" y="1794786"/>
              <a:ext cx="5696287" cy="4253948"/>
            </a:xfrm>
            <a:prstGeom prst="trapezoid">
              <a:avLst>
                <a:gd name="adj" fmla="val 0"/>
              </a:avLst>
            </a:prstGeom>
            <a:solidFill>
              <a:schemeClr val="bg1"/>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8" name="Rectangle 7">
            <a:extLst>
              <a:ext uri="{FF2B5EF4-FFF2-40B4-BE49-F238E27FC236}">
                <a16:creationId xmlns:a16="http://schemas.microsoft.com/office/drawing/2014/main" id="{74D9D663-0DB7-463E-9E2F-6D9D1CA51760}"/>
              </a:ext>
            </a:extLst>
          </p:cNvPr>
          <p:cNvSpPr/>
          <p:nvPr/>
        </p:nvSpPr>
        <p:spPr>
          <a:xfrm>
            <a:off x="468334" y="1176688"/>
            <a:ext cx="2745407" cy="379277"/>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Master List</a:t>
            </a:r>
          </a:p>
        </p:txBody>
      </p:sp>
      <p:grpSp>
        <p:nvGrpSpPr>
          <p:cNvPr id="9" name="Group 8">
            <a:extLst>
              <a:ext uri="{FF2B5EF4-FFF2-40B4-BE49-F238E27FC236}">
                <a16:creationId xmlns:a16="http://schemas.microsoft.com/office/drawing/2014/main" id="{47FF71B6-CA0E-427C-8BEE-AB897304A5A3}"/>
              </a:ext>
            </a:extLst>
          </p:cNvPr>
          <p:cNvGrpSpPr/>
          <p:nvPr/>
        </p:nvGrpSpPr>
        <p:grpSpPr>
          <a:xfrm>
            <a:off x="3665081" y="1291770"/>
            <a:ext cx="3322563" cy="4949373"/>
            <a:chOff x="0" y="1057049"/>
            <a:chExt cx="4603829" cy="5718065"/>
          </a:xfrm>
        </p:grpSpPr>
        <p:sp>
          <p:nvSpPr>
            <p:cNvPr id="10" name="Trapezoid 9">
              <a:extLst>
                <a:ext uri="{FF2B5EF4-FFF2-40B4-BE49-F238E27FC236}">
                  <a16:creationId xmlns:a16="http://schemas.microsoft.com/office/drawing/2014/main" id="{72F51239-AE51-4475-970E-711E74AD820B}"/>
                </a:ext>
              </a:extLst>
            </p:cNvPr>
            <p:cNvSpPr/>
            <p:nvPr/>
          </p:nvSpPr>
          <p:spPr>
            <a:xfrm rot="5400000">
              <a:off x="1595149" y="3766434"/>
              <a:ext cx="5718065" cy="299295"/>
            </a:xfrm>
            <a:prstGeom prst="trapezoid">
              <a:avLst>
                <a:gd name="adj" fmla="val 83211"/>
              </a:avLst>
            </a:prstGeom>
            <a:solidFill>
              <a:srgbClr val="5DA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 name="Trapezoid 10">
              <a:extLst>
                <a:ext uri="{FF2B5EF4-FFF2-40B4-BE49-F238E27FC236}">
                  <a16:creationId xmlns:a16="http://schemas.microsoft.com/office/drawing/2014/main" id="{21F28782-FE30-42A3-B73D-F17FB3A90B8E}"/>
                </a:ext>
              </a:extLst>
            </p:cNvPr>
            <p:cNvSpPr/>
            <p:nvPr/>
          </p:nvSpPr>
          <p:spPr>
            <a:xfrm rot="5400000">
              <a:off x="-721170" y="1794786"/>
              <a:ext cx="5696287" cy="4253948"/>
            </a:xfrm>
            <a:prstGeom prst="trapezoid">
              <a:avLst>
                <a:gd name="adj" fmla="val 0"/>
              </a:avLst>
            </a:prstGeom>
            <a:solidFill>
              <a:schemeClr val="bg1"/>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15" name="Rectangle 14">
            <a:extLst>
              <a:ext uri="{FF2B5EF4-FFF2-40B4-BE49-F238E27FC236}">
                <a16:creationId xmlns:a16="http://schemas.microsoft.com/office/drawing/2014/main" id="{0F674BEC-2A19-4688-A1C2-CE43A12569FC}"/>
              </a:ext>
            </a:extLst>
          </p:cNvPr>
          <p:cNvSpPr/>
          <p:nvPr/>
        </p:nvSpPr>
        <p:spPr>
          <a:xfrm>
            <a:off x="3827404" y="1366326"/>
            <a:ext cx="2745407" cy="379277"/>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Correlated Variables</a:t>
            </a:r>
          </a:p>
        </p:txBody>
      </p:sp>
      <p:sp>
        <p:nvSpPr>
          <p:cNvPr id="13" name="Rectangle 12">
            <a:extLst>
              <a:ext uri="{FF2B5EF4-FFF2-40B4-BE49-F238E27FC236}">
                <a16:creationId xmlns:a16="http://schemas.microsoft.com/office/drawing/2014/main" id="{04251ABD-C3FC-45C4-9A9F-CB6AB019B54E}"/>
              </a:ext>
            </a:extLst>
          </p:cNvPr>
          <p:cNvSpPr/>
          <p:nvPr/>
        </p:nvSpPr>
        <p:spPr>
          <a:xfrm>
            <a:off x="403331" y="1715953"/>
            <a:ext cx="1241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sp>
        <p:nvSpPr>
          <p:cNvPr id="16" name="Rectangle 15">
            <a:extLst>
              <a:ext uri="{FF2B5EF4-FFF2-40B4-BE49-F238E27FC236}">
                <a16:creationId xmlns:a16="http://schemas.microsoft.com/office/drawing/2014/main" id="{605E827E-5DF6-4E6A-9618-46583F17D7C3}"/>
              </a:ext>
            </a:extLst>
          </p:cNvPr>
          <p:cNvSpPr/>
          <p:nvPr/>
        </p:nvSpPr>
        <p:spPr>
          <a:xfrm>
            <a:off x="403331" y="2007282"/>
            <a:ext cx="207781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 ADP</a:t>
            </a:r>
          </a:p>
        </p:txBody>
      </p:sp>
      <p:sp>
        <p:nvSpPr>
          <p:cNvPr id="17" name="Rectangle 16">
            <a:extLst>
              <a:ext uri="{FF2B5EF4-FFF2-40B4-BE49-F238E27FC236}">
                <a16:creationId xmlns:a16="http://schemas.microsoft.com/office/drawing/2014/main" id="{CDF0BDFD-9C4C-4240-8177-F4BA5AB0D71B}"/>
              </a:ext>
            </a:extLst>
          </p:cNvPr>
          <p:cNvSpPr/>
          <p:nvPr/>
        </p:nvSpPr>
        <p:spPr>
          <a:xfrm>
            <a:off x="403331" y="2298611"/>
            <a:ext cx="1500732"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Amount</a:t>
            </a:r>
          </a:p>
        </p:txBody>
      </p:sp>
      <p:sp>
        <p:nvSpPr>
          <p:cNvPr id="18" name="Rectangle 17">
            <a:extLst>
              <a:ext uri="{FF2B5EF4-FFF2-40B4-BE49-F238E27FC236}">
                <a16:creationId xmlns:a16="http://schemas.microsoft.com/office/drawing/2014/main" id="{7D9EBE43-8D0A-4E05-A033-CC76BEF7652E}"/>
              </a:ext>
            </a:extLst>
          </p:cNvPr>
          <p:cNvSpPr/>
          <p:nvPr/>
        </p:nvSpPr>
        <p:spPr>
          <a:xfrm>
            <a:off x="403331" y="2589940"/>
            <a:ext cx="1729961"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Invoice Count</a:t>
            </a:r>
          </a:p>
        </p:txBody>
      </p:sp>
      <p:sp>
        <p:nvSpPr>
          <p:cNvPr id="19" name="Rectangle 18">
            <a:extLst>
              <a:ext uri="{FF2B5EF4-FFF2-40B4-BE49-F238E27FC236}">
                <a16:creationId xmlns:a16="http://schemas.microsoft.com/office/drawing/2014/main" id="{5314502A-AE6A-46BC-BB5D-F98F6211B743}"/>
              </a:ext>
            </a:extLst>
          </p:cNvPr>
          <p:cNvSpPr/>
          <p:nvPr/>
        </p:nvSpPr>
        <p:spPr>
          <a:xfrm>
            <a:off x="403331" y="2881269"/>
            <a:ext cx="178766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Total Open Amount</a:t>
            </a:r>
          </a:p>
        </p:txBody>
      </p:sp>
      <p:sp>
        <p:nvSpPr>
          <p:cNvPr id="20" name="Rectangle 19">
            <a:extLst>
              <a:ext uri="{FF2B5EF4-FFF2-40B4-BE49-F238E27FC236}">
                <a16:creationId xmlns:a16="http://schemas.microsoft.com/office/drawing/2014/main" id="{D4891615-8269-46DA-9198-479318575773}"/>
              </a:ext>
            </a:extLst>
          </p:cNvPr>
          <p:cNvSpPr/>
          <p:nvPr/>
        </p:nvSpPr>
        <p:spPr>
          <a:xfrm>
            <a:off x="403331" y="3172598"/>
            <a:ext cx="2201244"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Gap between payments</a:t>
            </a:r>
          </a:p>
        </p:txBody>
      </p:sp>
      <p:sp>
        <p:nvSpPr>
          <p:cNvPr id="21" name="Rectangle 20">
            <a:extLst>
              <a:ext uri="{FF2B5EF4-FFF2-40B4-BE49-F238E27FC236}">
                <a16:creationId xmlns:a16="http://schemas.microsoft.com/office/drawing/2014/main" id="{D80F1F61-E252-4077-A91D-65E181CFB8FF}"/>
              </a:ext>
            </a:extLst>
          </p:cNvPr>
          <p:cNvSpPr/>
          <p:nvPr/>
        </p:nvSpPr>
        <p:spPr>
          <a:xfrm>
            <a:off x="403331" y="3463927"/>
            <a:ext cx="278794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payments percentage</a:t>
            </a:r>
          </a:p>
        </p:txBody>
      </p:sp>
      <p:sp>
        <p:nvSpPr>
          <p:cNvPr id="22" name="Rectangle 21">
            <a:extLst>
              <a:ext uri="{FF2B5EF4-FFF2-40B4-BE49-F238E27FC236}">
                <a16:creationId xmlns:a16="http://schemas.microsoft.com/office/drawing/2014/main" id="{04510AB4-3332-447A-A201-E43811F568BB}"/>
              </a:ext>
            </a:extLst>
          </p:cNvPr>
          <p:cNvSpPr/>
          <p:nvPr/>
        </p:nvSpPr>
        <p:spPr>
          <a:xfrm>
            <a:off x="403331" y="4046585"/>
            <a:ext cx="1808508"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sum</a:t>
            </a:r>
          </a:p>
        </p:txBody>
      </p:sp>
      <p:sp>
        <p:nvSpPr>
          <p:cNvPr id="23" name="Rectangle 22">
            <a:extLst>
              <a:ext uri="{FF2B5EF4-FFF2-40B4-BE49-F238E27FC236}">
                <a16:creationId xmlns:a16="http://schemas.microsoft.com/office/drawing/2014/main" id="{D76CA3F5-8689-4D2C-82BE-CB641593E45B}"/>
              </a:ext>
            </a:extLst>
          </p:cNvPr>
          <p:cNvSpPr/>
          <p:nvPr/>
        </p:nvSpPr>
        <p:spPr>
          <a:xfrm>
            <a:off x="403331" y="4337914"/>
            <a:ext cx="193193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invoice sum</a:t>
            </a:r>
          </a:p>
        </p:txBody>
      </p:sp>
      <p:sp>
        <p:nvSpPr>
          <p:cNvPr id="24" name="Rectangle 23">
            <a:extLst>
              <a:ext uri="{FF2B5EF4-FFF2-40B4-BE49-F238E27FC236}">
                <a16:creationId xmlns:a16="http://schemas.microsoft.com/office/drawing/2014/main" id="{B6A365F2-2D4C-44C2-999C-8F6ADA85B784}"/>
              </a:ext>
            </a:extLst>
          </p:cNvPr>
          <p:cNvSpPr/>
          <p:nvPr/>
        </p:nvSpPr>
        <p:spPr>
          <a:xfrm>
            <a:off x="403331" y="4629243"/>
            <a:ext cx="274626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Payment Day Of the Week</a:t>
            </a:r>
          </a:p>
        </p:txBody>
      </p:sp>
      <p:sp>
        <p:nvSpPr>
          <p:cNvPr id="25" name="Rectangle 24">
            <a:extLst>
              <a:ext uri="{FF2B5EF4-FFF2-40B4-BE49-F238E27FC236}">
                <a16:creationId xmlns:a16="http://schemas.microsoft.com/office/drawing/2014/main" id="{052DE4B3-AA71-4523-8CF6-EB57E06FF94E}"/>
              </a:ext>
            </a:extLst>
          </p:cNvPr>
          <p:cNvSpPr/>
          <p:nvPr/>
        </p:nvSpPr>
        <p:spPr>
          <a:xfrm>
            <a:off x="403331" y="4920572"/>
            <a:ext cx="203132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Total Delay Count</a:t>
            </a:r>
          </a:p>
        </p:txBody>
      </p:sp>
      <p:sp>
        <p:nvSpPr>
          <p:cNvPr id="26" name="Rectangle 25">
            <a:extLst>
              <a:ext uri="{FF2B5EF4-FFF2-40B4-BE49-F238E27FC236}">
                <a16:creationId xmlns:a16="http://schemas.microsoft.com/office/drawing/2014/main" id="{7CBEA895-D8E4-4F77-8C09-3A1EEB161C3C}"/>
              </a:ext>
            </a:extLst>
          </p:cNvPr>
          <p:cNvSpPr/>
          <p:nvPr/>
        </p:nvSpPr>
        <p:spPr>
          <a:xfrm>
            <a:off x="403331" y="5211901"/>
            <a:ext cx="296427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Average Open Amount</a:t>
            </a:r>
          </a:p>
        </p:txBody>
      </p:sp>
      <p:sp>
        <p:nvSpPr>
          <p:cNvPr id="27" name="Rectangle 26">
            <a:extLst>
              <a:ext uri="{FF2B5EF4-FFF2-40B4-BE49-F238E27FC236}">
                <a16:creationId xmlns:a16="http://schemas.microsoft.com/office/drawing/2014/main" id="{983F9E25-EE4C-4858-8248-24080B93838D}"/>
              </a:ext>
            </a:extLst>
          </p:cNvPr>
          <p:cNvSpPr/>
          <p:nvPr/>
        </p:nvSpPr>
        <p:spPr>
          <a:xfrm>
            <a:off x="403331" y="3755256"/>
            <a:ext cx="185018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Branch Level Delays</a:t>
            </a:r>
          </a:p>
        </p:txBody>
      </p:sp>
      <p:sp>
        <p:nvSpPr>
          <p:cNvPr id="28" name="Rectangle 27">
            <a:extLst>
              <a:ext uri="{FF2B5EF4-FFF2-40B4-BE49-F238E27FC236}">
                <a16:creationId xmlns:a16="http://schemas.microsoft.com/office/drawing/2014/main" id="{32AE2933-0073-4BBE-BE91-01BF0BA35018}"/>
              </a:ext>
            </a:extLst>
          </p:cNvPr>
          <p:cNvSpPr/>
          <p:nvPr/>
        </p:nvSpPr>
        <p:spPr>
          <a:xfrm>
            <a:off x="403331" y="5503230"/>
            <a:ext cx="1975221"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Count</a:t>
            </a:r>
          </a:p>
        </p:txBody>
      </p:sp>
      <p:sp>
        <p:nvSpPr>
          <p:cNvPr id="29" name="Rectangle 28">
            <a:extLst>
              <a:ext uri="{FF2B5EF4-FFF2-40B4-BE49-F238E27FC236}">
                <a16:creationId xmlns:a16="http://schemas.microsoft.com/office/drawing/2014/main" id="{26394E77-7DDB-4A5D-B4B1-4DCD4ED28691}"/>
              </a:ext>
            </a:extLst>
          </p:cNvPr>
          <p:cNvSpPr/>
          <p:nvPr/>
        </p:nvSpPr>
        <p:spPr>
          <a:xfrm>
            <a:off x="403331" y="5794559"/>
            <a:ext cx="1988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All Invoice Count</a:t>
            </a:r>
          </a:p>
        </p:txBody>
      </p:sp>
      <p:sp>
        <p:nvSpPr>
          <p:cNvPr id="30" name="Rectangle 29">
            <a:extLst>
              <a:ext uri="{FF2B5EF4-FFF2-40B4-BE49-F238E27FC236}">
                <a16:creationId xmlns:a16="http://schemas.microsoft.com/office/drawing/2014/main" id="{0C8BCB02-F0CA-49B9-9583-B421510B1EFB}"/>
              </a:ext>
            </a:extLst>
          </p:cNvPr>
          <p:cNvSpPr/>
          <p:nvPr/>
        </p:nvSpPr>
        <p:spPr>
          <a:xfrm>
            <a:off x="403331" y="6085887"/>
            <a:ext cx="2069797"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Gap For Customer</a:t>
            </a:r>
          </a:p>
        </p:txBody>
      </p:sp>
      <p:sp>
        <p:nvSpPr>
          <p:cNvPr id="31" name="Rectangle 30">
            <a:extLst>
              <a:ext uri="{FF2B5EF4-FFF2-40B4-BE49-F238E27FC236}">
                <a16:creationId xmlns:a16="http://schemas.microsoft.com/office/drawing/2014/main" id="{6215182B-E65E-4C11-AAB7-A8D9158796FE}"/>
              </a:ext>
            </a:extLst>
          </p:cNvPr>
          <p:cNvSpPr/>
          <p:nvPr/>
        </p:nvSpPr>
        <p:spPr>
          <a:xfrm>
            <a:off x="314252" y="4553265"/>
            <a:ext cx="3024324" cy="1786766"/>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5" name="TextBox 34">
            <a:extLst>
              <a:ext uri="{FF2B5EF4-FFF2-40B4-BE49-F238E27FC236}">
                <a16:creationId xmlns:a16="http://schemas.microsoft.com/office/drawing/2014/main" id="{C3D69CB5-3B52-4139-8D13-632197347421}"/>
              </a:ext>
            </a:extLst>
          </p:cNvPr>
          <p:cNvSpPr txBox="1"/>
          <p:nvPr/>
        </p:nvSpPr>
        <p:spPr>
          <a:xfrm>
            <a:off x="490151" y="5040433"/>
            <a:ext cx="2672526"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60+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Invoice and Customer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Level Variables</a:t>
            </a:r>
          </a:p>
        </p:txBody>
      </p:sp>
      <p:sp>
        <p:nvSpPr>
          <p:cNvPr id="36" name="Rectangle 35">
            <a:extLst>
              <a:ext uri="{FF2B5EF4-FFF2-40B4-BE49-F238E27FC236}">
                <a16:creationId xmlns:a16="http://schemas.microsoft.com/office/drawing/2014/main" id="{5CA1C55A-A759-4420-95E4-0863F45DBAB8}"/>
              </a:ext>
            </a:extLst>
          </p:cNvPr>
          <p:cNvSpPr/>
          <p:nvPr/>
        </p:nvSpPr>
        <p:spPr>
          <a:xfrm>
            <a:off x="3827404" y="2210949"/>
            <a:ext cx="207781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 ADP</a:t>
            </a:r>
          </a:p>
        </p:txBody>
      </p:sp>
      <p:sp>
        <p:nvSpPr>
          <p:cNvPr id="37" name="Rectangle 36">
            <a:extLst>
              <a:ext uri="{FF2B5EF4-FFF2-40B4-BE49-F238E27FC236}">
                <a16:creationId xmlns:a16="http://schemas.microsoft.com/office/drawing/2014/main" id="{335B88FD-72C9-408D-AF92-717862AC6DF7}"/>
              </a:ext>
            </a:extLst>
          </p:cNvPr>
          <p:cNvSpPr/>
          <p:nvPr/>
        </p:nvSpPr>
        <p:spPr>
          <a:xfrm>
            <a:off x="3827404" y="2618810"/>
            <a:ext cx="1500732"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Amount</a:t>
            </a:r>
          </a:p>
        </p:txBody>
      </p:sp>
      <p:sp>
        <p:nvSpPr>
          <p:cNvPr id="38" name="Rectangle 37">
            <a:extLst>
              <a:ext uri="{FF2B5EF4-FFF2-40B4-BE49-F238E27FC236}">
                <a16:creationId xmlns:a16="http://schemas.microsoft.com/office/drawing/2014/main" id="{DAFCB2F9-F421-4DBA-B198-FCC5EC9841CB}"/>
              </a:ext>
            </a:extLst>
          </p:cNvPr>
          <p:cNvSpPr/>
          <p:nvPr/>
        </p:nvSpPr>
        <p:spPr>
          <a:xfrm>
            <a:off x="3827404" y="3026671"/>
            <a:ext cx="181972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Total Open Amount</a:t>
            </a:r>
          </a:p>
        </p:txBody>
      </p:sp>
      <p:sp>
        <p:nvSpPr>
          <p:cNvPr id="39" name="Rectangle 38">
            <a:extLst>
              <a:ext uri="{FF2B5EF4-FFF2-40B4-BE49-F238E27FC236}">
                <a16:creationId xmlns:a16="http://schemas.microsoft.com/office/drawing/2014/main" id="{4CA0E2CB-739B-4175-A846-41E8C151550E}"/>
              </a:ext>
            </a:extLst>
          </p:cNvPr>
          <p:cNvSpPr/>
          <p:nvPr/>
        </p:nvSpPr>
        <p:spPr>
          <a:xfrm>
            <a:off x="3827404" y="3434532"/>
            <a:ext cx="224131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Gap between payments</a:t>
            </a:r>
          </a:p>
        </p:txBody>
      </p:sp>
      <p:sp>
        <p:nvSpPr>
          <p:cNvPr id="40" name="Rectangle 39">
            <a:extLst>
              <a:ext uri="{FF2B5EF4-FFF2-40B4-BE49-F238E27FC236}">
                <a16:creationId xmlns:a16="http://schemas.microsoft.com/office/drawing/2014/main" id="{3E578819-097A-4396-9A99-3D237E486AA6}"/>
              </a:ext>
            </a:extLst>
          </p:cNvPr>
          <p:cNvSpPr/>
          <p:nvPr/>
        </p:nvSpPr>
        <p:spPr>
          <a:xfrm>
            <a:off x="3827404" y="3842393"/>
            <a:ext cx="2816797"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payments percentage</a:t>
            </a:r>
          </a:p>
        </p:txBody>
      </p:sp>
      <p:sp>
        <p:nvSpPr>
          <p:cNvPr id="41" name="Rectangle 40">
            <a:extLst>
              <a:ext uri="{FF2B5EF4-FFF2-40B4-BE49-F238E27FC236}">
                <a16:creationId xmlns:a16="http://schemas.microsoft.com/office/drawing/2014/main" id="{D59BFD58-9964-4DCF-AD9F-95F2E059E6DB}"/>
              </a:ext>
            </a:extLst>
          </p:cNvPr>
          <p:cNvSpPr/>
          <p:nvPr/>
        </p:nvSpPr>
        <p:spPr>
          <a:xfrm>
            <a:off x="3827404" y="4658115"/>
            <a:ext cx="1808508"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sum</a:t>
            </a:r>
          </a:p>
        </p:txBody>
      </p:sp>
      <p:sp>
        <p:nvSpPr>
          <p:cNvPr id="42" name="Rectangle 41">
            <a:extLst>
              <a:ext uri="{FF2B5EF4-FFF2-40B4-BE49-F238E27FC236}">
                <a16:creationId xmlns:a16="http://schemas.microsoft.com/office/drawing/2014/main" id="{FFC46025-BCD0-44EA-B4DC-2FFD3A88A2B9}"/>
              </a:ext>
            </a:extLst>
          </p:cNvPr>
          <p:cNvSpPr/>
          <p:nvPr/>
        </p:nvSpPr>
        <p:spPr>
          <a:xfrm>
            <a:off x="3827404" y="5065976"/>
            <a:ext cx="278954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Payment Day Of the Week</a:t>
            </a:r>
          </a:p>
        </p:txBody>
      </p:sp>
      <p:sp>
        <p:nvSpPr>
          <p:cNvPr id="43" name="Rectangle 42">
            <a:extLst>
              <a:ext uri="{FF2B5EF4-FFF2-40B4-BE49-F238E27FC236}">
                <a16:creationId xmlns:a16="http://schemas.microsoft.com/office/drawing/2014/main" id="{40FFCE5F-C1CD-4C5E-8073-E9F54C48D86E}"/>
              </a:ext>
            </a:extLst>
          </p:cNvPr>
          <p:cNvSpPr/>
          <p:nvPr/>
        </p:nvSpPr>
        <p:spPr>
          <a:xfrm>
            <a:off x="3827404" y="5473837"/>
            <a:ext cx="30027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Average Open Amount</a:t>
            </a:r>
          </a:p>
        </p:txBody>
      </p:sp>
      <p:sp>
        <p:nvSpPr>
          <p:cNvPr id="44" name="Rectangle 43">
            <a:extLst>
              <a:ext uri="{FF2B5EF4-FFF2-40B4-BE49-F238E27FC236}">
                <a16:creationId xmlns:a16="http://schemas.microsoft.com/office/drawing/2014/main" id="{58202F56-5DF7-4FA6-9BDF-8E86C72AC4B1}"/>
              </a:ext>
            </a:extLst>
          </p:cNvPr>
          <p:cNvSpPr/>
          <p:nvPr/>
        </p:nvSpPr>
        <p:spPr>
          <a:xfrm>
            <a:off x="3827404" y="4250254"/>
            <a:ext cx="185018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Branch Level Delays</a:t>
            </a:r>
          </a:p>
        </p:txBody>
      </p:sp>
      <p:sp>
        <p:nvSpPr>
          <p:cNvPr id="45" name="Rectangle 44">
            <a:extLst>
              <a:ext uri="{FF2B5EF4-FFF2-40B4-BE49-F238E27FC236}">
                <a16:creationId xmlns:a16="http://schemas.microsoft.com/office/drawing/2014/main" id="{4576CEB2-CFF8-40D7-9163-D795B85DB197}"/>
              </a:ext>
            </a:extLst>
          </p:cNvPr>
          <p:cNvSpPr/>
          <p:nvPr/>
        </p:nvSpPr>
        <p:spPr>
          <a:xfrm>
            <a:off x="3827404" y="5881694"/>
            <a:ext cx="1988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All Invoice Count</a:t>
            </a:r>
          </a:p>
        </p:txBody>
      </p:sp>
      <p:sp>
        <p:nvSpPr>
          <p:cNvPr id="46" name="Rectangle 45">
            <a:extLst>
              <a:ext uri="{FF2B5EF4-FFF2-40B4-BE49-F238E27FC236}">
                <a16:creationId xmlns:a16="http://schemas.microsoft.com/office/drawing/2014/main" id="{62F42C91-9D8C-45CD-B2E2-520DC8D58D95}"/>
              </a:ext>
            </a:extLst>
          </p:cNvPr>
          <p:cNvSpPr/>
          <p:nvPr/>
        </p:nvSpPr>
        <p:spPr>
          <a:xfrm>
            <a:off x="3827404" y="1803088"/>
            <a:ext cx="1241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sp>
        <p:nvSpPr>
          <p:cNvPr id="47" name="Rectangle 46">
            <a:extLst>
              <a:ext uri="{FF2B5EF4-FFF2-40B4-BE49-F238E27FC236}">
                <a16:creationId xmlns:a16="http://schemas.microsoft.com/office/drawing/2014/main" id="{DAE69956-3BFB-4D54-A3E8-7DAE8B81CF7C}"/>
              </a:ext>
            </a:extLst>
          </p:cNvPr>
          <p:cNvSpPr/>
          <p:nvPr/>
        </p:nvSpPr>
        <p:spPr>
          <a:xfrm>
            <a:off x="3688284" y="4531556"/>
            <a:ext cx="3024324" cy="1675237"/>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8" name="TextBox 47">
            <a:extLst>
              <a:ext uri="{FF2B5EF4-FFF2-40B4-BE49-F238E27FC236}">
                <a16:creationId xmlns:a16="http://schemas.microsoft.com/office/drawing/2014/main" id="{B6CFBEA7-2679-444A-B408-9378386C8147}"/>
              </a:ext>
            </a:extLst>
          </p:cNvPr>
          <p:cNvSpPr txBox="1"/>
          <p:nvPr/>
        </p:nvSpPr>
        <p:spPr>
          <a:xfrm>
            <a:off x="4498971" y="4907196"/>
            <a:ext cx="140294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30+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Correlated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Variables</a:t>
            </a:r>
          </a:p>
        </p:txBody>
      </p:sp>
      <p:pic>
        <p:nvPicPr>
          <p:cNvPr id="49" name="Picture 48">
            <a:extLst>
              <a:ext uri="{FF2B5EF4-FFF2-40B4-BE49-F238E27FC236}">
                <a16:creationId xmlns:a16="http://schemas.microsoft.com/office/drawing/2014/main" id="{A6CFCB2E-EE87-4FBE-B02F-187A8865C4E7}"/>
              </a:ext>
            </a:extLst>
          </p:cNvPr>
          <p:cNvPicPr>
            <a:picLocks noChangeAspect="1"/>
          </p:cNvPicPr>
          <p:nvPr/>
        </p:nvPicPr>
        <p:blipFill>
          <a:blip r:embed="rId3"/>
          <a:stretch>
            <a:fillRect/>
          </a:stretch>
        </p:blipFill>
        <p:spPr>
          <a:xfrm>
            <a:off x="10397100" y="2822290"/>
            <a:ext cx="1168830" cy="1168830"/>
          </a:xfrm>
          <a:prstGeom prst="rect">
            <a:avLst/>
          </a:prstGeom>
        </p:spPr>
      </p:pic>
      <p:cxnSp>
        <p:nvCxnSpPr>
          <p:cNvPr id="50" name="Straight Arrow Connector 49">
            <a:extLst>
              <a:ext uri="{FF2B5EF4-FFF2-40B4-BE49-F238E27FC236}">
                <a16:creationId xmlns:a16="http://schemas.microsoft.com/office/drawing/2014/main" id="{21606484-FCC7-4679-A194-5CD325E91279}"/>
              </a:ext>
            </a:extLst>
          </p:cNvPr>
          <p:cNvCxnSpPr>
            <a:cxnSpLocks/>
          </p:cNvCxnSpPr>
          <p:nvPr/>
        </p:nvCxnSpPr>
        <p:spPr>
          <a:xfrm>
            <a:off x="7101840" y="3429000"/>
            <a:ext cx="3181065" cy="0"/>
          </a:xfrm>
          <a:prstGeom prst="straightConnector1">
            <a:avLst/>
          </a:prstGeom>
          <a:ln w="28575">
            <a:solidFill>
              <a:srgbClr val="FC75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8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6223F2-6B8C-4BB0-9E05-F26715F52789}"/>
              </a:ext>
            </a:extLst>
          </p:cNvPr>
          <p:cNvSpPr/>
          <p:nvPr/>
        </p:nvSpPr>
        <p:spPr>
          <a:xfrm>
            <a:off x="1775842" y="1447223"/>
            <a:ext cx="8428354" cy="4912947"/>
          </a:xfrm>
          <a:prstGeom prst="rect">
            <a:avLst/>
          </a:prstGeom>
          <a:solidFill>
            <a:srgbClr val="6AB3E7">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F6E2B0C-8649-4FE9-A36E-4036F9F5AA11}"/>
              </a:ext>
            </a:extLst>
          </p:cNvPr>
          <p:cNvSpPr>
            <a:spLocks noGrp="1"/>
          </p:cNvSpPr>
          <p:nvPr>
            <p:ph type="title"/>
          </p:nvPr>
        </p:nvSpPr>
        <p:spPr>
          <a:xfrm>
            <a:off x="0" y="0"/>
            <a:ext cx="3000777" cy="875763"/>
          </a:xfrm>
        </p:spPr>
        <p:txBody>
          <a:bodyPr/>
          <a:lstStyle/>
          <a:p>
            <a:r>
              <a:rPr lang="en-IN" sz="4400" b="1" dirty="0"/>
              <a:t>Agenda</a:t>
            </a:r>
          </a:p>
        </p:txBody>
      </p:sp>
      <p:sp>
        <p:nvSpPr>
          <p:cNvPr id="3" name="TextBox 2">
            <a:extLst>
              <a:ext uri="{FF2B5EF4-FFF2-40B4-BE49-F238E27FC236}">
                <a16:creationId xmlns:a16="http://schemas.microsoft.com/office/drawing/2014/main" id="{62027663-C098-438B-9357-8A962E8B2B4D}"/>
              </a:ext>
            </a:extLst>
          </p:cNvPr>
          <p:cNvSpPr txBox="1"/>
          <p:nvPr/>
        </p:nvSpPr>
        <p:spPr>
          <a:xfrm>
            <a:off x="1806409" y="1399035"/>
            <a:ext cx="7008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01</a:t>
            </a:r>
          </a:p>
        </p:txBody>
      </p:sp>
      <p:sp>
        <p:nvSpPr>
          <p:cNvPr id="7" name="TextBox 6">
            <a:extLst>
              <a:ext uri="{FF2B5EF4-FFF2-40B4-BE49-F238E27FC236}">
                <a16:creationId xmlns:a16="http://schemas.microsoft.com/office/drawing/2014/main" id="{9BC74D01-F901-4C21-B29D-750E418CD39F}"/>
              </a:ext>
            </a:extLst>
          </p:cNvPr>
          <p:cNvSpPr txBox="1"/>
          <p:nvPr/>
        </p:nvSpPr>
        <p:spPr>
          <a:xfrm>
            <a:off x="1806409" y="2401971"/>
            <a:ext cx="7008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02</a:t>
            </a:r>
          </a:p>
        </p:txBody>
      </p:sp>
      <p:sp>
        <p:nvSpPr>
          <p:cNvPr id="10" name="TextBox 9">
            <a:extLst>
              <a:ext uri="{FF2B5EF4-FFF2-40B4-BE49-F238E27FC236}">
                <a16:creationId xmlns:a16="http://schemas.microsoft.com/office/drawing/2014/main" id="{1F490F0C-0865-4950-B30A-2DAD52F81529}"/>
              </a:ext>
            </a:extLst>
          </p:cNvPr>
          <p:cNvSpPr txBox="1"/>
          <p:nvPr/>
        </p:nvSpPr>
        <p:spPr>
          <a:xfrm>
            <a:off x="1806409" y="3404907"/>
            <a:ext cx="7008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03</a:t>
            </a:r>
          </a:p>
        </p:txBody>
      </p:sp>
      <p:sp>
        <p:nvSpPr>
          <p:cNvPr id="13" name="TextBox 12">
            <a:extLst>
              <a:ext uri="{FF2B5EF4-FFF2-40B4-BE49-F238E27FC236}">
                <a16:creationId xmlns:a16="http://schemas.microsoft.com/office/drawing/2014/main" id="{E2CB26FA-7275-4A54-BD67-C2079514686D}"/>
              </a:ext>
            </a:extLst>
          </p:cNvPr>
          <p:cNvSpPr txBox="1"/>
          <p:nvPr/>
        </p:nvSpPr>
        <p:spPr>
          <a:xfrm>
            <a:off x="1806409" y="4407843"/>
            <a:ext cx="7008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04</a:t>
            </a:r>
          </a:p>
        </p:txBody>
      </p:sp>
      <p:cxnSp>
        <p:nvCxnSpPr>
          <p:cNvPr id="19" name="Straight Connector 18">
            <a:extLst>
              <a:ext uri="{FF2B5EF4-FFF2-40B4-BE49-F238E27FC236}">
                <a16:creationId xmlns:a16="http://schemas.microsoft.com/office/drawing/2014/main" id="{9E1D733F-19CE-4BD0-AF1F-A14B8BD17EE0}"/>
              </a:ext>
            </a:extLst>
          </p:cNvPr>
          <p:cNvCxnSpPr>
            <a:cxnSpLocks/>
          </p:cNvCxnSpPr>
          <p:nvPr/>
        </p:nvCxnSpPr>
        <p:spPr>
          <a:xfrm>
            <a:off x="1814291" y="2176839"/>
            <a:ext cx="7696316" cy="17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7FDDC6-D648-4CFE-8312-EE3F3BD7648A}"/>
              </a:ext>
            </a:extLst>
          </p:cNvPr>
          <p:cNvCxnSpPr>
            <a:cxnSpLocks/>
          </p:cNvCxnSpPr>
          <p:nvPr/>
        </p:nvCxnSpPr>
        <p:spPr>
          <a:xfrm>
            <a:off x="1814291" y="3249139"/>
            <a:ext cx="7696316" cy="17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BB0646-F888-4D17-AA66-83702A1FB49E}"/>
              </a:ext>
            </a:extLst>
          </p:cNvPr>
          <p:cNvCxnSpPr>
            <a:cxnSpLocks/>
          </p:cNvCxnSpPr>
          <p:nvPr/>
        </p:nvCxnSpPr>
        <p:spPr>
          <a:xfrm>
            <a:off x="1814291" y="4176865"/>
            <a:ext cx="7696316" cy="17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F80FAD-753F-4DEF-9188-43C2D208BFF6}"/>
              </a:ext>
            </a:extLst>
          </p:cNvPr>
          <p:cNvCxnSpPr>
            <a:cxnSpLocks/>
          </p:cNvCxnSpPr>
          <p:nvPr/>
        </p:nvCxnSpPr>
        <p:spPr>
          <a:xfrm>
            <a:off x="1814291" y="5215808"/>
            <a:ext cx="7696316" cy="17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7AC2EAC-7C5F-4E60-B5F5-B5A775F7E293}"/>
              </a:ext>
            </a:extLst>
          </p:cNvPr>
          <p:cNvGrpSpPr/>
          <p:nvPr/>
        </p:nvGrpSpPr>
        <p:grpSpPr>
          <a:xfrm>
            <a:off x="1798527" y="5380570"/>
            <a:ext cx="7330984" cy="646331"/>
            <a:chOff x="1806409" y="1399035"/>
            <a:chExt cx="7330984" cy="646331"/>
          </a:xfrm>
        </p:grpSpPr>
        <p:sp>
          <p:nvSpPr>
            <p:cNvPr id="21" name="TextBox 20">
              <a:extLst>
                <a:ext uri="{FF2B5EF4-FFF2-40B4-BE49-F238E27FC236}">
                  <a16:creationId xmlns:a16="http://schemas.microsoft.com/office/drawing/2014/main" id="{0B380174-A6A5-441A-9D79-DD087B8D8519}"/>
                </a:ext>
              </a:extLst>
            </p:cNvPr>
            <p:cNvSpPr txBox="1"/>
            <p:nvPr/>
          </p:nvSpPr>
          <p:spPr>
            <a:xfrm>
              <a:off x="1806409" y="1399035"/>
              <a:ext cx="7008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05</a:t>
              </a:r>
            </a:p>
          </p:txBody>
        </p:sp>
        <p:sp>
          <p:nvSpPr>
            <p:cNvPr id="22" name="Rectangle 21">
              <a:extLst>
                <a:ext uri="{FF2B5EF4-FFF2-40B4-BE49-F238E27FC236}">
                  <a16:creationId xmlns:a16="http://schemas.microsoft.com/office/drawing/2014/main" id="{96712DF6-D0D2-4C87-BE26-2256DCA37C06}"/>
                </a:ext>
              </a:extLst>
            </p:cNvPr>
            <p:cNvSpPr/>
            <p:nvPr/>
          </p:nvSpPr>
          <p:spPr>
            <a:xfrm>
              <a:off x="3000777" y="1447223"/>
              <a:ext cx="6136616" cy="523220"/>
            </a:xfrm>
            <a:prstGeom prst="rect">
              <a:avLst/>
            </a:prstGeom>
          </p:spPr>
          <p:txBody>
            <a:bodyPr wrap="none">
              <a:spAutoFit/>
            </a:bodyPr>
            <a:lstStyle/>
            <a:p>
              <a:pPr lvl="0">
                <a:buClr>
                  <a:srgbClr val="000000"/>
                </a:buClr>
                <a:defRPr/>
              </a:pPr>
              <a:r>
                <a:rPr lang="en-US" sz="2800" kern="0" dirty="0">
                  <a:solidFill>
                    <a:srgbClr val="FFFFFF"/>
                  </a:solidFill>
                  <a:latin typeface="Century Gothic" panose="020B0502020202020204" pitchFamily="34" charset="0"/>
                  <a:cs typeface="Arial"/>
                  <a:sym typeface="Arial"/>
                </a:rPr>
                <a:t>Future State of a ‘Digital Treasurer’</a:t>
              </a:r>
              <a:endParaRPr kumimoji="0" lang="en-IN" sz="28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pSp>
      <p:cxnSp>
        <p:nvCxnSpPr>
          <p:cNvPr id="23" name="Straight Connector 22">
            <a:extLst>
              <a:ext uri="{FF2B5EF4-FFF2-40B4-BE49-F238E27FC236}">
                <a16:creationId xmlns:a16="http://schemas.microsoft.com/office/drawing/2014/main" id="{20F3F2CE-7E90-4D44-9DA6-71A716300C65}"/>
              </a:ext>
            </a:extLst>
          </p:cNvPr>
          <p:cNvCxnSpPr>
            <a:cxnSpLocks/>
          </p:cNvCxnSpPr>
          <p:nvPr/>
        </p:nvCxnSpPr>
        <p:spPr>
          <a:xfrm>
            <a:off x="1806409" y="6188535"/>
            <a:ext cx="7696316" cy="17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49B9694-6E5F-417B-8EF3-3FD27A9D9E50}"/>
              </a:ext>
            </a:extLst>
          </p:cNvPr>
          <p:cNvSpPr/>
          <p:nvPr/>
        </p:nvSpPr>
        <p:spPr>
          <a:xfrm>
            <a:off x="2956560" y="4469398"/>
            <a:ext cx="442129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Artificial Intelligence 101</a:t>
            </a:r>
          </a:p>
        </p:txBody>
      </p:sp>
      <p:sp>
        <p:nvSpPr>
          <p:cNvPr id="32" name="Rectangle 31">
            <a:extLst>
              <a:ext uri="{FF2B5EF4-FFF2-40B4-BE49-F238E27FC236}">
                <a16:creationId xmlns:a16="http://schemas.microsoft.com/office/drawing/2014/main" id="{81D9894B-9273-4306-AC5E-E6B6DC97B255}"/>
              </a:ext>
            </a:extLst>
          </p:cNvPr>
          <p:cNvSpPr/>
          <p:nvPr/>
        </p:nvSpPr>
        <p:spPr>
          <a:xfrm>
            <a:off x="2956560" y="3507852"/>
            <a:ext cx="60669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Why is Forecasting Challenging?</a:t>
            </a:r>
          </a:p>
        </p:txBody>
      </p:sp>
      <p:sp>
        <p:nvSpPr>
          <p:cNvPr id="34" name="Rectangle 33">
            <a:extLst>
              <a:ext uri="{FF2B5EF4-FFF2-40B4-BE49-F238E27FC236}">
                <a16:creationId xmlns:a16="http://schemas.microsoft.com/office/drawing/2014/main" id="{C6A77F57-3DFE-40AA-B5BF-690AF651F4A9}"/>
              </a:ext>
            </a:extLst>
          </p:cNvPr>
          <p:cNvSpPr/>
          <p:nvPr/>
        </p:nvSpPr>
        <p:spPr>
          <a:xfrm>
            <a:off x="2956560" y="2452230"/>
            <a:ext cx="32047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Cash Forecasting</a:t>
            </a:r>
          </a:p>
        </p:txBody>
      </p:sp>
      <p:sp>
        <p:nvSpPr>
          <p:cNvPr id="35" name="Rectangle 34">
            <a:extLst>
              <a:ext uri="{FF2B5EF4-FFF2-40B4-BE49-F238E27FC236}">
                <a16:creationId xmlns:a16="http://schemas.microsoft.com/office/drawing/2014/main" id="{F0542F8A-B3F7-428B-AE1B-2A0EC6015ADE}"/>
              </a:ext>
            </a:extLst>
          </p:cNvPr>
          <p:cNvSpPr/>
          <p:nvPr/>
        </p:nvSpPr>
        <p:spPr>
          <a:xfrm>
            <a:off x="3000777" y="1447223"/>
            <a:ext cx="280717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800" kern="0" dirty="0">
                <a:solidFill>
                  <a:srgbClr val="FFFFFF"/>
                </a:solidFill>
                <a:latin typeface="Century Gothic" panose="020B0502020202020204" pitchFamily="34" charset="0"/>
                <a:cs typeface="Arial"/>
                <a:sym typeface="Arial"/>
              </a:rPr>
              <a:t>Turbulent Times</a:t>
            </a:r>
            <a:endParaRPr kumimoji="0" lang="en-IN" sz="28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88331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Connector 97">
            <a:extLst>
              <a:ext uri="{FF2B5EF4-FFF2-40B4-BE49-F238E27FC236}">
                <a16:creationId xmlns:a16="http://schemas.microsoft.com/office/drawing/2014/main" id="{8E2F310E-BCAF-4ABB-B396-C6334930C1A6}"/>
              </a:ext>
            </a:extLst>
          </p:cNvPr>
          <p:cNvCxnSpPr>
            <a:cxnSpLocks/>
          </p:cNvCxnSpPr>
          <p:nvPr/>
        </p:nvCxnSpPr>
        <p:spPr>
          <a:xfrm flipV="1">
            <a:off x="3710940" y="1991141"/>
            <a:ext cx="0" cy="2666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21E3E1-3D8C-4606-9267-9924FD4E0FDE}"/>
              </a:ext>
            </a:extLst>
          </p:cNvPr>
          <p:cNvCxnSpPr>
            <a:cxnSpLocks/>
          </p:cNvCxnSpPr>
          <p:nvPr/>
        </p:nvCxnSpPr>
        <p:spPr>
          <a:xfrm flipV="1">
            <a:off x="6096000" y="2000284"/>
            <a:ext cx="0" cy="2666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E8966DB-0D77-40CE-94F8-9AB758859040}"/>
              </a:ext>
            </a:extLst>
          </p:cNvPr>
          <p:cNvCxnSpPr>
            <a:cxnSpLocks/>
          </p:cNvCxnSpPr>
          <p:nvPr/>
        </p:nvCxnSpPr>
        <p:spPr>
          <a:xfrm flipV="1">
            <a:off x="8460740" y="2000284"/>
            <a:ext cx="0" cy="2666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5FD6339-C744-4893-9B4F-6842702332FC}"/>
              </a:ext>
            </a:extLst>
          </p:cNvPr>
          <p:cNvCxnSpPr>
            <a:cxnSpLocks/>
          </p:cNvCxnSpPr>
          <p:nvPr/>
        </p:nvCxnSpPr>
        <p:spPr>
          <a:xfrm flipV="1">
            <a:off x="11010900" y="2000284"/>
            <a:ext cx="0" cy="2666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E0869D0-F015-4101-90A4-D514EB3B88B1}"/>
              </a:ext>
            </a:extLst>
          </p:cNvPr>
          <p:cNvCxnSpPr>
            <a:cxnSpLocks/>
          </p:cNvCxnSpPr>
          <p:nvPr/>
        </p:nvCxnSpPr>
        <p:spPr>
          <a:xfrm flipV="1">
            <a:off x="1366520" y="2036030"/>
            <a:ext cx="0" cy="266622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6E2C1C2-9125-463D-9220-213037ABC735}"/>
              </a:ext>
            </a:extLst>
          </p:cNvPr>
          <p:cNvSpPr>
            <a:spLocks noGrp="1"/>
          </p:cNvSpPr>
          <p:nvPr>
            <p:ph type="title"/>
          </p:nvPr>
        </p:nvSpPr>
        <p:spPr/>
        <p:txBody>
          <a:bodyPr/>
          <a:lstStyle/>
          <a:p>
            <a:r>
              <a:rPr lang="en-IN" dirty="0"/>
              <a:t>Choosing The Best Fit Curve</a:t>
            </a:r>
          </a:p>
        </p:txBody>
      </p:sp>
      <p:sp>
        <p:nvSpPr>
          <p:cNvPr id="14" name="Rectangle 13">
            <a:extLst>
              <a:ext uri="{FF2B5EF4-FFF2-40B4-BE49-F238E27FC236}">
                <a16:creationId xmlns:a16="http://schemas.microsoft.com/office/drawing/2014/main" id="{A1578185-94B7-4FD3-8DB5-AB96CA543474}"/>
              </a:ext>
            </a:extLst>
          </p:cNvPr>
          <p:cNvSpPr/>
          <p:nvPr/>
        </p:nvSpPr>
        <p:spPr>
          <a:xfrm>
            <a:off x="5228650" y="1008045"/>
            <a:ext cx="1795659" cy="617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1" i="0" u="none" strike="noStrike" kern="0" cap="none" spc="0" normalizeH="0" baseline="0" noProof="0" dirty="0">
                <a:ln>
                  <a:noFill/>
                </a:ln>
                <a:solidFill>
                  <a:srgbClr val="5DAAE0"/>
                </a:solidFill>
                <a:effectLst/>
                <a:uLnTx/>
                <a:uFillTx/>
                <a:latin typeface="Century Gothic" panose="020B0502020202020204" pitchFamily="34" charset="0"/>
                <a:ea typeface="+mn-ea"/>
                <a:cs typeface="+mn-cs"/>
                <a:sym typeface="Arial"/>
              </a:rPr>
              <a:t>Artificial Intelligence</a:t>
            </a:r>
          </a:p>
        </p:txBody>
      </p:sp>
      <p:cxnSp>
        <p:nvCxnSpPr>
          <p:cNvPr id="16" name="Straight Connector 15">
            <a:extLst>
              <a:ext uri="{FF2B5EF4-FFF2-40B4-BE49-F238E27FC236}">
                <a16:creationId xmlns:a16="http://schemas.microsoft.com/office/drawing/2014/main" id="{3403836B-E228-4365-852C-106889556454}"/>
              </a:ext>
            </a:extLst>
          </p:cNvPr>
          <p:cNvCxnSpPr>
            <a:cxnSpLocks/>
          </p:cNvCxnSpPr>
          <p:nvPr/>
        </p:nvCxnSpPr>
        <p:spPr>
          <a:xfrm>
            <a:off x="6096000" y="1638775"/>
            <a:ext cx="0" cy="372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D1309B-BB70-4D5D-8C40-FC9BDD60F0A5}"/>
              </a:ext>
            </a:extLst>
          </p:cNvPr>
          <p:cNvCxnSpPr>
            <a:cxnSpLocks/>
          </p:cNvCxnSpPr>
          <p:nvPr/>
        </p:nvCxnSpPr>
        <p:spPr>
          <a:xfrm>
            <a:off x="1366520" y="2011680"/>
            <a:ext cx="964438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5ECE39D2-7F33-493F-A987-92902712FE7E}"/>
              </a:ext>
            </a:extLst>
          </p:cNvPr>
          <p:cNvGrpSpPr/>
          <p:nvPr/>
        </p:nvGrpSpPr>
        <p:grpSpPr>
          <a:xfrm>
            <a:off x="368300" y="2179915"/>
            <a:ext cx="11455400" cy="685148"/>
            <a:chOff x="368300" y="2179915"/>
            <a:chExt cx="11455400" cy="685148"/>
          </a:xfrm>
        </p:grpSpPr>
        <p:sp>
          <p:nvSpPr>
            <p:cNvPr id="26" name="Rectangle 25">
              <a:extLst>
                <a:ext uri="{FF2B5EF4-FFF2-40B4-BE49-F238E27FC236}">
                  <a16:creationId xmlns:a16="http://schemas.microsoft.com/office/drawing/2014/main" id="{1CB9FF23-A882-4AA6-A63C-A8AD6A2E2D87}"/>
                </a:ext>
              </a:extLst>
            </p:cNvPr>
            <p:cNvSpPr/>
            <p:nvPr/>
          </p:nvSpPr>
          <p:spPr>
            <a:xfrm>
              <a:off x="368300" y="2179916"/>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Linear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Regression</a:t>
              </a:r>
            </a:p>
          </p:txBody>
        </p:sp>
        <p:sp>
          <p:nvSpPr>
            <p:cNvPr id="58" name="Rectangle 57">
              <a:extLst>
                <a:ext uri="{FF2B5EF4-FFF2-40B4-BE49-F238E27FC236}">
                  <a16:creationId xmlns:a16="http://schemas.microsoft.com/office/drawing/2014/main" id="{A467C4D5-CD97-4106-AA5D-0FEAF31C4660}"/>
                </a:ext>
              </a:extLst>
            </p:cNvPr>
            <p:cNvSpPr/>
            <p:nvPr/>
          </p:nvSpPr>
          <p:spPr>
            <a:xfrm>
              <a:off x="273304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Logistical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Regression</a:t>
              </a:r>
            </a:p>
          </p:txBody>
        </p:sp>
        <p:sp>
          <p:nvSpPr>
            <p:cNvPr id="59" name="Rectangle 58">
              <a:extLst>
                <a:ext uri="{FF2B5EF4-FFF2-40B4-BE49-F238E27FC236}">
                  <a16:creationId xmlns:a16="http://schemas.microsoft.com/office/drawing/2014/main" id="{64828291-6D80-48E5-A66D-AA579F6BC3AB}"/>
                </a:ext>
              </a:extLst>
            </p:cNvPr>
            <p:cNvSpPr/>
            <p:nvPr/>
          </p:nvSpPr>
          <p:spPr>
            <a:xfrm>
              <a:off x="509778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Random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Forest</a:t>
              </a:r>
            </a:p>
          </p:txBody>
        </p:sp>
        <p:sp>
          <p:nvSpPr>
            <p:cNvPr id="60" name="Rectangle 59">
              <a:extLst>
                <a:ext uri="{FF2B5EF4-FFF2-40B4-BE49-F238E27FC236}">
                  <a16:creationId xmlns:a16="http://schemas.microsoft.com/office/drawing/2014/main" id="{EEAEA060-3C9B-461D-ACBA-3E468B3C31DF}"/>
                </a:ext>
              </a:extLst>
            </p:cNvPr>
            <p:cNvSpPr/>
            <p:nvPr/>
          </p:nvSpPr>
          <p:spPr>
            <a:xfrm>
              <a:off x="746252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Neural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Networks</a:t>
              </a:r>
            </a:p>
          </p:txBody>
        </p:sp>
        <p:sp>
          <p:nvSpPr>
            <p:cNvPr id="61" name="Rectangle 60">
              <a:extLst>
                <a:ext uri="{FF2B5EF4-FFF2-40B4-BE49-F238E27FC236}">
                  <a16:creationId xmlns:a16="http://schemas.microsoft.com/office/drawing/2014/main" id="{2BAB7C58-B328-4B7E-89BC-ECC471FFB141}"/>
                </a:ext>
              </a:extLst>
            </p:cNvPr>
            <p:cNvSpPr/>
            <p:nvPr/>
          </p:nvSpPr>
          <p:spPr>
            <a:xfrm>
              <a:off x="982726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Decision</a:t>
              </a:r>
              <a:b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b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Trees</a:t>
              </a:r>
            </a:p>
          </p:txBody>
        </p:sp>
      </p:grpSp>
      <p:grpSp>
        <p:nvGrpSpPr>
          <p:cNvPr id="63" name="Group 62">
            <a:extLst>
              <a:ext uri="{FF2B5EF4-FFF2-40B4-BE49-F238E27FC236}">
                <a16:creationId xmlns:a16="http://schemas.microsoft.com/office/drawing/2014/main" id="{24A1AABF-4C7F-477B-9362-F6549E974F45}"/>
              </a:ext>
            </a:extLst>
          </p:cNvPr>
          <p:cNvGrpSpPr/>
          <p:nvPr/>
        </p:nvGrpSpPr>
        <p:grpSpPr>
          <a:xfrm>
            <a:off x="368300" y="2981682"/>
            <a:ext cx="11455400" cy="685148"/>
            <a:chOff x="368300" y="2179915"/>
            <a:chExt cx="11455400" cy="685148"/>
          </a:xfrm>
        </p:grpSpPr>
        <p:sp>
          <p:nvSpPr>
            <p:cNvPr id="64" name="Rectangle 63">
              <a:extLst>
                <a:ext uri="{FF2B5EF4-FFF2-40B4-BE49-F238E27FC236}">
                  <a16:creationId xmlns:a16="http://schemas.microsoft.com/office/drawing/2014/main" id="{D676DCAD-5A70-4806-8A2C-5DE5F8EB25A8}"/>
                </a:ext>
              </a:extLst>
            </p:cNvPr>
            <p:cNvSpPr/>
            <p:nvPr/>
          </p:nvSpPr>
          <p:spPr>
            <a:xfrm>
              <a:off x="368300" y="2179916"/>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Support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Vector Machine</a:t>
              </a:r>
            </a:p>
          </p:txBody>
        </p:sp>
        <p:sp>
          <p:nvSpPr>
            <p:cNvPr id="65" name="Rectangle 64">
              <a:extLst>
                <a:ext uri="{FF2B5EF4-FFF2-40B4-BE49-F238E27FC236}">
                  <a16:creationId xmlns:a16="http://schemas.microsoft.com/office/drawing/2014/main" id="{BB8CA184-D10D-467A-AE8C-C06D71220E98}"/>
                </a:ext>
              </a:extLst>
            </p:cNvPr>
            <p:cNvSpPr/>
            <p:nvPr/>
          </p:nvSpPr>
          <p:spPr>
            <a:xfrm>
              <a:off x="273304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Gradient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Boosted Trees</a:t>
              </a:r>
            </a:p>
          </p:txBody>
        </p:sp>
        <p:sp>
          <p:nvSpPr>
            <p:cNvPr id="66" name="Rectangle 65">
              <a:extLst>
                <a:ext uri="{FF2B5EF4-FFF2-40B4-BE49-F238E27FC236}">
                  <a16:creationId xmlns:a16="http://schemas.microsoft.com/office/drawing/2014/main" id="{FDAE5EF9-0193-41E1-950A-EA93F04A7F92}"/>
                </a:ext>
              </a:extLst>
            </p:cNvPr>
            <p:cNvSpPr/>
            <p:nvPr/>
          </p:nvSpPr>
          <p:spPr>
            <a:xfrm>
              <a:off x="509778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K-Nearest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Neighbour</a:t>
              </a:r>
            </a:p>
          </p:txBody>
        </p:sp>
        <p:sp>
          <p:nvSpPr>
            <p:cNvPr id="67" name="Rectangle 66">
              <a:extLst>
                <a:ext uri="{FF2B5EF4-FFF2-40B4-BE49-F238E27FC236}">
                  <a16:creationId xmlns:a16="http://schemas.microsoft.com/office/drawing/2014/main" id="{760E7A9A-114A-4B66-A497-B47742E6AC19}"/>
                </a:ext>
              </a:extLst>
            </p:cNvPr>
            <p:cNvSpPr/>
            <p:nvPr/>
          </p:nvSpPr>
          <p:spPr>
            <a:xfrm>
              <a:off x="746252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XG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Boost</a:t>
              </a:r>
            </a:p>
          </p:txBody>
        </p:sp>
        <p:sp>
          <p:nvSpPr>
            <p:cNvPr id="68" name="Rectangle 67">
              <a:extLst>
                <a:ext uri="{FF2B5EF4-FFF2-40B4-BE49-F238E27FC236}">
                  <a16:creationId xmlns:a16="http://schemas.microsoft.com/office/drawing/2014/main" id="{F26672CB-F9A5-4CA8-914A-367BAB03D39F}"/>
                </a:ext>
              </a:extLst>
            </p:cNvPr>
            <p:cNvSpPr/>
            <p:nvPr/>
          </p:nvSpPr>
          <p:spPr>
            <a:xfrm>
              <a:off x="982726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Light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 GBM</a:t>
              </a:r>
            </a:p>
          </p:txBody>
        </p:sp>
      </p:grpSp>
      <p:grpSp>
        <p:nvGrpSpPr>
          <p:cNvPr id="69" name="Group 68">
            <a:extLst>
              <a:ext uri="{FF2B5EF4-FFF2-40B4-BE49-F238E27FC236}">
                <a16:creationId xmlns:a16="http://schemas.microsoft.com/office/drawing/2014/main" id="{8A350FF1-B055-42A1-B8DD-D55917C1DF4E}"/>
              </a:ext>
            </a:extLst>
          </p:cNvPr>
          <p:cNvGrpSpPr/>
          <p:nvPr/>
        </p:nvGrpSpPr>
        <p:grpSpPr>
          <a:xfrm>
            <a:off x="368300" y="3841970"/>
            <a:ext cx="11455400" cy="685148"/>
            <a:chOff x="368300" y="2179915"/>
            <a:chExt cx="11455400" cy="685148"/>
          </a:xfrm>
        </p:grpSpPr>
        <p:sp>
          <p:nvSpPr>
            <p:cNvPr id="70" name="Rectangle 69">
              <a:extLst>
                <a:ext uri="{FF2B5EF4-FFF2-40B4-BE49-F238E27FC236}">
                  <a16:creationId xmlns:a16="http://schemas.microsoft.com/office/drawing/2014/main" id="{F6DD6C73-9EC3-4EF5-A601-7592822CBB09}"/>
                </a:ext>
              </a:extLst>
            </p:cNvPr>
            <p:cNvSpPr/>
            <p:nvPr/>
          </p:nvSpPr>
          <p:spPr>
            <a:xfrm>
              <a:off x="368300" y="2179916"/>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Q</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Learning</a:t>
              </a:r>
            </a:p>
          </p:txBody>
        </p:sp>
        <p:sp>
          <p:nvSpPr>
            <p:cNvPr id="71" name="Rectangle 70">
              <a:extLst>
                <a:ext uri="{FF2B5EF4-FFF2-40B4-BE49-F238E27FC236}">
                  <a16:creationId xmlns:a16="http://schemas.microsoft.com/office/drawing/2014/main" id="{8B04FBFB-A713-49FA-A5D0-FDF58A571F68}"/>
                </a:ext>
              </a:extLst>
            </p:cNvPr>
            <p:cNvSpPr/>
            <p:nvPr/>
          </p:nvSpPr>
          <p:spPr>
            <a:xfrm>
              <a:off x="273304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Temporal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Difference</a:t>
              </a:r>
            </a:p>
          </p:txBody>
        </p:sp>
        <p:sp>
          <p:nvSpPr>
            <p:cNvPr id="72" name="Rectangle 71">
              <a:extLst>
                <a:ext uri="{FF2B5EF4-FFF2-40B4-BE49-F238E27FC236}">
                  <a16:creationId xmlns:a16="http://schemas.microsoft.com/office/drawing/2014/main" id="{2C9BDE7A-93F9-462F-B467-FE3A274B693E}"/>
                </a:ext>
              </a:extLst>
            </p:cNvPr>
            <p:cNvSpPr/>
            <p:nvPr/>
          </p:nvSpPr>
          <p:spPr>
            <a:xfrm>
              <a:off x="509778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Apriori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Algorithm</a:t>
              </a:r>
            </a:p>
          </p:txBody>
        </p:sp>
        <p:sp>
          <p:nvSpPr>
            <p:cNvPr id="73" name="Rectangle 72">
              <a:extLst>
                <a:ext uri="{FF2B5EF4-FFF2-40B4-BE49-F238E27FC236}">
                  <a16:creationId xmlns:a16="http://schemas.microsoft.com/office/drawing/2014/main" id="{8A9270CA-8081-4CAE-8A1A-C71601F5240E}"/>
                </a:ext>
              </a:extLst>
            </p:cNvPr>
            <p:cNvSpPr/>
            <p:nvPr/>
          </p:nvSpPr>
          <p:spPr>
            <a:xfrm>
              <a:off x="746252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Least Angle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Regression</a:t>
              </a:r>
            </a:p>
          </p:txBody>
        </p:sp>
        <p:sp>
          <p:nvSpPr>
            <p:cNvPr id="74" name="Rectangle 73">
              <a:extLst>
                <a:ext uri="{FF2B5EF4-FFF2-40B4-BE49-F238E27FC236}">
                  <a16:creationId xmlns:a16="http://schemas.microsoft.com/office/drawing/2014/main" id="{8954F3A9-1EE9-40BA-8220-5BFCF439C015}"/>
                </a:ext>
              </a:extLst>
            </p:cNvPr>
            <p:cNvSpPr/>
            <p:nvPr/>
          </p:nvSpPr>
          <p:spPr>
            <a:xfrm>
              <a:off x="982726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Deep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Adversarial</a:t>
              </a:r>
            </a:p>
          </p:txBody>
        </p:sp>
      </p:grpSp>
      <p:grpSp>
        <p:nvGrpSpPr>
          <p:cNvPr id="75" name="Group 74">
            <a:extLst>
              <a:ext uri="{FF2B5EF4-FFF2-40B4-BE49-F238E27FC236}">
                <a16:creationId xmlns:a16="http://schemas.microsoft.com/office/drawing/2014/main" id="{325A6260-D475-4F88-B2B9-84B7D5A9896F}"/>
              </a:ext>
            </a:extLst>
          </p:cNvPr>
          <p:cNvGrpSpPr/>
          <p:nvPr/>
        </p:nvGrpSpPr>
        <p:grpSpPr>
          <a:xfrm>
            <a:off x="368300" y="4702258"/>
            <a:ext cx="11455400" cy="685148"/>
            <a:chOff x="368300" y="2179915"/>
            <a:chExt cx="11455400" cy="685148"/>
          </a:xfrm>
        </p:grpSpPr>
        <p:sp>
          <p:nvSpPr>
            <p:cNvPr id="76" name="Rectangle 75">
              <a:extLst>
                <a:ext uri="{FF2B5EF4-FFF2-40B4-BE49-F238E27FC236}">
                  <a16:creationId xmlns:a16="http://schemas.microsoft.com/office/drawing/2014/main" id="{55EC0854-DB87-45AD-8865-9AE16C959D15}"/>
                </a:ext>
              </a:extLst>
            </p:cNvPr>
            <p:cNvSpPr/>
            <p:nvPr/>
          </p:nvSpPr>
          <p:spPr>
            <a:xfrm>
              <a:off x="368300" y="2179916"/>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Least Angle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Regression</a:t>
              </a:r>
            </a:p>
          </p:txBody>
        </p:sp>
        <p:sp>
          <p:nvSpPr>
            <p:cNvPr id="77" name="Rectangle 76">
              <a:extLst>
                <a:ext uri="{FF2B5EF4-FFF2-40B4-BE49-F238E27FC236}">
                  <a16:creationId xmlns:a16="http://schemas.microsoft.com/office/drawing/2014/main" id="{A4A0A45E-94D1-4F6D-A572-D5BA0604226F}"/>
                </a:ext>
              </a:extLst>
            </p:cNvPr>
            <p:cNvSpPr/>
            <p:nvPr/>
          </p:nvSpPr>
          <p:spPr>
            <a:xfrm>
              <a:off x="273304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Elastic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Net</a:t>
              </a:r>
            </a:p>
          </p:txBody>
        </p:sp>
        <p:sp>
          <p:nvSpPr>
            <p:cNvPr id="78" name="Rectangle 77">
              <a:extLst>
                <a:ext uri="{FF2B5EF4-FFF2-40B4-BE49-F238E27FC236}">
                  <a16:creationId xmlns:a16="http://schemas.microsoft.com/office/drawing/2014/main" id="{367BCBB6-7758-4259-AA99-DD8C494F5009}"/>
                </a:ext>
              </a:extLst>
            </p:cNvPr>
            <p:cNvSpPr/>
            <p:nvPr/>
          </p:nvSpPr>
          <p:spPr>
            <a:xfrm>
              <a:off x="509778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Hopfield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Network</a:t>
              </a:r>
            </a:p>
          </p:txBody>
        </p:sp>
        <p:sp>
          <p:nvSpPr>
            <p:cNvPr id="79" name="Rectangle 78">
              <a:extLst>
                <a:ext uri="{FF2B5EF4-FFF2-40B4-BE49-F238E27FC236}">
                  <a16:creationId xmlns:a16="http://schemas.microsoft.com/office/drawing/2014/main" id="{180B8C16-1BFB-498B-BC08-D00D915E99ED}"/>
                </a:ext>
              </a:extLst>
            </p:cNvPr>
            <p:cNvSpPr/>
            <p:nvPr/>
          </p:nvSpPr>
          <p:spPr>
            <a:xfrm>
              <a:off x="746252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Back</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Propagation</a:t>
              </a:r>
            </a:p>
          </p:txBody>
        </p:sp>
        <p:sp>
          <p:nvSpPr>
            <p:cNvPr id="80" name="Rectangle 79">
              <a:extLst>
                <a:ext uri="{FF2B5EF4-FFF2-40B4-BE49-F238E27FC236}">
                  <a16:creationId xmlns:a16="http://schemas.microsoft.com/office/drawing/2014/main" id="{0FE83375-E397-41CF-8E18-F7148A0A256D}"/>
                </a:ext>
              </a:extLst>
            </p:cNvPr>
            <p:cNvSpPr/>
            <p:nvPr/>
          </p:nvSpPr>
          <p:spPr>
            <a:xfrm>
              <a:off x="982726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Decision</a:t>
              </a:r>
              <a:b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b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Trees</a:t>
              </a:r>
            </a:p>
          </p:txBody>
        </p:sp>
      </p:grpSp>
      <p:grpSp>
        <p:nvGrpSpPr>
          <p:cNvPr id="81" name="Group 80">
            <a:extLst>
              <a:ext uri="{FF2B5EF4-FFF2-40B4-BE49-F238E27FC236}">
                <a16:creationId xmlns:a16="http://schemas.microsoft.com/office/drawing/2014/main" id="{EE91D7E2-3680-4B60-AF6B-6657CF271C36}"/>
              </a:ext>
            </a:extLst>
          </p:cNvPr>
          <p:cNvGrpSpPr/>
          <p:nvPr/>
        </p:nvGrpSpPr>
        <p:grpSpPr>
          <a:xfrm>
            <a:off x="398779" y="5562546"/>
            <a:ext cx="11455400" cy="685148"/>
            <a:chOff x="368300" y="2179915"/>
            <a:chExt cx="11455400" cy="685148"/>
          </a:xfrm>
        </p:grpSpPr>
        <p:sp>
          <p:nvSpPr>
            <p:cNvPr id="82" name="Rectangle 81">
              <a:extLst>
                <a:ext uri="{FF2B5EF4-FFF2-40B4-BE49-F238E27FC236}">
                  <a16:creationId xmlns:a16="http://schemas.microsoft.com/office/drawing/2014/main" id="{BF5FB3FC-08BD-4AC3-BF0D-AB4F4497DC4B}"/>
                </a:ext>
              </a:extLst>
            </p:cNvPr>
            <p:cNvSpPr/>
            <p:nvPr/>
          </p:nvSpPr>
          <p:spPr>
            <a:xfrm>
              <a:off x="368300" y="2179916"/>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Linear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Regression</a:t>
              </a:r>
            </a:p>
          </p:txBody>
        </p:sp>
        <p:sp>
          <p:nvSpPr>
            <p:cNvPr id="83" name="Rectangle 82">
              <a:extLst>
                <a:ext uri="{FF2B5EF4-FFF2-40B4-BE49-F238E27FC236}">
                  <a16:creationId xmlns:a16="http://schemas.microsoft.com/office/drawing/2014/main" id="{040F925B-6176-47C0-9FB6-2AF2514A32D1}"/>
                </a:ext>
              </a:extLst>
            </p:cNvPr>
            <p:cNvSpPr/>
            <p:nvPr/>
          </p:nvSpPr>
          <p:spPr>
            <a:xfrm>
              <a:off x="273304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Logistical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Regression</a:t>
              </a:r>
            </a:p>
          </p:txBody>
        </p:sp>
        <p:sp>
          <p:nvSpPr>
            <p:cNvPr id="84" name="Rectangle 83">
              <a:extLst>
                <a:ext uri="{FF2B5EF4-FFF2-40B4-BE49-F238E27FC236}">
                  <a16:creationId xmlns:a16="http://schemas.microsoft.com/office/drawing/2014/main" id="{77936F36-344B-4A66-9F1F-720E46E058D2}"/>
                </a:ext>
              </a:extLst>
            </p:cNvPr>
            <p:cNvSpPr/>
            <p:nvPr/>
          </p:nvSpPr>
          <p:spPr>
            <a:xfrm>
              <a:off x="509778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Random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Forest</a:t>
              </a:r>
            </a:p>
          </p:txBody>
        </p:sp>
        <p:sp>
          <p:nvSpPr>
            <p:cNvPr id="85" name="Rectangle 84">
              <a:extLst>
                <a:ext uri="{FF2B5EF4-FFF2-40B4-BE49-F238E27FC236}">
                  <a16:creationId xmlns:a16="http://schemas.microsoft.com/office/drawing/2014/main" id="{DAB3404B-340B-4AFB-9E1A-CCD759A8B706}"/>
                </a:ext>
              </a:extLst>
            </p:cNvPr>
            <p:cNvSpPr/>
            <p:nvPr/>
          </p:nvSpPr>
          <p:spPr>
            <a:xfrm>
              <a:off x="746252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Neural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Networks</a:t>
              </a:r>
            </a:p>
          </p:txBody>
        </p:sp>
        <p:sp>
          <p:nvSpPr>
            <p:cNvPr id="86" name="Rectangle 85">
              <a:extLst>
                <a:ext uri="{FF2B5EF4-FFF2-40B4-BE49-F238E27FC236}">
                  <a16:creationId xmlns:a16="http://schemas.microsoft.com/office/drawing/2014/main" id="{B7B102B3-43A2-4C02-9A26-923F4B830316}"/>
                </a:ext>
              </a:extLst>
            </p:cNvPr>
            <p:cNvSpPr/>
            <p:nvPr/>
          </p:nvSpPr>
          <p:spPr>
            <a:xfrm>
              <a:off x="9827260" y="2179915"/>
              <a:ext cx="1996440" cy="685147"/>
            </a:xfrm>
            <a:prstGeom prst="rect">
              <a:avLst/>
            </a:prstGeom>
            <a:solidFill>
              <a:schemeClr val="bg1"/>
            </a:solidFill>
            <a:ln w="9525">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Decision</a:t>
              </a:r>
              <a:b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br>
              <a:r>
                <a:rPr kumimoji="0" lang="en-IN" sz="1800" b="0"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Trees</a:t>
              </a:r>
            </a:p>
          </p:txBody>
        </p:sp>
      </p:grpSp>
      <p:sp>
        <p:nvSpPr>
          <p:cNvPr id="87" name="Rectangle 86">
            <a:extLst>
              <a:ext uri="{FF2B5EF4-FFF2-40B4-BE49-F238E27FC236}">
                <a16:creationId xmlns:a16="http://schemas.microsoft.com/office/drawing/2014/main" id="{55A5EE38-8944-480C-AA98-E2C94CD6A3D8}"/>
              </a:ext>
            </a:extLst>
          </p:cNvPr>
          <p:cNvSpPr/>
          <p:nvPr/>
        </p:nvSpPr>
        <p:spPr>
          <a:xfrm>
            <a:off x="0" y="3841969"/>
            <a:ext cx="12192000" cy="3016025"/>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F1DEAB30-70A8-4082-A409-1823071896D3}"/>
              </a:ext>
            </a:extLst>
          </p:cNvPr>
          <p:cNvSpPr txBox="1"/>
          <p:nvPr/>
        </p:nvSpPr>
        <p:spPr>
          <a:xfrm>
            <a:off x="848659" y="4543402"/>
            <a:ext cx="1049468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There are </a:t>
            </a:r>
            <a:r>
              <a:rPr kumimoji="0" lang="en-IN" sz="36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25+ AI </a:t>
            </a: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algorithms </a:t>
            </a:r>
            <a:r>
              <a:rPr kumimoji="0" lang="en-IN" sz="28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 pick from</a:t>
            </a:r>
          </a:p>
        </p:txBody>
      </p:sp>
    </p:spTree>
    <p:extLst>
      <p:ext uri="{BB962C8B-B14F-4D97-AF65-F5344CB8AC3E}">
        <p14:creationId xmlns:p14="http://schemas.microsoft.com/office/powerpoint/2010/main" val="17528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2A40D-066E-4EA9-9904-04097D608A29}"/>
              </a:ext>
            </a:extLst>
          </p:cNvPr>
          <p:cNvSpPr/>
          <p:nvPr/>
        </p:nvSpPr>
        <p:spPr>
          <a:xfrm>
            <a:off x="15286" y="2091490"/>
            <a:ext cx="12176713" cy="153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C6E2C1C2-9125-463D-9220-213037ABC735}"/>
              </a:ext>
            </a:extLst>
          </p:cNvPr>
          <p:cNvSpPr>
            <a:spLocks noGrp="1"/>
          </p:cNvSpPr>
          <p:nvPr>
            <p:ph type="title"/>
          </p:nvPr>
        </p:nvSpPr>
        <p:spPr>
          <a:xfrm>
            <a:off x="276980" y="2"/>
            <a:ext cx="11213969" cy="914398"/>
          </a:xfrm>
        </p:spPr>
        <p:txBody>
          <a:bodyPr/>
          <a:lstStyle/>
          <a:p>
            <a:r>
              <a:rPr lang="en-IN" dirty="0">
                <a:solidFill>
                  <a:srgbClr val="5DAAE0"/>
                </a:solidFill>
              </a:rPr>
              <a:t>Example AI Algorithm – Linear Regression</a:t>
            </a:r>
          </a:p>
        </p:txBody>
      </p:sp>
      <p:sp>
        <p:nvSpPr>
          <p:cNvPr id="47" name="TextBox 46">
            <a:extLst>
              <a:ext uri="{FF2B5EF4-FFF2-40B4-BE49-F238E27FC236}">
                <a16:creationId xmlns:a16="http://schemas.microsoft.com/office/drawing/2014/main" id="{6F1DC144-DB7C-4FD9-A1B6-B00BAA1C38EB}"/>
              </a:ext>
            </a:extLst>
          </p:cNvPr>
          <p:cNvSpPr txBox="1"/>
          <p:nvPr/>
        </p:nvSpPr>
        <p:spPr>
          <a:xfrm>
            <a:off x="1038951" y="2352199"/>
            <a:ext cx="1404552" cy="1015663"/>
          </a:xfrm>
          <a:prstGeom prst="rect">
            <a:avLst/>
          </a:prstGeom>
          <a:solidFill>
            <a:srgbClr val="5DAAE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Predicted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Payment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Date</a:t>
            </a:r>
          </a:p>
        </p:txBody>
      </p:sp>
      <p:sp>
        <p:nvSpPr>
          <p:cNvPr id="48" name="TextBox 47">
            <a:extLst>
              <a:ext uri="{FF2B5EF4-FFF2-40B4-BE49-F238E27FC236}">
                <a16:creationId xmlns:a16="http://schemas.microsoft.com/office/drawing/2014/main" id="{11F02774-88D0-419D-917F-285885743146}"/>
              </a:ext>
            </a:extLst>
          </p:cNvPr>
          <p:cNvSpPr txBox="1"/>
          <p:nvPr/>
        </p:nvSpPr>
        <p:spPr>
          <a:xfrm>
            <a:off x="3613742" y="2506087"/>
            <a:ext cx="110639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Invoice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Date</a:t>
            </a:r>
          </a:p>
        </p:txBody>
      </p:sp>
      <p:sp>
        <p:nvSpPr>
          <p:cNvPr id="49" name="TextBox 48">
            <a:extLst>
              <a:ext uri="{FF2B5EF4-FFF2-40B4-BE49-F238E27FC236}">
                <a16:creationId xmlns:a16="http://schemas.microsoft.com/office/drawing/2014/main" id="{F715833D-4945-497C-A142-204F7F6F58D5}"/>
              </a:ext>
            </a:extLst>
          </p:cNvPr>
          <p:cNvSpPr txBox="1"/>
          <p:nvPr/>
        </p:nvSpPr>
        <p:spPr>
          <a:xfrm>
            <a:off x="2840944" y="2475310"/>
            <a:ext cx="52290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t>
            </a:r>
          </a:p>
        </p:txBody>
      </p:sp>
      <p:sp>
        <p:nvSpPr>
          <p:cNvPr id="50" name="TextBox 49">
            <a:extLst>
              <a:ext uri="{FF2B5EF4-FFF2-40B4-BE49-F238E27FC236}">
                <a16:creationId xmlns:a16="http://schemas.microsoft.com/office/drawing/2014/main" id="{03C2143F-B4C8-4B18-9D52-A596203892EF}"/>
              </a:ext>
            </a:extLst>
          </p:cNvPr>
          <p:cNvSpPr txBox="1"/>
          <p:nvPr/>
        </p:nvSpPr>
        <p:spPr>
          <a:xfrm>
            <a:off x="4935623" y="2475310"/>
            <a:ext cx="52290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t>
            </a:r>
          </a:p>
        </p:txBody>
      </p:sp>
      <p:grpSp>
        <p:nvGrpSpPr>
          <p:cNvPr id="6" name="Group 5">
            <a:extLst>
              <a:ext uri="{FF2B5EF4-FFF2-40B4-BE49-F238E27FC236}">
                <a16:creationId xmlns:a16="http://schemas.microsoft.com/office/drawing/2014/main" id="{E5EAE528-2F87-4C9C-8E27-4537FB077B56}"/>
              </a:ext>
            </a:extLst>
          </p:cNvPr>
          <p:cNvGrpSpPr/>
          <p:nvPr/>
        </p:nvGrpSpPr>
        <p:grpSpPr>
          <a:xfrm>
            <a:off x="5610594" y="2475310"/>
            <a:ext cx="2415619" cy="769441"/>
            <a:chOff x="6964244" y="2401705"/>
            <a:chExt cx="2415619" cy="769441"/>
          </a:xfrm>
        </p:grpSpPr>
        <p:sp>
          <p:nvSpPr>
            <p:cNvPr id="51" name="TextBox 50">
              <a:extLst>
                <a:ext uri="{FF2B5EF4-FFF2-40B4-BE49-F238E27FC236}">
                  <a16:creationId xmlns:a16="http://schemas.microsoft.com/office/drawing/2014/main" id="{9A8645FE-B9E6-42F4-B86C-9CA2B5B02410}"/>
                </a:ext>
              </a:extLst>
            </p:cNvPr>
            <p:cNvSpPr txBox="1"/>
            <p:nvPr/>
          </p:nvSpPr>
          <p:spPr>
            <a:xfrm>
              <a:off x="6964244" y="2524815"/>
              <a:ext cx="38343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FC7500"/>
                  </a:solidFill>
                  <a:effectLst/>
                  <a:uLnTx/>
                  <a:uFillTx/>
                  <a:latin typeface="Century Gothic" panose="020B0502020202020204" pitchFamily="34" charset="0"/>
                  <a:cs typeface="Arial"/>
                  <a:sym typeface="Arial"/>
                </a:rPr>
                <a:t>1</a:t>
              </a:r>
            </a:p>
          </p:txBody>
        </p:sp>
        <p:grpSp>
          <p:nvGrpSpPr>
            <p:cNvPr id="90" name="Group 89">
              <a:extLst>
                <a:ext uri="{FF2B5EF4-FFF2-40B4-BE49-F238E27FC236}">
                  <a16:creationId xmlns:a16="http://schemas.microsoft.com/office/drawing/2014/main" id="{88B5BA90-C308-4274-B11F-F2D51A445F5E}"/>
                </a:ext>
              </a:extLst>
            </p:cNvPr>
            <p:cNvGrpSpPr/>
            <p:nvPr/>
          </p:nvGrpSpPr>
          <p:grpSpPr>
            <a:xfrm>
              <a:off x="7296030" y="2401705"/>
              <a:ext cx="2083833" cy="769441"/>
              <a:chOff x="5467905" y="3044280"/>
              <a:chExt cx="2083833" cy="769441"/>
            </a:xfrm>
          </p:grpSpPr>
          <p:sp>
            <p:nvSpPr>
              <p:cNvPr id="91" name="TextBox 90">
                <a:extLst>
                  <a:ext uri="{FF2B5EF4-FFF2-40B4-BE49-F238E27FC236}">
                    <a16:creationId xmlns:a16="http://schemas.microsoft.com/office/drawing/2014/main" id="{19A91A0D-85B7-42E9-AE17-0FDDF72BFFD5}"/>
                  </a:ext>
                </a:extLst>
              </p:cNvPr>
              <p:cNvSpPr txBox="1"/>
              <p:nvPr/>
            </p:nvSpPr>
            <p:spPr>
              <a:xfrm>
                <a:off x="5935823" y="3075057"/>
                <a:ext cx="137730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Customer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ADP</a:t>
                </a:r>
              </a:p>
            </p:txBody>
          </p:sp>
          <p:sp>
            <p:nvSpPr>
              <p:cNvPr id="92" name="TextBox 91">
                <a:extLst>
                  <a:ext uri="{FF2B5EF4-FFF2-40B4-BE49-F238E27FC236}">
                    <a16:creationId xmlns:a16="http://schemas.microsoft.com/office/drawing/2014/main" id="{6CAE8879-60BE-459D-A023-6E51E0FDD0B5}"/>
                  </a:ext>
                </a:extLst>
              </p:cNvPr>
              <p:cNvSpPr txBox="1"/>
              <p:nvPr/>
            </p:nvSpPr>
            <p:spPr>
              <a:xfrm>
                <a:off x="5730107" y="3044280"/>
                <a:ext cx="3834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0"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t>
                </a:r>
              </a:p>
            </p:txBody>
          </p:sp>
          <p:sp>
            <p:nvSpPr>
              <p:cNvPr id="94" name="TextBox 93">
                <a:extLst>
                  <a:ext uri="{FF2B5EF4-FFF2-40B4-BE49-F238E27FC236}">
                    <a16:creationId xmlns:a16="http://schemas.microsoft.com/office/drawing/2014/main" id="{DD59A550-920D-4AAF-B361-520743A4279D}"/>
                  </a:ext>
                </a:extLst>
              </p:cNvPr>
              <p:cNvSpPr txBox="1"/>
              <p:nvPr/>
            </p:nvSpPr>
            <p:spPr>
              <a:xfrm>
                <a:off x="7168300" y="3044280"/>
                <a:ext cx="3834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0"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t>
                </a:r>
              </a:p>
            </p:txBody>
          </p:sp>
          <p:sp>
            <p:nvSpPr>
              <p:cNvPr id="95" name="TextBox 94">
                <a:extLst>
                  <a:ext uri="{FF2B5EF4-FFF2-40B4-BE49-F238E27FC236}">
                    <a16:creationId xmlns:a16="http://schemas.microsoft.com/office/drawing/2014/main" id="{A6D4CDB3-C763-4C26-82B7-8F3D7BF79B8C}"/>
                  </a:ext>
                </a:extLst>
              </p:cNvPr>
              <p:cNvSpPr txBox="1"/>
              <p:nvPr/>
            </p:nvSpPr>
            <p:spPr>
              <a:xfrm>
                <a:off x="5467905" y="3167390"/>
                <a:ext cx="3850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x</a:t>
                </a:r>
              </a:p>
            </p:txBody>
          </p:sp>
        </p:grpSp>
      </p:grpSp>
      <p:sp>
        <p:nvSpPr>
          <p:cNvPr id="19" name="Oval 18">
            <a:extLst>
              <a:ext uri="{FF2B5EF4-FFF2-40B4-BE49-F238E27FC236}">
                <a16:creationId xmlns:a16="http://schemas.microsoft.com/office/drawing/2014/main" id="{C7694FF4-0368-4A82-92A0-D1E17AB662F1}"/>
              </a:ext>
            </a:extLst>
          </p:cNvPr>
          <p:cNvSpPr/>
          <p:nvPr/>
        </p:nvSpPr>
        <p:spPr>
          <a:xfrm>
            <a:off x="741681" y="4733661"/>
            <a:ext cx="144000" cy="144000"/>
          </a:xfrm>
          <a:prstGeom prst="ellipse">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chemeClr val="accent2">
                  <a:lumMod val="75000"/>
                </a:schemeClr>
              </a:solidFill>
              <a:effectLst/>
              <a:uLnTx/>
              <a:uFillTx/>
              <a:latin typeface="Arial"/>
              <a:ea typeface="+mn-ea"/>
              <a:cs typeface="+mn-cs"/>
              <a:sym typeface="Arial"/>
            </a:endParaRPr>
          </a:p>
        </p:txBody>
      </p:sp>
      <p:sp>
        <p:nvSpPr>
          <p:cNvPr id="4" name="Rectangle 3">
            <a:extLst>
              <a:ext uri="{FF2B5EF4-FFF2-40B4-BE49-F238E27FC236}">
                <a16:creationId xmlns:a16="http://schemas.microsoft.com/office/drawing/2014/main" id="{03453152-8AB3-4AAC-B40D-4229822932B2}"/>
              </a:ext>
            </a:extLst>
          </p:cNvPr>
          <p:cNvSpPr/>
          <p:nvPr/>
        </p:nvSpPr>
        <p:spPr>
          <a:xfrm>
            <a:off x="1107110" y="4451718"/>
            <a:ext cx="96705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But as number of correlated variables considered increases,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An Advanced Algorithm Is Needed To Process Them</a:t>
            </a:r>
          </a:p>
        </p:txBody>
      </p:sp>
      <p:grpSp>
        <p:nvGrpSpPr>
          <p:cNvPr id="7" name="Group 6">
            <a:extLst>
              <a:ext uri="{FF2B5EF4-FFF2-40B4-BE49-F238E27FC236}">
                <a16:creationId xmlns:a16="http://schemas.microsoft.com/office/drawing/2014/main" id="{87FEC04E-6009-4D3B-8BD5-BE03B13B71EF}"/>
              </a:ext>
            </a:extLst>
          </p:cNvPr>
          <p:cNvGrpSpPr/>
          <p:nvPr/>
        </p:nvGrpSpPr>
        <p:grpSpPr>
          <a:xfrm>
            <a:off x="8941822" y="2352199"/>
            <a:ext cx="2491852" cy="1015663"/>
            <a:chOff x="8941822" y="2352199"/>
            <a:chExt cx="2491852" cy="1015663"/>
          </a:xfrm>
        </p:grpSpPr>
        <p:sp>
          <p:nvSpPr>
            <p:cNvPr id="25" name="TextBox 24">
              <a:extLst>
                <a:ext uri="{FF2B5EF4-FFF2-40B4-BE49-F238E27FC236}">
                  <a16:creationId xmlns:a16="http://schemas.microsoft.com/office/drawing/2014/main" id="{57AA3872-8A45-4959-8CA6-50947F6B824B}"/>
                </a:ext>
              </a:extLst>
            </p:cNvPr>
            <p:cNvSpPr txBox="1"/>
            <p:nvPr/>
          </p:nvSpPr>
          <p:spPr>
            <a:xfrm>
              <a:off x="8941822" y="2598420"/>
              <a:ext cx="68640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FC7500"/>
                  </a:solidFill>
                  <a:effectLst/>
                  <a:uLnTx/>
                  <a:uFillTx/>
                  <a:latin typeface="Century Gothic" panose="020B0502020202020204" pitchFamily="34" charset="0"/>
                  <a:cs typeface="Arial"/>
                  <a:sym typeface="Arial"/>
                </a:rPr>
                <a:t>0.2</a:t>
              </a:r>
            </a:p>
          </p:txBody>
        </p:sp>
        <p:grpSp>
          <p:nvGrpSpPr>
            <p:cNvPr id="26" name="Group 25">
              <a:extLst>
                <a:ext uri="{FF2B5EF4-FFF2-40B4-BE49-F238E27FC236}">
                  <a16:creationId xmlns:a16="http://schemas.microsoft.com/office/drawing/2014/main" id="{75EEF287-5012-4BD1-B3A1-0579613F1DE8}"/>
                </a:ext>
              </a:extLst>
            </p:cNvPr>
            <p:cNvGrpSpPr/>
            <p:nvPr/>
          </p:nvGrpSpPr>
          <p:grpSpPr>
            <a:xfrm>
              <a:off x="9594632" y="2352199"/>
              <a:ext cx="1839042" cy="1015663"/>
              <a:chOff x="5257404" y="2975302"/>
              <a:chExt cx="1839042" cy="1015663"/>
            </a:xfrm>
          </p:grpSpPr>
          <p:sp>
            <p:nvSpPr>
              <p:cNvPr id="27" name="TextBox 26">
                <a:extLst>
                  <a:ext uri="{FF2B5EF4-FFF2-40B4-BE49-F238E27FC236}">
                    <a16:creationId xmlns:a16="http://schemas.microsoft.com/office/drawing/2014/main" id="{2BBDE2F7-16B8-49C9-886D-8B6B180DFD18}"/>
                  </a:ext>
                </a:extLst>
              </p:cNvPr>
              <p:cNvSpPr txBox="1"/>
              <p:nvPr/>
            </p:nvSpPr>
            <p:spPr>
              <a:xfrm>
                <a:off x="5751273" y="2975302"/>
                <a:ext cx="12520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Invoice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Amount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Delay</a:t>
                </a:r>
              </a:p>
            </p:txBody>
          </p:sp>
          <p:sp>
            <p:nvSpPr>
              <p:cNvPr id="28" name="TextBox 27">
                <a:extLst>
                  <a:ext uri="{FF2B5EF4-FFF2-40B4-BE49-F238E27FC236}">
                    <a16:creationId xmlns:a16="http://schemas.microsoft.com/office/drawing/2014/main" id="{2CE13887-EC23-4D05-9411-F7048BA1454A}"/>
                  </a:ext>
                </a:extLst>
              </p:cNvPr>
              <p:cNvSpPr txBox="1"/>
              <p:nvPr/>
            </p:nvSpPr>
            <p:spPr>
              <a:xfrm>
                <a:off x="5507503" y="3026942"/>
                <a:ext cx="3834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0"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t>
                </a:r>
              </a:p>
            </p:txBody>
          </p:sp>
          <p:sp>
            <p:nvSpPr>
              <p:cNvPr id="29" name="TextBox 28">
                <a:extLst>
                  <a:ext uri="{FF2B5EF4-FFF2-40B4-BE49-F238E27FC236}">
                    <a16:creationId xmlns:a16="http://schemas.microsoft.com/office/drawing/2014/main" id="{23D5D5D7-ECA5-42EC-A033-2D6A2DDF8FD8}"/>
                  </a:ext>
                </a:extLst>
              </p:cNvPr>
              <p:cNvSpPr txBox="1"/>
              <p:nvPr/>
            </p:nvSpPr>
            <p:spPr>
              <a:xfrm flipH="1">
                <a:off x="7046405" y="3050002"/>
                <a:ext cx="500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0"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t>
                </a:r>
              </a:p>
            </p:txBody>
          </p:sp>
          <p:sp>
            <p:nvSpPr>
              <p:cNvPr id="30" name="TextBox 29">
                <a:extLst>
                  <a:ext uri="{FF2B5EF4-FFF2-40B4-BE49-F238E27FC236}">
                    <a16:creationId xmlns:a16="http://schemas.microsoft.com/office/drawing/2014/main" id="{ED8E4042-2016-4B53-90CD-E759B2E90613}"/>
                  </a:ext>
                </a:extLst>
              </p:cNvPr>
              <p:cNvSpPr txBox="1"/>
              <p:nvPr/>
            </p:nvSpPr>
            <p:spPr>
              <a:xfrm>
                <a:off x="5257404" y="3235929"/>
                <a:ext cx="3850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x</a:t>
                </a:r>
              </a:p>
            </p:txBody>
          </p:sp>
        </p:grpSp>
      </p:grpSp>
      <p:sp>
        <p:nvSpPr>
          <p:cNvPr id="39" name="TextBox 38">
            <a:extLst>
              <a:ext uri="{FF2B5EF4-FFF2-40B4-BE49-F238E27FC236}">
                <a16:creationId xmlns:a16="http://schemas.microsoft.com/office/drawing/2014/main" id="{799E498C-E65C-4720-AA8D-BAB5FB33BD75}"/>
              </a:ext>
            </a:extLst>
          </p:cNvPr>
          <p:cNvSpPr txBox="1"/>
          <p:nvPr/>
        </p:nvSpPr>
        <p:spPr>
          <a:xfrm>
            <a:off x="8209498" y="2475310"/>
            <a:ext cx="52290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44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a:t>
            </a:r>
          </a:p>
        </p:txBody>
      </p:sp>
    </p:spTree>
    <p:extLst>
      <p:ext uri="{BB962C8B-B14F-4D97-AF65-F5344CB8AC3E}">
        <p14:creationId xmlns:p14="http://schemas.microsoft.com/office/powerpoint/2010/main" val="1558671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C4EA-5D18-4C01-B403-5ECE1F51EC59}"/>
              </a:ext>
            </a:extLst>
          </p:cNvPr>
          <p:cNvSpPr>
            <a:spLocks noGrp="1"/>
          </p:cNvSpPr>
          <p:nvPr>
            <p:ph type="title"/>
          </p:nvPr>
        </p:nvSpPr>
        <p:spPr>
          <a:xfrm>
            <a:off x="276981" y="2"/>
            <a:ext cx="11323146" cy="914398"/>
          </a:xfrm>
        </p:spPr>
        <p:txBody>
          <a:bodyPr/>
          <a:lstStyle/>
          <a:p>
            <a:r>
              <a:rPr lang="en-IN" dirty="0">
                <a:solidFill>
                  <a:srgbClr val="5DAAE0"/>
                </a:solidFill>
              </a:rPr>
              <a:t>Example AI Algorithm – Decision Tree</a:t>
            </a:r>
            <a:endParaRPr lang="en-IN" b="0" dirty="0">
              <a:solidFill>
                <a:srgbClr val="5DAAE0"/>
              </a:solidFill>
            </a:endParaRPr>
          </a:p>
        </p:txBody>
      </p:sp>
      <p:sp>
        <p:nvSpPr>
          <p:cNvPr id="5" name="Hexagon 4">
            <a:extLst>
              <a:ext uri="{FF2B5EF4-FFF2-40B4-BE49-F238E27FC236}">
                <a16:creationId xmlns:a16="http://schemas.microsoft.com/office/drawing/2014/main" id="{6932EA51-0675-48DC-8433-6DA994BA28AF}"/>
              </a:ext>
            </a:extLst>
          </p:cNvPr>
          <p:cNvSpPr/>
          <p:nvPr/>
        </p:nvSpPr>
        <p:spPr>
          <a:xfrm>
            <a:off x="3424900" y="1175950"/>
            <a:ext cx="1983544" cy="1080000"/>
          </a:xfrm>
          <a:prstGeom prst="hexagon">
            <a:avLst/>
          </a:prstGeom>
          <a:solidFill>
            <a:srgbClr val="5DAAE0"/>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26" name="Hexagon 25">
            <a:extLst>
              <a:ext uri="{FF2B5EF4-FFF2-40B4-BE49-F238E27FC236}">
                <a16:creationId xmlns:a16="http://schemas.microsoft.com/office/drawing/2014/main" id="{0174D64A-19B7-4C20-A325-0DC7349763EA}"/>
              </a:ext>
            </a:extLst>
          </p:cNvPr>
          <p:cNvSpPr/>
          <p:nvPr/>
        </p:nvSpPr>
        <p:spPr>
          <a:xfrm>
            <a:off x="6350953" y="2753754"/>
            <a:ext cx="2160000" cy="1080000"/>
          </a:xfrm>
          <a:prstGeom prst="hexagon">
            <a:avLst/>
          </a:prstGeom>
          <a:solidFill>
            <a:srgbClr val="5DAAE0"/>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28" name="Hexagon 27">
            <a:extLst>
              <a:ext uri="{FF2B5EF4-FFF2-40B4-BE49-F238E27FC236}">
                <a16:creationId xmlns:a16="http://schemas.microsoft.com/office/drawing/2014/main" id="{37395628-2903-4208-B6CA-691FA4AD2030}"/>
              </a:ext>
            </a:extLst>
          </p:cNvPr>
          <p:cNvSpPr/>
          <p:nvPr/>
        </p:nvSpPr>
        <p:spPr>
          <a:xfrm>
            <a:off x="9374486" y="4331558"/>
            <a:ext cx="2160000" cy="1080000"/>
          </a:xfrm>
          <a:prstGeom prst="hexagon">
            <a:avLst/>
          </a:prstGeom>
          <a:no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ADP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2800" b="1" kern="0" dirty="0">
                <a:solidFill>
                  <a:srgbClr val="FFFFFF">
                    <a:lumMod val="50000"/>
                  </a:srgbClr>
                </a:solidFill>
                <a:latin typeface="Century Gothic" panose="020B0502020202020204" pitchFamily="34" charset="0"/>
                <a:sym typeface="Arial"/>
              </a:rPr>
              <a:t>40</a:t>
            </a:r>
            <a:r>
              <a:rPr kumimoji="0" lang="en-IN" sz="2800" b="1"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 Days</a:t>
            </a:r>
          </a:p>
        </p:txBody>
      </p:sp>
      <p:sp>
        <p:nvSpPr>
          <p:cNvPr id="32" name="Hexagon 31">
            <a:extLst>
              <a:ext uri="{FF2B5EF4-FFF2-40B4-BE49-F238E27FC236}">
                <a16:creationId xmlns:a16="http://schemas.microsoft.com/office/drawing/2014/main" id="{FDBF1481-591E-489B-8DEB-869F78B2F887}"/>
              </a:ext>
            </a:extLst>
          </p:cNvPr>
          <p:cNvSpPr/>
          <p:nvPr/>
        </p:nvSpPr>
        <p:spPr>
          <a:xfrm>
            <a:off x="678766" y="2753754"/>
            <a:ext cx="2160000" cy="1080000"/>
          </a:xfrm>
          <a:prstGeom prst="hexagon">
            <a:avLst/>
          </a:prstGeom>
          <a:no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ADP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54 Days</a:t>
            </a:r>
          </a:p>
        </p:txBody>
      </p:sp>
      <p:sp>
        <p:nvSpPr>
          <p:cNvPr id="33" name="Hexagon 32">
            <a:extLst>
              <a:ext uri="{FF2B5EF4-FFF2-40B4-BE49-F238E27FC236}">
                <a16:creationId xmlns:a16="http://schemas.microsoft.com/office/drawing/2014/main" id="{06157FA2-4C13-4F26-AF34-B58E1C3C0E4A}"/>
              </a:ext>
            </a:extLst>
          </p:cNvPr>
          <p:cNvSpPr/>
          <p:nvPr/>
        </p:nvSpPr>
        <p:spPr>
          <a:xfrm>
            <a:off x="3702298" y="4314566"/>
            <a:ext cx="2160000" cy="1080000"/>
          </a:xfrm>
          <a:prstGeom prst="hexagon">
            <a:avLst/>
          </a:prstGeom>
          <a:no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ADP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2800" b="1" kern="0" dirty="0">
                <a:solidFill>
                  <a:srgbClr val="FFFFFF">
                    <a:lumMod val="50000"/>
                  </a:srgbClr>
                </a:solidFill>
                <a:latin typeface="Century Gothic" panose="020B0502020202020204" pitchFamily="34" charset="0"/>
                <a:sym typeface="Arial"/>
              </a:rPr>
              <a:t>32</a:t>
            </a:r>
            <a:r>
              <a:rPr kumimoji="0" lang="en-IN" sz="2800" b="1" i="0" u="none" strike="noStrike" kern="0" cap="none" spc="0" normalizeH="0" baseline="0" noProof="0" dirty="0">
                <a:ln>
                  <a:noFill/>
                </a:ln>
                <a:solidFill>
                  <a:srgbClr val="FFFFFF">
                    <a:lumMod val="50000"/>
                  </a:srgbClr>
                </a:solidFill>
                <a:effectLst/>
                <a:uLnTx/>
                <a:uFillTx/>
                <a:latin typeface="Century Gothic" panose="020B0502020202020204" pitchFamily="34" charset="0"/>
                <a:ea typeface="+mn-ea"/>
                <a:cs typeface="+mn-cs"/>
                <a:sym typeface="Arial"/>
              </a:rPr>
              <a:t> Days</a:t>
            </a:r>
          </a:p>
        </p:txBody>
      </p:sp>
      <p:cxnSp>
        <p:nvCxnSpPr>
          <p:cNvPr id="11" name="Connector: Elbow 10">
            <a:extLst>
              <a:ext uri="{FF2B5EF4-FFF2-40B4-BE49-F238E27FC236}">
                <a16:creationId xmlns:a16="http://schemas.microsoft.com/office/drawing/2014/main" id="{72DFB6EA-2082-4990-A13D-536289C87D21}"/>
              </a:ext>
            </a:extLst>
          </p:cNvPr>
          <p:cNvCxnSpPr>
            <a:cxnSpLocks/>
            <a:endCxn id="26" idx="3"/>
          </p:cNvCxnSpPr>
          <p:nvPr/>
        </p:nvCxnSpPr>
        <p:spPr>
          <a:xfrm>
            <a:off x="4426938" y="2255950"/>
            <a:ext cx="1924015" cy="1037804"/>
          </a:xfrm>
          <a:prstGeom prst="bentConnector3">
            <a:avLst>
              <a:gd name="adj1" fmla="val -28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10D71F71-B597-464E-B0CA-750A1758870D}"/>
              </a:ext>
            </a:extLst>
          </p:cNvPr>
          <p:cNvCxnSpPr>
            <a:cxnSpLocks/>
            <a:endCxn id="32" idx="0"/>
          </p:cNvCxnSpPr>
          <p:nvPr/>
        </p:nvCxnSpPr>
        <p:spPr>
          <a:xfrm rot="10800000" flipV="1">
            <a:off x="2838766" y="2255950"/>
            <a:ext cx="1588172" cy="1037804"/>
          </a:xfrm>
          <a:prstGeom prst="bentConnector3">
            <a:avLst>
              <a:gd name="adj1" fmla="val -9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D3F88400-DA43-4AB5-A270-E6349920C24F}"/>
              </a:ext>
            </a:extLst>
          </p:cNvPr>
          <p:cNvCxnSpPr>
            <a:cxnSpLocks/>
          </p:cNvCxnSpPr>
          <p:nvPr/>
        </p:nvCxnSpPr>
        <p:spPr>
          <a:xfrm>
            <a:off x="7450471" y="3812656"/>
            <a:ext cx="1924015" cy="1037804"/>
          </a:xfrm>
          <a:prstGeom prst="bentConnector3">
            <a:avLst>
              <a:gd name="adj1" fmla="val 2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2C96C099-8BA4-4410-A265-50465A59EEAD}"/>
              </a:ext>
            </a:extLst>
          </p:cNvPr>
          <p:cNvCxnSpPr>
            <a:cxnSpLocks/>
          </p:cNvCxnSpPr>
          <p:nvPr/>
        </p:nvCxnSpPr>
        <p:spPr>
          <a:xfrm rot="10800000" flipV="1">
            <a:off x="5862299" y="3812656"/>
            <a:ext cx="1588172" cy="1037804"/>
          </a:xfrm>
          <a:prstGeom prst="bentConnector3">
            <a:avLst>
              <a:gd name="adj1" fmla="val -9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713B5D1-4F1C-4A9C-9C89-10800CF13C1A}"/>
              </a:ext>
            </a:extLst>
          </p:cNvPr>
          <p:cNvSpPr txBox="1"/>
          <p:nvPr/>
        </p:nvSpPr>
        <p:spPr>
          <a:xfrm>
            <a:off x="3468633" y="3139865"/>
            <a:ext cx="481222" cy="307777"/>
          </a:xfrm>
          <a:prstGeom prst="rect">
            <a:avLst/>
          </a:prstGeom>
          <a:solidFill>
            <a:srgbClr val="80CF1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YES</a:t>
            </a:r>
          </a:p>
        </p:txBody>
      </p:sp>
      <p:sp>
        <p:nvSpPr>
          <p:cNvPr id="53" name="TextBox 52">
            <a:extLst>
              <a:ext uri="{FF2B5EF4-FFF2-40B4-BE49-F238E27FC236}">
                <a16:creationId xmlns:a16="http://schemas.microsoft.com/office/drawing/2014/main" id="{F25226E9-3D35-4843-8CC0-2C2CBBF13B8D}"/>
              </a:ext>
            </a:extLst>
          </p:cNvPr>
          <p:cNvSpPr txBox="1"/>
          <p:nvPr/>
        </p:nvSpPr>
        <p:spPr>
          <a:xfrm>
            <a:off x="6415773" y="4686409"/>
            <a:ext cx="481222" cy="307777"/>
          </a:xfrm>
          <a:prstGeom prst="rect">
            <a:avLst/>
          </a:prstGeom>
          <a:solidFill>
            <a:srgbClr val="80CF1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YES</a:t>
            </a:r>
          </a:p>
        </p:txBody>
      </p:sp>
      <p:sp>
        <p:nvSpPr>
          <p:cNvPr id="54" name="TextBox 53">
            <a:extLst>
              <a:ext uri="{FF2B5EF4-FFF2-40B4-BE49-F238E27FC236}">
                <a16:creationId xmlns:a16="http://schemas.microsoft.com/office/drawing/2014/main" id="{19C388F6-4CF8-4ADC-A992-8B9E1EBC96FC}"/>
              </a:ext>
            </a:extLst>
          </p:cNvPr>
          <p:cNvSpPr txBox="1"/>
          <p:nvPr/>
        </p:nvSpPr>
        <p:spPr>
          <a:xfrm>
            <a:off x="8102894" y="4686409"/>
            <a:ext cx="468398" cy="307777"/>
          </a:xfrm>
          <a:prstGeom prst="rect">
            <a:avLst/>
          </a:prstGeom>
          <a:solidFill>
            <a:srgbClr val="FC75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NO</a:t>
            </a:r>
          </a:p>
        </p:txBody>
      </p:sp>
      <p:sp>
        <p:nvSpPr>
          <p:cNvPr id="55" name="TextBox 54">
            <a:extLst>
              <a:ext uri="{FF2B5EF4-FFF2-40B4-BE49-F238E27FC236}">
                <a16:creationId xmlns:a16="http://schemas.microsoft.com/office/drawing/2014/main" id="{613CAEC4-DAB4-4979-8F51-D6C49593B293}"/>
              </a:ext>
            </a:extLst>
          </p:cNvPr>
          <p:cNvSpPr txBox="1"/>
          <p:nvPr/>
        </p:nvSpPr>
        <p:spPr>
          <a:xfrm>
            <a:off x="5154746" y="3147323"/>
            <a:ext cx="468398" cy="307777"/>
          </a:xfrm>
          <a:prstGeom prst="rect">
            <a:avLst/>
          </a:prstGeom>
          <a:solidFill>
            <a:srgbClr val="FC75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NO</a:t>
            </a:r>
          </a:p>
        </p:txBody>
      </p:sp>
      <p:sp>
        <p:nvSpPr>
          <p:cNvPr id="4" name="TextBox 3">
            <a:extLst>
              <a:ext uri="{FF2B5EF4-FFF2-40B4-BE49-F238E27FC236}">
                <a16:creationId xmlns:a16="http://schemas.microsoft.com/office/drawing/2014/main" id="{7608FA6E-5A60-4D85-BC7E-B41FBE27C215}"/>
              </a:ext>
            </a:extLst>
          </p:cNvPr>
          <p:cNvSpPr txBox="1"/>
          <p:nvPr/>
        </p:nvSpPr>
        <p:spPr>
          <a:xfrm>
            <a:off x="3533257" y="1373565"/>
            <a:ext cx="1766830" cy="338554"/>
          </a:xfrm>
          <a:prstGeom prst="rect">
            <a:avLst/>
          </a:prstGeom>
          <a:noFill/>
        </p:spPr>
        <p:txBody>
          <a:bodyPr wrap="none" rtlCol="0">
            <a:spAutoFit/>
          </a:bodyPr>
          <a:lstStyle/>
          <a:p>
            <a:r>
              <a:rPr lang="en-IN" sz="1600" b="1" dirty="0">
                <a:solidFill>
                  <a:schemeClr val="bg1"/>
                </a:solidFill>
                <a:latin typeface="Century Gothic" panose="020B0502020202020204" pitchFamily="34" charset="0"/>
              </a:rPr>
              <a:t>Invoice Amount</a:t>
            </a:r>
          </a:p>
        </p:txBody>
      </p:sp>
      <p:sp>
        <p:nvSpPr>
          <p:cNvPr id="18" name="TextBox 17">
            <a:extLst>
              <a:ext uri="{FF2B5EF4-FFF2-40B4-BE49-F238E27FC236}">
                <a16:creationId xmlns:a16="http://schemas.microsoft.com/office/drawing/2014/main" id="{8E5A3510-4874-48F9-9C45-6C8E2696BAD4}"/>
              </a:ext>
            </a:extLst>
          </p:cNvPr>
          <p:cNvSpPr txBox="1"/>
          <p:nvPr/>
        </p:nvSpPr>
        <p:spPr>
          <a:xfrm>
            <a:off x="6547538" y="2913004"/>
            <a:ext cx="1766830" cy="338554"/>
          </a:xfrm>
          <a:prstGeom prst="rect">
            <a:avLst/>
          </a:prstGeom>
          <a:noFill/>
        </p:spPr>
        <p:txBody>
          <a:bodyPr wrap="none" rtlCol="0">
            <a:spAutoFit/>
          </a:bodyPr>
          <a:lstStyle/>
          <a:p>
            <a:r>
              <a:rPr lang="en-IN" sz="1600" b="1" dirty="0">
                <a:solidFill>
                  <a:schemeClr val="bg1"/>
                </a:solidFill>
                <a:latin typeface="Century Gothic" panose="020B0502020202020204" pitchFamily="34" charset="0"/>
              </a:rPr>
              <a:t>Invoice Amount</a:t>
            </a:r>
          </a:p>
        </p:txBody>
      </p:sp>
      <p:sp>
        <p:nvSpPr>
          <p:cNvPr id="19" name="TextBox 18">
            <a:extLst>
              <a:ext uri="{FF2B5EF4-FFF2-40B4-BE49-F238E27FC236}">
                <a16:creationId xmlns:a16="http://schemas.microsoft.com/office/drawing/2014/main" id="{64E6A4B9-1737-4F34-8AEA-CF804245FF57}"/>
              </a:ext>
            </a:extLst>
          </p:cNvPr>
          <p:cNvSpPr txBox="1"/>
          <p:nvPr/>
        </p:nvSpPr>
        <p:spPr>
          <a:xfrm>
            <a:off x="3533257" y="1640396"/>
            <a:ext cx="1754006" cy="461665"/>
          </a:xfrm>
          <a:prstGeom prst="rect">
            <a:avLst/>
          </a:prstGeom>
          <a:noFill/>
        </p:spPr>
        <p:txBody>
          <a:bodyPr wrap="none" rtlCol="0">
            <a:spAutoFit/>
          </a:bodyPr>
          <a:lstStyle/>
          <a:p>
            <a:r>
              <a:rPr lang="en-IN" sz="2400" b="1" dirty="0">
                <a:solidFill>
                  <a:schemeClr val="bg1"/>
                </a:solidFill>
                <a:latin typeface="Century Gothic" panose="020B0502020202020204" pitchFamily="34" charset="0"/>
              </a:rPr>
              <a:t>&gt; $100,000</a:t>
            </a:r>
          </a:p>
        </p:txBody>
      </p:sp>
      <p:sp>
        <p:nvSpPr>
          <p:cNvPr id="20" name="TextBox 19">
            <a:extLst>
              <a:ext uri="{FF2B5EF4-FFF2-40B4-BE49-F238E27FC236}">
                <a16:creationId xmlns:a16="http://schemas.microsoft.com/office/drawing/2014/main" id="{BE628AC0-6692-411C-9106-94239CC940FB}"/>
              </a:ext>
            </a:extLst>
          </p:cNvPr>
          <p:cNvSpPr txBox="1"/>
          <p:nvPr/>
        </p:nvSpPr>
        <p:spPr>
          <a:xfrm>
            <a:off x="6607007" y="3211825"/>
            <a:ext cx="1580882" cy="461665"/>
          </a:xfrm>
          <a:prstGeom prst="rect">
            <a:avLst/>
          </a:prstGeom>
          <a:noFill/>
        </p:spPr>
        <p:txBody>
          <a:bodyPr wrap="none" rtlCol="0">
            <a:spAutoFit/>
          </a:bodyPr>
          <a:lstStyle/>
          <a:p>
            <a:r>
              <a:rPr lang="en-IN" sz="2400" b="1" dirty="0">
                <a:solidFill>
                  <a:schemeClr val="bg1"/>
                </a:solidFill>
                <a:latin typeface="Century Gothic" panose="020B0502020202020204" pitchFamily="34" charset="0"/>
              </a:rPr>
              <a:t>&lt; $10,000</a:t>
            </a:r>
          </a:p>
        </p:txBody>
      </p:sp>
    </p:spTree>
    <p:extLst>
      <p:ext uri="{BB962C8B-B14F-4D97-AF65-F5344CB8AC3E}">
        <p14:creationId xmlns:p14="http://schemas.microsoft.com/office/powerpoint/2010/main" val="248642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C1C2-9125-463D-9220-213037ABC735}"/>
              </a:ext>
            </a:extLst>
          </p:cNvPr>
          <p:cNvSpPr>
            <a:spLocks noGrp="1"/>
          </p:cNvSpPr>
          <p:nvPr>
            <p:ph type="title"/>
          </p:nvPr>
        </p:nvSpPr>
        <p:spPr>
          <a:xfrm>
            <a:off x="276981" y="2"/>
            <a:ext cx="10515600" cy="914398"/>
          </a:xfrm>
        </p:spPr>
        <p:txBody>
          <a:bodyPr/>
          <a:lstStyle/>
          <a:p>
            <a:r>
              <a:rPr lang="en-IN" dirty="0"/>
              <a:t>Choose The Best Fit Curve</a:t>
            </a:r>
          </a:p>
        </p:txBody>
      </p:sp>
      <p:sp>
        <p:nvSpPr>
          <p:cNvPr id="17" name="Trapezoid 16">
            <a:extLst>
              <a:ext uri="{FF2B5EF4-FFF2-40B4-BE49-F238E27FC236}">
                <a16:creationId xmlns:a16="http://schemas.microsoft.com/office/drawing/2014/main" id="{0EA1618E-4AFC-4FEC-90BE-EDD1C4F718D6}"/>
              </a:ext>
            </a:extLst>
          </p:cNvPr>
          <p:cNvSpPr/>
          <p:nvPr/>
        </p:nvSpPr>
        <p:spPr>
          <a:xfrm rot="5400000">
            <a:off x="6104337" y="2395002"/>
            <a:ext cx="4580232" cy="2740598"/>
          </a:xfrm>
          <a:prstGeom prst="trapezoid">
            <a:avLst>
              <a:gd name="adj" fmla="val 0"/>
            </a:avLst>
          </a:prstGeom>
          <a:solidFill>
            <a:schemeClr val="bg1"/>
          </a:solidFill>
          <a:ln>
            <a:solidFill>
              <a:srgbClr val="80C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9421A1D1-E2EB-41B5-AE2B-1C7191162552}"/>
              </a:ext>
            </a:extLst>
          </p:cNvPr>
          <p:cNvSpPr/>
          <p:nvPr/>
        </p:nvSpPr>
        <p:spPr>
          <a:xfrm>
            <a:off x="7149970" y="1555964"/>
            <a:ext cx="2394862" cy="37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80CF12"/>
                </a:solidFill>
                <a:effectLst/>
                <a:uLnTx/>
                <a:uFillTx/>
                <a:latin typeface="Century Gothic" panose="020B0502020202020204" pitchFamily="34" charset="0"/>
                <a:ea typeface="+mn-ea"/>
                <a:cs typeface="+mn-cs"/>
                <a:sym typeface="Arial"/>
              </a:rPr>
              <a:t>Pick The Algorithm</a:t>
            </a:r>
          </a:p>
        </p:txBody>
      </p:sp>
      <p:sp>
        <p:nvSpPr>
          <p:cNvPr id="3" name="TextBox 2">
            <a:extLst>
              <a:ext uri="{FF2B5EF4-FFF2-40B4-BE49-F238E27FC236}">
                <a16:creationId xmlns:a16="http://schemas.microsoft.com/office/drawing/2014/main" id="{1E03ABDE-1CAF-4E93-84EA-423AA37D3A1A}"/>
              </a:ext>
            </a:extLst>
          </p:cNvPr>
          <p:cNvSpPr txBox="1"/>
          <p:nvPr/>
        </p:nvSpPr>
        <p:spPr>
          <a:xfrm>
            <a:off x="7178737" y="2024900"/>
            <a:ext cx="178286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Linear Regression</a:t>
            </a:r>
          </a:p>
        </p:txBody>
      </p:sp>
      <p:sp>
        <p:nvSpPr>
          <p:cNvPr id="19" name="TextBox 18">
            <a:extLst>
              <a:ext uri="{FF2B5EF4-FFF2-40B4-BE49-F238E27FC236}">
                <a16:creationId xmlns:a16="http://schemas.microsoft.com/office/drawing/2014/main" id="{ED8B06B9-67A8-46FC-86B6-029912C080F3}"/>
              </a:ext>
            </a:extLst>
          </p:cNvPr>
          <p:cNvSpPr txBox="1"/>
          <p:nvPr/>
        </p:nvSpPr>
        <p:spPr>
          <a:xfrm>
            <a:off x="7178737" y="2334443"/>
            <a:ext cx="208262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Logistical Regression</a:t>
            </a:r>
          </a:p>
        </p:txBody>
      </p:sp>
      <p:sp>
        <p:nvSpPr>
          <p:cNvPr id="20" name="TextBox 19">
            <a:extLst>
              <a:ext uri="{FF2B5EF4-FFF2-40B4-BE49-F238E27FC236}">
                <a16:creationId xmlns:a16="http://schemas.microsoft.com/office/drawing/2014/main" id="{A7610D5B-858E-498F-9177-BFE66D6D0511}"/>
              </a:ext>
            </a:extLst>
          </p:cNvPr>
          <p:cNvSpPr txBox="1"/>
          <p:nvPr/>
        </p:nvSpPr>
        <p:spPr>
          <a:xfrm>
            <a:off x="7178737" y="2671292"/>
            <a:ext cx="2342308" cy="307777"/>
          </a:xfrm>
          <a:prstGeom prst="rect">
            <a:avLst/>
          </a:prstGeom>
          <a:solidFill>
            <a:srgbClr val="80CF1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Random Forest Classifier </a:t>
            </a:r>
          </a:p>
        </p:txBody>
      </p:sp>
      <p:sp>
        <p:nvSpPr>
          <p:cNvPr id="21" name="TextBox 20">
            <a:extLst>
              <a:ext uri="{FF2B5EF4-FFF2-40B4-BE49-F238E27FC236}">
                <a16:creationId xmlns:a16="http://schemas.microsoft.com/office/drawing/2014/main" id="{CA072B62-AF02-4415-A17F-CD75E69B008F}"/>
              </a:ext>
            </a:extLst>
          </p:cNvPr>
          <p:cNvSpPr txBox="1"/>
          <p:nvPr/>
        </p:nvSpPr>
        <p:spPr>
          <a:xfrm>
            <a:off x="7178737" y="2945837"/>
            <a:ext cx="169950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Neural Networks</a:t>
            </a:r>
          </a:p>
        </p:txBody>
      </p:sp>
      <p:sp>
        <p:nvSpPr>
          <p:cNvPr id="22" name="TextBox 21">
            <a:extLst>
              <a:ext uri="{FF2B5EF4-FFF2-40B4-BE49-F238E27FC236}">
                <a16:creationId xmlns:a16="http://schemas.microsoft.com/office/drawing/2014/main" id="{6D715F70-A5BC-4BCB-8DE7-5058792AA010}"/>
              </a:ext>
            </a:extLst>
          </p:cNvPr>
          <p:cNvSpPr txBox="1"/>
          <p:nvPr/>
        </p:nvSpPr>
        <p:spPr>
          <a:xfrm>
            <a:off x="7178737" y="3249686"/>
            <a:ext cx="149111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Decision Trees</a:t>
            </a:r>
          </a:p>
        </p:txBody>
      </p:sp>
      <p:sp>
        <p:nvSpPr>
          <p:cNvPr id="23" name="TextBox 22">
            <a:extLst>
              <a:ext uri="{FF2B5EF4-FFF2-40B4-BE49-F238E27FC236}">
                <a16:creationId xmlns:a16="http://schemas.microsoft.com/office/drawing/2014/main" id="{AD1E227C-66D6-4D6C-AF0D-69D2C3681254}"/>
              </a:ext>
            </a:extLst>
          </p:cNvPr>
          <p:cNvSpPr txBox="1"/>
          <p:nvPr/>
        </p:nvSpPr>
        <p:spPr>
          <a:xfrm>
            <a:off x="7178737" y="3546147"/>
            <a:ext cx="248177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Support Vector Machine</a:t>
            </a:r>
          </a:p>
        </p:txBody>
      </p:sp>
      <p:sp>
        <p:nvSpPr>
          <p:cNvPr id="24" name="TextBox 23">
            <a:extLst>
              <a:ext uri="{FF2B5EF4-FFF2-40B4-BE49-F238E27FC236}">
                <a16:creationId xmlns:a16="http://schemas.microsoft.com/office/drawing/2014/main" id="{649FDDFF-60F8-47F9-A6D2-2D8D0AD95258}"/>
              </a:ext>
            </a:extLst>
          </p:cNvPr>
          <p:cNvSpPr txBox="1"/>
          <p:nvPr/>
        </p:nvSpPr>
        <p:spPr>
          <a:xfrm>
            <a:off x="7178737" y="3893848"/>
            <a:ext cx="2351926"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Gradient Boosted Trees</a:t>
            </a:r>
          </a:p>
        </p:txBody>
      </p:sp>
      <p:sp>
        <p:nvSpPr>
          <p:cNvPr id="25" name="TextBox 24">
            <a:extLst>
              <a:ext uri="{FF2B5EF4-FFF2-40B4-BE49-F238E27FC236}">
                <a16:creationId xmlns:a16="http://schemas.microsoft.com/office/drawing/2014/main" id="{16741927-EA6D-406A-BB77-62FE1D63052C}"/>
              </a:ext>
            </a:extLst>
          </p:cNvPr>
          <p:cNvSpPr txBox="1"/>
          <p:nvPr/>
        </p:nvSpPr>
        <p:spPr>
          <a:xfrm>
            <a:off x="7178737" y="4236315"/>
            <a:ext cx="2124299"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K-Nearest Neighbour</a:t>
            </a:r>
          </a:p>
        </p:txBody>
      </p:sp>
      <p:sp>
        <p:nvSpPr>
          <p:cNvPr id="26" name="TextBox 25">
            <a:extLst>
              <a:ext uri="{FF2B5EF4-FFF2-40B4-BE49-F238E27FC236}">
                <a16:creationId xmlns:a16="http://schemas.microsoft.com/office/drawing/2014/main" id="{9D4281F6-12B6-4A98-9E57-74171C241544}"/>
              </a:ext>
            </a:extLst>
          </p:cNvPr>
          <p:cNvSpPr txBox="1"/>
          <p:nvPr/>
        </p:nvSpPr>
        <p:spPr>
          <a:xfrm>
            <a:off x="7178737" y="4596268"/>
            <a:ext cx="103906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XG-Boost</a:t>
            </a:r>
          </a:p>
        </p:txBody>
      </p:sp>
      <p:sp>
        <p:nvSpPr>
          <p:cNvPr id="27" name="TextBox 26">
            <a:extLst>
              <a:ext uri="{FF2B5EF4-FFF2-40B4-BE49-F238E27FC236}">
                <a16:creationId xmlns:a16="http://schemas.microsoft.com/office/drawing/2014/main" id="{A8645081-1E31-440D-A6B1-D72C9AACA31E}"/>
              </a:ext>
            </a:extLst>
          </p:cNvPr>
          <p:cNvSpPr txBox="1"/>
          <p:nvPr/>
        </p:nvSpPr>
        <p:spPr>
          <a:xfrm>
            <a:off x="7178737" y="4893086"/>
            <a:ext cx="113204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Light GBM</a:t>
            </a:r>
          </a:p>
        </p:txBody>
      </p:sp>
      <p:sp>
        <p:nvSpPr>
          <p:cNvPr id="28" name="TextBox 27">
            <a:extLst>
              <a:ext uri="{FF2B5EF4-FFF2-40B4-BE49-F238E27FC236}">
                <a16:creationId xmlns:a16="http://schemas.microsoft.com/office/drawing/2014/main" id="{2EB69F11-D8C7-4AC4-AEB9-87F0BDF34E3B}"/>
              </a:ext>
            </a:extLst>
          </p:cNvPr>
          <p:cNvSpPr txBox="1"/>
          <p:nvPr/>
        </p:nvSpPr>
        <p:spPr>
          <a:xfrm>
            <a:off x="7178737" y="5197575"/>
            <a:ext cx="1221809"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Q-Learning</a:t>
            </a:r>
          </a:p>
        </p:txBody>
      </p:sp>
      <p:sp>
        <p:nvSpPr>
          <p:cNvPr id="29" name="TextBox 28">
            <a:extLst>
              <a:ext uri="{FF2B5EF4-FFF2-40B4-BE49-F238E27FC236}">
                <a16:creationId xmlns:a16="http://schemas.microsoft.com/office/drawing/2014/main" id="{6C297AE4-DE77-4B60-9D0B-5B20A2D93301}"/>
              </a:ext>
            </a:extLst>
          </p:cNvPr>
          <p:cNvSpPr txBox="1"/>
          <p:nvPr/>
        </p:nvSpPr>
        <p:spPr>
          <a:xfrm>
            <a:off x="7178737" y="5512442"/>
            <a:ext cx="2089033"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Temporal Difference</a:t>
            </a:r>
          </a:p>
        </p:txBody>
      </p:sp>
      <p:sp>
        <p:nvSpPr>
          <p:cNvPr id="30" name="Rectangle 29">
            <a:extLst>
              <a:ext uri="{FF2B5EF4-FFF2-40B4-BE49-F238E27FC236}">
                <a16:creationId xmlns:a16="http://schemas.microsoft.com/office/drawing/2014/main" id="{0AA9EBCD-D0E8-41E2-BEDA-D731525C8856}"/>
              </a:ext>
            </a:extLst>
          </p:cNvPr>
          <p:cNvSpPr/>
          <p:nvPr/>
        </p:nvSpPr>
        <p:spPr>
          <a:xfrm>
            <a:off x="7142227" y="3841969"/>
            <a:ext cx="2518279" cy="2098305"/>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676FA89C-308E-4B80-9D13-90C10E6EFDC6}"/>
              </a:ext>
            </a:extLst>
          </p:cNvPr>
          <p:cNvSpPr txBox="1"/>
          <p:nvPr/>
        </p:nvSpPr>
        <p:spPr>
          <a:xfrm>
            <a:off x="7158927" y="4695691"/>
            <a:ext cx="2441694"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80CF12"/>
                </a:solidFill>
                <a:effectLst/>
                <a:uLnTx/>
                <a:uFillTx/>
                <a:latin typeface="Century Gothic" panose="020B0502020202020204" pitchFamily="34" charset="0"/>
                <a:cs typeface="Arial"/>
                <a:sym typeface="Arial"/>
              </a:rPr>
              <a:t>25+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Artificial Intelligence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Algorithms</a:t>
            </a:r>
          </a:p>
        </p:txBody>
      </p:sp>
      <p:grpSp>
        <p:nvGrpSpPr>
          <p:cNvPr id="31" name="Group 30">
            <a:extLst>
              <a:ext uri="{FF2B5EF4-FFF2-40B4-BE49-F238E27FC236}">
                <a16:creationId xmlns:a16="http://schemas.microsoft.com/office/drawing/2014/main" id="{AB8E2BB8-FB57-4B5F-B1D7-6D9267D6F553}"/>
              </a:ext>
            </a:extLst>
          </p:cNvPr>
          <p:cNvGrpSpPr/>
          <p:nvPr/>
        </p:nvGrpSpPr>
        <p:grpSpPr>
          <a:xfrm>
            <a:off x="306010" y="1087980"/>
            <a:ext cx="3322563" cy="5328000"/>
            <a:chOff x="0" y="1057049"/>
            <a:chExt cx="4603829" cy="5718065"/>
          </a:xfrm>
        </p:grpSpPr>
        <p:sp>
          <p:nvSpPr>
            <p:cNvPr id="35" name="Trapezoid 34">
              <a:extLst>
                <a:ext uri="{FF2B5EF4-FFF2-40B4-BE49-F238E27FC236}">
                  <a16:creationId xmlns:a16="http://schemas.microsoft.com/office/drawing/2014/main" id="{9D660237-A6B4-4B94-9303-F2154985CD31}"/>
                </a:ext>
              </a:extLst>
            </p:cNvPr>
            <p:cNvSpPr/>
            <p:nvPr/>
          </p:nvSpPr>
          <p:spPr>
            <a:xfrm rot="5400000">
              <a:off x="1595149" y="3766434"/>
              <a:ext cx="5718065" cy="299295"/>
            </a:xfrm>
            <a:prstGeom prst="trapezoid">
              <a:avLst>
                <a:gd name="adj" fmla="val 83211"/>
              </a:avLst>
            </a:prstGeom>
            <a:solidFill>
              <a:srgbClr val="5DA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6" name="Trapezoid 35">
              <a:extLst>
                <a:ext uri="{FF2B5EF4-FFF2-40B4-BE49-F238E27FC236}">
                  <a16:creationId xmlns:a16="http://schemas.microsoft.com/office/drawing/2014/main" id="{54DC3900-044B-4E1A-BF73-5428C69481FA}"/>
                </a:ext>
              </a:extLst>
            </p:cNvPr>
            <p:cNvSpPr/>
            <p:nvPr/>
          </p:nvSpPr>
          <p:spPr>
            <a:xfrm rot="5400000">
              <a:off x="-721170" y="1794786"/>
              <a:ext cx="5696287" cy="4253948"/>
            </a:xfrm>
            <a:prstGeom prst="trapezoid">
              <a:avLst>
                <a:gd name="adj" fmla="val 0"/>
              </a:avLst>
            </a:prstGeom>
            <a:solidFill>
              <a:schemeClr val="bg1"/>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37" name="Rectangle 36">
            <a:extLst>
              <a:ext uri="{FF2B5EF4-FFF2-40B4-BE49-F238E27FC236}">
                <a16:creationId xmlns:a16="http://schemas.microsoft.com/office/drawing/2014/main" id="{6E406C8B-444B-460D-88C7-01A2129C6275}"/>
              </a:ext>
            </a:extLst>
          </p:cNvPr>
          <p:cNvSpPr/>
          <p:nvPr/>
        </p:nvSpPr>
        <p:spPr>
          <a:xfrm>
            <a:off x="468334" y="1176688"/>
            <a:ext cx="2745407" cy="379277"/>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Master List</a:t>
            </a:r>
          </a:p>
        </p:txBody>
      </p:sp>
      <p:grpSp>
        <p:nvGrpSpPr>
          <p:cNvPr id="38" name="Group 37">
            <a:extLst>
              <a:ext uri="{FF2B5EF4-FFF2-40B4-BE49-F238E27FC236}">
                <a16:creationId xmlns:a16="http://schemas.microsoft.com/office/drawing/2014/main" id="{DEEA1C29-6F09-4087-AEFF-34A29FADB24B}"/>
              </a:ext>
            </a:extLst>
          </p:cNvPr>
          <p:cNvGrpSpPr/>
          <p:nvPr/>
        </p:nvGrpSpPr>
        <p:grpSpPr>
          <a:xfrm>
            <a:off x="3665081" y="1291770"/>
            <a:ext cx="3322563" cy="4949373"/>
            <a:chOff x="0" y="1057049"/>
            <a:chExt cx="4603829" cy="5718065"/>
          </a:xfrm>
        </p:grpSpPr>
        <p:sp>
          <p:nvSpPr>
            <p:cNvPr id="39" name="Trapezoid 38">
              <a:extLst>
                <a:ext uri="{FF2B5EF4-FFF2-40B4-BE49-F238E27FC236}">
                  <a16:creationId xmlns:a16="http://schemas.microsoft.com/office/drawing/2014/main" id="{7763F322-7410-4F4C-B2A7-9ECA896372E2}"/>
                </a:ext>
              </a:extLst>
            </p:cNvPr>
            <p:cNvSpPr/>
            <p:nvPr/>
          </p:nvSpPr>
          <p:spPr>
            <a:xfrm rot="5400000">
              <a:off x="1595149" y="3766434"/>
              <a:ext cx="5718065" cy="299295"/>
            </a:xfrm>
            <a:prstGeom prst="trapezoid">
              <a:avLst>
                <a:gd name="adj" fmla="val 83211"/>
              </a:avLst>
            </a:prstGeom>
            <a:solidFill>
              <a:srgbClr val="5DA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0" name="Trapezoid 39">
              <a:extLst>
                <a:ext uri="{FF2B5EF4-FFF2-40B4-BE49-F238E27FC236}">
                  <a16:creationId xmlns:a16="http://schemas.microsoft.com/office/drawing/2014/main" id="{937BA7A0-F7DA-4F05-9847-9FE35CE35512}"/>
                </a:ext>
              </a:extLst>
            </p:cNvPr>
            <p:cNvSpPr/>
            <p:nvPr/>
          </p:nvSpPr>
          <p:spPr>
            <a:xfrm rot="5400000">
              <a:off x="-721170" y="1794786"/>
              <a:ext cx="5696287" cy="4253948"/>
            </a:xfrm>
            <a:prstGeom prst="trapezoid">
              <a:avLst>
                <a:gd name="adj" fmla="val 0"/>
              </a:avLst>
            </a:prstGeom>
            <a:solidFill>
              <a:schemeClr val="bg1"/>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41" name="Rectangle 40">
            <a:extLst>
              <a:ext uri="{FF2B5EF4-FFF2-40B4-BE49-F238E27FC236}">
                <a16:creationId xmlns:a16="http://schemas.microsoft.com/office/drawing/2014/main" id="{3A5EBC91-6F2B-4134-A2BA-33B2D6DFADA1}"/>
              </a:ext>
            </a:extLst>
          </p:cNvPr>
          <p:cNvSpPr/>
          <p:nvPr/>
        </p:nvSpPr>
        <p:spPr>
          <a:xfrm>
            <a:off x="3827404" y="1366326"/>
            <a:ext cx="2745407" cy="379277"/>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Correlated Variables</a:t>
            </a:r>
          </a:p>
        </p:txBody>
      </p:sp>
      <p:sp>
        <p:nvSpPr>
          <p:cNvPr id="42" name="Rectangle 41">
            <a:extLst>
              <a:ext uri="{FF2B5EF4-FFF2-40B4-BE49-F238E27FC236}">
                <a16:creationId xmlns:a16="http://schemas.microsoft.com/office/drawing/2014/main" id="{7CD7DDDC-3AFF-47BF-83E7-6CCA53716695}"/>
              </a:ext>
            </a:extLst>
          </p:cNvPr>
          <p:cNvSpPr/>
          <p:nvPr/>
        </p:nvSpPr>
        <p:spPr>
          <a:xfrm>
            <a:off x="403331" y="1715953"/>
            <a:ext cx="1241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sp>
        <p:nvSpPr>
          <p:cNvPr id="43" name="Rectangle 42">
            <a:extLst>
              <a:ext uri="{FF2B5EF4-FFF2-40B4-BE49-F238E27FC236}">
                <a16:creationId xmlns:a16="http://schemas.microsoft.com/office/drawing/2014/main" id="{E71E621D-2E4B-4AE9-894C-9B6D0E953CEE}"/>
              </a:ext>
            </a:extLst>
          </p:cNvPr>
          <p:cNvSpPr/>
          <p:nvPr/>
        </p:nvSpPr>
        <p:spPr>
          <a:xfrm>
            <a:off x="403331" y="2007282"/>
            <a:ext cx="207781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 ADP</a:t>
            </a:r>
          </a:p>
        </p:txBody>
      </p:sp>
      <p:sp>
        <p:nvSpPr>
          <p:cNvPr id="44" name="Rectangle 43">
            <a:extLst>
              <a:ext uri="{FF2B5EF4-FFF2-40B4-BE49-F238E27FC236}">
                <a16:creationId xmlns:a16="http://schemas.microsoft.com/office/drawing/2014/main" id="{048CE067-0E28-4710-BC99-9455A47A08E5}"/>
              </a:ext>
            </a:extLst>
          </p:cNvPr>
          <p:cNvSpPr/>
          <p:nvPr/>
        </p:nvSpPr>
        <p:spPr>
          <a:xfrm>
            <a:off x="403331" y="2298611"/>
            <a:ext cx="1500732"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Amount</a:t>
            </a:r>
          </a:p>
        </p:txBody>
      </p:sp>
      <p:sp>
        <p:nvSpPr>
          <p:cNvPr id="45" name="Rectangle 44">
            <a:extLst>
              <a:ext uri="{FF2B5EF4-FFF2-40B4-BE49-F238E27FC236}">
                <a16:creationId xmlns:a16="http://schemas.microsoft.com/office/drawing/2014/main" id="{5268E9C6-C1DC-4BA5-BA19-E134356BCFCC}"/>
              </a:ext>
            </a:extLst>
          </p:cNvPr>
          <p:cNvSpPr/>
          <p:nvPr/>
        </p:nvSpPr>
        <p:spPr>
          <a:xfrm>
            <a:off x="403331" y="2589940"/>
            <a:ext cx="1729961"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Invoice Count</a:t>
            </a:r>
          </a:p>
        </p:txBody>
      </p:sp>
      <p:sp>
        <p:nvSpPr>
          <p:cNvPr id="46" name="Rectangle 45">
            <a:extLst>
              <a:ext uri="{FF2B5EF4-FFF2-40B4-BE49-F238E27FC236}">
                <a16:creationId xmlns:a16="http://schemas.microsoft.com/office/drawing/2014/main" id="{D874249E-61CD-417F-AB11-2D0ACFA2B5ED}"/>
              </a:ext>
            </a:extLst>
          </p:cNvPr>
          <p:cNvSpPr/>
          <p:nvPr/>
        </p:nvSpPr>
        <p:spPr>
          <a:xfrm>
            <a:off x="403331" y="2881269"/>
            <a:ext cx="178766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Total Open Amount</a:t>
            </a:r>
          </a:p>
        </p:txBody>
      </p:sp>
      <p:sp>
        <p:nvSpPr>
          <p:cNvPr id="47" name="Rectangle 46">
            <a:extLst>
              <a:ext uri="{FF2B5EF4-FFF2-40B4-BE49-F238E27FC236}">
                <a16:creationId xmlns:a16="http://schemas.microsoft.com/office/drawing/2014/main" id="{EF7B6A86-4004-4EDE-B6CD-2CDBC7336AC2}"/>
              </a:ext>
            </a:extLst>
          </p:cNvPr>
          <p:cNvSpPr/>
          <p:nvPr/>
        </p:nvSpPr>
        <p:spPr>
          <a:xfrm>
            <a:off x="403331" y="3172598"/>
            <a:ext cx="2201244"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Gap between payments</a:t>
            </a:r>
          </a:p>
        </p:txBody>
      </p:sp>
      <p:sp>
        <p:nvSpPr>
          <p:cNvPr id="48" name="Rectangle 47">
            <a:extLst>
              <a:ext uri="{FF2B5EF4-FFF2-40B4-BE49-F238E27FC236}">
                <a16:creationId xmlns:a16="http://schemas.microsoft.com/office/drawing/2014/main" id="{2AB84C3D-C0E0-4F5D-A1A1-E8DF65849F15}"/>
              </a:ext>
            </a:extLst>
          </p:cNvPr>
          <p:cNvSpPr/>
          <p:nvPr/>
        </p:nvSpPr>
        <p:spPr>
          <a:xfrm>
            <a:off x="403331" y="3463927"/>
            <a:ext cx="278794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payments percentage</a:t>
            </a:r>
          </a:p>
        </p:txBody>
      </p:sp>
      <p:sp>
        <p:nvSpPr>
          <p:cNvPr id="49" name="Rectangle 48">
            <a:extLst>
              <a:ext uri="{FF2B5EF4-FFF2-40B4-BE49-F238E27FC236}">
                <a16:creationId xmlns:a16="http://schemas.microsoft.com/office/drawing/2014/main" id="{E40C1908-A25B-4E2B-A7EB-2F23A39D0362}"/>
              </a:ext>
            </a:extLst>
          </p:cNvPr>
          <p:cNvSpPr/>
          <p:nvPr/>
        </p:nvSpPr>
        <p:spPr>
          <a:xfrm>
            <a:off x="403331" y="4046585"/>
            <a:ext cx="1808508"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sum</a:t>
            </a:r>
          </a:p>
        </p:txBody>
      </p:sp>
      <p:sp>
        <p:nvSpPr>
          <p:cNvPr id="50" name="Rectangle 49">
            <a:extLst>
              <a:ext uri="{FF2B5EF4-FFF2-40B4-BE49-F238E27FC236}">
                <a16:creationId xmlns:a16="http://schemas.microsoft.com/office/drawing/2014/main" id="{B42F014E-8900-488D-A00D-2484281C82BE}"/>
              </a:ext>
            </a:extLst>
          </p:cNvPr>
          <p:cNvSpPr/>
          <p:nvPr/>
        </p:nvSpPr>
        <p:spPr>
          <a:xfrm>
            <a:off x="403331" y="4337914"/>
            <a:ext cx="193193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invoice sum</a:t>
            </a:r>
          </a:p>
        </p:txBody>
      </p:sp>
      <p:sp>
        <p:nvSpPr>
          <p:cNvPr id="51" name="Rectangle 50">
            <a:extLst>
              <a:ext uri="{FF2B5EF4-FFF2-40B4-BE49-F238E27FC236}">
                <a16:creationId xmlns:a16="http://schemas.microsoft.com/office/drawing/2014/main" id="{0AA56D48-B794-4405-9E63-EA98D9E3AFC5}"/>
              </a:ext>
            </a:extLst>
          </p:cNvPr>
          <p:cNvSpPr/>
          <p:nvPr/>
        </p:nvSpPr>
        <p:spPr>
          <a:xfrm>
            <a:off x="403331" y="4629243"/>
            <a:ext cx="274626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Payment Day Of the Week</a:t>
            </a:r>
          </a:p>
        </p:txBody>
      </p:sp>
      <p:sp>
        <p:nvSpPr>
          <p:cNvPr id="52" name="Rectangle 51">
            <a:extLst>
              <a:ext uri="{FF2B5EF4-FFF2-40B4-BE49-F238E27FC236}">
                <a16:creationId xmlns:a16="http://schemas.microsoft.com/office/drawing/2014/main" id="{8D579567-0FF9-4B77-ABCD-EC87AB11549A}"/>
              </a:ext>
            </a:extLst>
          </p:cNvPr>
          <p:cNvSpPr/>
          <p:nvPr/>
        </p:nvSpPr>
        <p:spPr>
          <a:xfrm>
            <a:off x="403331" y="4920572"/>
            <a:ext cx="203132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Total Delay Count</a:t>
            </a:r>
          </a:p>
        </p:txBody>
      </p:sp>
      <p:sp>
        <p:nvSpPr>
          <p:cNvPr id="53" name="Rectangle 52">
            <a:extLst>
              <a:ext uri="{FF2B5EF4-FFF2-40B4-BE49-F238E27FC236}">
                <a16:creationId xmlns:a16="http://schemas.microsoft.com/office/drawing/2014/main" id="{7685262D-0CA7-431F-A241-99D3BC95324A}"/>
              </a:ext>
            </a:extLst>
          </p:cNvPr>
          <p:cNvSpPr/>
          <p:nvPr/>
        </p:nvSpPr>
        <p:spPr>
          <a:xfrm>
            <a:off x="403331" y="5211901"/>
            <a:ext cx="296427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Average Open Amount</a:t>
            </a:r>
          </a:p>
        </p:txBody>
      </p:sp>
      <p:sp>
        <p:nvSpPr>
          <p:cNvPr id="54" name="Rectangle 53">
            <a:extLst>
              <a:ext uri="{FF2B5EF4-FFF2-40B4-BE49-F238E27FC236}">
                <a16:creationId xmlns:a16="http://schemas.microsoft.com/office/drawing/2014/main" id="{4A9DD9D1-BBE1-4B69-AC26-BD42D30A9240}"/>
              </a:ext>
            </a:extLst>
          </p:cNvPr>
          <p:cNvSpPr/>
          <p:nvPr/>
        </p:nvSpPr>
        <p:spPr>
          <a:xfrm>
            <a:off x="403331" y="3755256"/>
            <a:ext cx="185018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Branch Level Delays</a:t>
            </a:r>
          </a:p>
        </p:txBody>
      </p:sp>
      <p:sp>
        <p:nvSpPr>
          <p:cNvPr id="55" name="Rectangle 54">
            <a:extLst>
              <a:ext uri="{FF2B5EF4-FFF2-40B4-BE49-F238E27FC236}">
                <a16:creationId xmlns:a16="http://schemas.microsoft.com/office/drawing/2014/main" id="{EB4F69DF-6649-4FE9-8C37-203F6AAB0076}"/>
              </a:ext>
            </a:extLst>
          </p:cNvPr>
          <p:cNvSpPr/>
          <p:nvPr/>
        </p:nvSpPr>
        <p:spPr>
          <a:xfrm>
            <a:off x="403331" y="5503230"/>
            <a:ext cx="1975221"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Count</a:t>
            </a:r>
          </a:p>
        </p:txBody>
      </p:sp>
      <p:sp>
        <p:nvSpPr>
          <p:cNvPr id="56" name="Rectangle 55">
            <a:extLst>
              <a:ext uri="{FF2B5EF4-FFF2-40B4-BE49-F238E27FC236}">
                <a16:creationId xmlns:a16="http://schemas.microsoft.com/office/drawing/2014/main" id="{173DE6D2-40BA-4328-8A78-C3A4FD00D151}"/>
              </a:ext>
            </a:extLst>
          </p:cNvPr>
          <p:cNvSpPr/>
          <p:nvPr/>
        </p:nvSpPr>
        <p:spPr>
          <a:xfrm>
            <a:off x="403331" y="5794559"/>
            <a:ext cx="1988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All Invoice Count</a:t>
            </a:r>
          </a:p>
        </p:txBody>
      </p:sp>
      <p:sp>
        <p:nvSpPr>
          <p:cNvPr id="57" name="Rectangle 56">
            <a:extLst>
              <a:ext uri="{FF2B5EF4-FFF2-40B4-BE49-F238E27FC236}">
                <a16:creationId xmlns:a16="http://schemas.microsoft.com/office/drawing/2014/main" id="{0CC2E7E0-D17B-4EEA-AB4B-BB3140CE3E51}"/>
              </a:ext>
            </a:extLst>
          </p:cNvPr>
          <p:cNvSpPr/>
          <p:nvPr/>
        </p:nvSpPr>
        <p:spPr>
          <a:xfrm>
            <a:off x="403331" y="6085887"/>
            <a:ext cx="2069797"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Gap For Customer</a:t>
            </a:r>
          </a:p>
        </p:txBody>
      </p:sp>
      <p:sp>
        <p:nvSpPr>
          <p:cNvPr id="58" name="Rectangle 57">
            <a:extLst>
              <a:ext uri="{FF2B5EF4-FFF2-40B4-BE49-F238E27FC236}">
                <a16:creationId xmlns:a16="http://schemas.microsoft.com/office/drawing/2014/main" id="{B972114A-2A62-4AEA-8B60-BEF6D08A0DB7}"/>
              </a:ext>
            </a:extLst>
          </p:cNvPr>
          <p:cNvSpPr/>
          <p:nvPr/>
        </p:nvSpPr>
        <p:spPr>
          <a:xfrm>
            <a:off x="490150" y="4553265"/>
            <a:ext cx="2848425" cy="1786766"/>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9" name="TextBox 58">
            <a:extLst>
              <a:ext uri="{FF2B5EF4-FFF2-40B4-BE49-F238E27FC236}">
                <a16:creationId xmlns:a16="http://schemas.microsoft.com/office/drawing/2014/main" id="{658CD468-D39E-4DA8-9E7E-EB9C05350073}"/>
              </a:ext>
            </a:extLst>
          </p:cNvPr>
          <p:cNvSpPr txBox="1"/>
          <p:nvPr/>
        </p:nvSpPr>
        <p:spPr>
          <a:xfrm>
            <a:off x="490151" y="5040433"/>
            <a:ext cx="2672526"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60+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Invoice and Customer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Level Variables</a:t>
            </a:r>
          </a:p>
        </p:txBody>
      </p:sp>
      <p:sp>
        <p:nvSpPr>
          <p:cNvPr id="60" name="Rectangle 59">
            <a:extLst>
              <a:ext uri="{FF2B5EF4-FFF2-40B4-BE49-F238E27FC236}">
                <a16:creationId xmlns:a16="http://schemas.microsoft.com/office/drawing/2014/main" id="{93A981E2-BFBF-481A-AC34-B1DAFBC99565}"/>
              </a:ext>
            </a:extLst>
          </p:cNvPr>
          <p:cNvSpPr/>
          <p:nvPr/>
        </p:nvSpPr>
        <p:spPr>
          <a:xfrm>
            <a:off x="3827404" y="2210949"/>
            <a:ext cx="207781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 ADP</a:t>
            </a:r>
          </a:p>
        </p:txBody>
      </p:sp>
      <p:sp>
        <p:nvSpPr>
          <p:cNvPr id="61" name="Rectangle 60">
            <a:extLst>
              <a:ext uri="{FF2B5EF4-FFF2-40B4-BE49-F238E27FC236}">
                <a16:creationId xmlns:a16="http://schemas.microsoft.com/office/drawing/2014/main" id="{FFC78C00-57AB-4AA9-AF72-43DA68EC4672}"/>
              </a:ext>
            </a:extLst>
          </p:cNvPr>
          <p:cNvSpPr/>
          <p:nvPr/>
        </p:nvSpPr>
        <p:spPr>
          <a:xfrm>
            <a:off x="3827404" y="2618810"/>
            <a:ext cx="1500732"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Amount</a:t>
            </a:r>
          </a:p>
        </p:txBody>
      </p:sp>
      <p:sp>
        <p:nvSpPr>
          <p:cNvPr id="62" name="Rectangle 61">
            <a:extLst>
              <a:ext uri="{FF2B5EF4-FFF2-40B4-BE49-F238E27FC236}">
                <a16:creationId xmlns:a16="http://schemas.microsoft.com/office/drawing/2014/main" id="{4DCA7435-F256-4ED6-B6EE-662477D016A5}"/>
              </a:ext>
            </a:extLst>
          </p:cNvPr>
          <p:cNvSpPr/>
          <p:nvPr/>
        </p:nvSpPr>
        <p:spPr>
          <a:xfrm>
            <a:off x="3827404" y="3026671"/>
            <a:ext cx="181972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Total Open Amount</a:t>
            </a:r>
          </a:p>
        </p:txBody>
      </p:sp>
      <p:sp>
        <p:nvSpPr>
          <p:cNvPr id="63" name="Rectangle 62">
            <a:extLst>
              <a:ext uri="{FF2B5EF4-FFF2-40B4-BE49-F238E27FC236}">
                <a16:creationId xmlns:a16="http://schemas.microsoft.com/office/drawing/2014/main" id="{8472B0E8-2890-4A30-A73A-07DD3B440BA2}"/>
              </a:ext>
            </a:extLst>
          </p:cNvPr>
          <p:cNvSpPr/>
          <p:nvPr/>
        </p:nvSpPr>
        <p:spPr>
          <a:xfrm>
            <a:off x="3827404" y="3434532"/>
            <a:ext cx="224131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Gap between payments</a:t>
            </a:r>
          </a:p>
        </p:txBody>
      </p:sp>
      <p:sp>
        <p:nvSpPr>
          <p:cNvPr id="64" name="Rectangle 63">
            <a:extLst>
              <a:ext uri="{FF2B5EF4-FFF2-40B4-BE49-F238E27FC236}">
                <a16:creationId xmlns:a16="http://schemas.microsoft.com/office/drawing/2014/main" id="{EABB325E-CCAE-4757-BE24-A967045576A8}"/>
              </a:ext>
            </a:extLst>
          </p:cNvPr>
          <p:cNvSpPr/>
          <p:nvPr/>
        </p:nvSpPr>
        <p:spPr>
          <a:xfrm>
            <a:off x="3827404" y="3842393"/>
            <a:ext cx="2816797"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payments percentage</a:t>
            </a:r>
          </a:p>
        </p:txBody>
      </p:sp>
      <p:sp>
        <p:nvSpPr>
          <p:cNvPr id="65" name="Rectangle 64">
            <a:extLst>
              <a:ext uri="{FF2B5EF4-FFF2-40B4-BE49-F238E27FC236}">
                <a16:creationId xmlns:a16="http://schemas.microsoft.com/office/drawing/2014/main" id="{C67651D9-8FD4-4D04-82C2-AA9C6B9A24BC}"/>
              </a:ext>
            </a:extLst>
          </p:cNvPr>
          <p:cNvSpPr/>
          <p:nvPr/>
        </p:nvSpPr>
        <p:spPr>
          <a:xfrm>
            <a:off x="3827404" y="4658115"/>
            <a:ext cx="1808508"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sum</a:t>
            </a:r>
          </a:p>
        </p:txBody>
      </p:sp>
      <p:sp>
        <p:nvSpPr>
          <p:cNvPr id="66" name="Rectangle 65">
            <a:extLst>
              <a:ext uri="{FF2B5EF4-FFF2-40B4-BE49-F238E27FC236}">
                <a16:creationId xmlns:a16="http://schemas.microsoft.com/office/drawing/2014/main" id="{D7B2ECAF-4CDF-486D-9477-D4EDF6A35E8D}"/>
              </a:ext>
            </a:extLst>
          </p:cNvPr>
          <p:cNvSpPr/>
          <p:nvPr/>
        </p:nvSpPr>
        <p:spPr>
          <a:xfrm>
            <a:off x="3827404" y="5065976"/>
            <a:ext cx="278954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Payment Day Of the Week</a:t>
            </a:r>
          </a:p>
        </p:txBody>
      </p:sp>
      <p:sp>
        <p:nvSpPr>
          <p:cNvPr id="67" name="Rectangle 66">
            <a:extLst>
              <a:ext uri="{FF2B5EF4-FFF2-40B4-BE49-F238E27FC236}">
                <a16:creationId xmlns:a16="http://schemas.microsoft.com/office/drawing/2014/main" id="{9175EB6B-F40A-419E-81F6-F7EEC83E483A}"/>
              </a:ext>
            </a:extLst>
          </p:cNvPr>
          <p:cNvSpPr/>
          <p:nvPr/>
        </p:nvSpPr>
        <p:spPr>
          <a:xfrm>
            <a:off x="3827404" y="5473837"/>
            <a:ext cx="30027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Average Open Amount</a:t>
            </a:r>
          </a:p>
        </p:txBody>
      </p:sp>
      <p:sp>
        <p:nvSpPr>
          <p:cNvPr id="68" name="Rectangle 67">
            <a:extLst>
              <a:ext uri="{FF2B5EF4-FFF2-40B4-BE49-F238E27FC236}">
                <a16:creationId xmlns:a16="http://schemas.microsoft.com/office/drawing/2014/main" id="{162F1558-4260-4358-AACD-B7723BFC30BE}"/>
              </a:ext>
            </a:extLst>
          </p:cNvPr>
          <p:cNvSpPr/>
          <p:nvPr/>
        </p:nvSpPr>
        <p:spPr>
          <a:xfrm>
            <a:off x="3827404" y="4250254"/>
            <a:ext cx="185018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Branch Level Delays</a:t>
            </a:r>
          </a:p>
        </p:txBody>
      </p:sp>
      <p:sp>
        <p:nvSpPr>
          <p:cNvPr id="69" name="Rectangle 68">
            <a:extLst>
              <a:ext uri="{FF2B5EF4-FFF2-40B4-BE49-F238E27FC236}">
                <a16:creationId xmlns:a16="http://schemas.microsoft.com/office/drawing/2014/main" id="{00288A60-4146-4BB2-A58E-4F82A302F651}"/>
              </a:ext>
            </a:extLst>
          </p:cNvPr>
          <p:cNvSpPr/>
          <p:nvPr/>
        </p:nvSpPr>
        <p:spPr>
          <a:xfrm>
            <a:off x="3827404" y="5881694"/>
            <a:ext cx="1988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All Invoice Count</a:t>
            </a:r>
          </a:p>
        </p:txBody>
      </p:sp>
      <p:sp>
        <p:nvSpPr>
          <p:cNvPr id="70" name="Rectangle 69">
            <a:extLst>
              <a:ext uri="{FF2B5EF4-FFF2-40B4-BE49-F238E27FC236}">
                <a16:creationId xmlns:a16="http://schemas.microsoft.com/office/drawing/2014/main" id="{6CC9D9A8-573F-48C5-8266-8F2C9A0CD2B6}"/>
              </a:ext>
            </a:extLst>
          </p:cNvPr>
          <p:cNvSpPr/>
          <p:nvPr/>
        </p:nvSpPr>
        <p:spPr>
          <a:xfrm>
            <a:off x="3827404" y="1803088"/>
            <a:ext cx="1241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sp>
        <p:nvSpPr>
          <p:cNvPr id="71" name="Rectangle 70">
            <a:extLst>
              <a:ext uri="{FF2B5EF4-FFF2-40B4-BE49-F238E27FC236}">
                <a16:creationId xmlns:a16="http://schemas.microsoft.com/office/drawing/2014/main" id="{533367CE-8CED-4D9B-8E65-7B8A8ECCE280}"/>
              </a:ext>
            </a:extLst>
          </p:cNvPr>
          <p:cNvSpPr/>
          <p:nvPr/>
        </p:nvSpPr>
        <p:spPr>
          <a:xfrm>
            <a:off x="3688284" y="4547708"/>
            <a:ext cx="3024324" cy="1659086"/>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2" name="TextBox 71">
            <a:extLst>
              <a:ext uri="{FF2B5EF4-FFF2-40B4-BE49-F238E27FC236}">
                <a16:creationId xmlns:a16="http://schemas.microsoft.com/office/drawing/2014/main" id="{9FDD8CAE-10EF-49B0-9984-52DEA03C9E0F}"/>
              </a:ext>
            </a:extLst>
          </p:cNvPr>
          <p:cNvSpPr txBox="1"/>
          <p:nvPr/>
        </p:nvSpPr>
        <p:spPr>
          <a:xfrm>
            <a:off x="4498971" y="4907196"/>
            <a:ext cx="140294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30+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Correlated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Variables</a:t>
            </a:r>
          </a:p>
        </p:txBody>
      </p:sp>
    </p:spTree>
    <p:extLst>
      <p:ext uri="{BB962C8B-B14F-4D97-AF65-F5344CB8AC3E}">
        <p14:creationId xmlns:p14="http://schemas.microsoft.com/office/powerpoint/2010/main" val="3652884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C1C2-9125-463D-9220-213037ABC735}"/>
              </a:ext>
            </a:extLst>
          </p:cNvPr>
          <p:cNvSpPr>
            <a:spLocks noGrp="1"/>
          </p:cNvSpPr>
          <p:nvPr>
            <p:ph type="title"/>
          </p:nvPr>
        </p:nvSpPr>
        <p:spPr>
          <a:xfrm>
            <a:off x="276981" y="2"/>
            <a:ext cx="10515600" cy="914398"/>
          </a:xfrm>
        </p:spPr>
        <p:txBody>
          <a:bodyPr/>
          <a:lstStyle/>
          <a:p>
            <a:r>
              <a:rPr lang="en-IN" dirty="0"/>
              <a:t>Predicted Payment Date</a:t>
            </a:r>
          </a:p>
        </p:txBody>
      </p:sp>
      <p:sp>
        <p:nvSpPr>
          <p:cNvPr id="17" name="Trapezoid 16">
            <a:extLst>
              <a:ext uri="{FF2B5EF4-FFF2-40B4-BE49-F238E27FC236}">
                <a16:creationId xmlns:a16="http://schemas.microsoft.com/office/drawing/2014/main" id="{0EA1618E-4AFC-4FEC-90BE-EDD1C4F718D6}"/>
              </a:ext>
            </a:extLst>
          </p:cNvPr>
          <p:cNvSpPr/>
          <p:nvPr/>
        </p:nvSpPr>
        <p:spPr>
          <a:xfrm rot="5400000">
            <a:off x="6104337" y="2395002"/>
            <a:ext cx="4580232" cy="2740598"/>
          </a:xfrm>
          <a:prstGeom prst="trapezoid">
            <a:avLst>
              <a:gd name="adj" fmla="val 0"/>
            </a:avLst>
          </a:prstGeom>
          <a:solidFill>
            <a:schemeClr val="bg1"/>
          </a:solidFill>
          <a:ln>
            <a:solidFill>
              <a:srgbClr val="80C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9421A1D1-E2EB-41B5-AE2B-1C7191162552}"/>
              </a:ext>
            </a:extLst>
          </p:cNvPr>
          <p:cNvSpPr/>
          <p:nvPr/>
        </p:nvSpPr>
        <p:spPr>
          <a:xfrm>
            <a:off x="7149970" y="1555964"/>
            <a:ext cx="2394862" cy="37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80CF12"/>
                </a:solidFill>
                <a:effectLst/>
                <a:uLnTx/>
                <a:uFillTx/>
                <a:latin typeface="Century Gothic" panose="020B0502020202020204" pitchFamily="34" charset="0"/>
                <a:ea typeface="+mn-ea"/>
                <a:cs typeface="+mn-cs"/>
                <a:sym typeface="Arial"/>
              </a:rPr>
              <a:t>Pick The Algorithm</a:t>
            </a:r>
          </a:p>
        </p:txBody>
      </p:sp>
      <p:sp>
        <p:nvSpPr>
          <p:cNvPr id="3" name="TextBox 2">
            <a:extLst>
              <a:ext uri="{FF2B5EF4-FFF2-40B4-BE49-F238E27FC236}">
                <a16:creationId xmlns:a16="http://schemas.microsoft.com/office/drawing/2014/main" id="{1E03ABDE-1CAF-4E93-84EA-423AA37D3A1A}"/>
              </a:ext>
            </a:extLst>
          </p:cNvPr>
          <p:cNvSpPr txBox="1"/>
          <p:nvPr/>
        </p:nvSpPr>
        <p:spPr>
          <a:xfrm>
            <a:off x="7178737" y="2024900"/>
            <a:ext cx="178286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Linear Regression</a:t>
            </a:r>
          </a:p>
        </p:txBody>
      </p:sp>
      <p:sp>
        <p:nvSpPr>
          <p:cNvPr id="19" name="TextBox 18">
            <a:extLst>
              <a:ext uri="{FF2B5EF4-FFF2-40B4-BE49-F238E27FC236}">
                <a16:creationId xmlns:a16="http://schemas.microsoft.com/office/drawing/2014/main" id="{ED8B06B9-67A8-46FC-86B6-029912C080F3}"/>
              </a:ext>
            </a:extLst>
          </p:cNvPr>
          <p:cNvSpPr txBox="1"/>
          <p:nvPr/>
        </p:nvSpPr>
        <p:spPr>
          <a:xfrm>
            <a:off x="7178737" y="2334443"/>
            <a:ext cx="208262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Logistical Regression</a:t>
            </a:r>
          </a:p>
        </p:txBody>
      </p:sp>
      <p:sp>
        <p:nvSpPr>
          <p:cNvPr id="20" name="TextBox 19">
            <a:extLst>
              <a:ext uri="{FF2B5EF4-FFF2-40B4-BE49-F238E27FC236}">
                <a16:creationId xmlns:a16="http://schemas.microsoft.com/office/drawing/2014/main" id="{A7610D5B-858E-498F-9177-BFE66D6D0511}"/>
              </a:ext>
            </a:extLst>
          </p:cNvPr>
          <p:cNvSpPr txBox="1"/>
          <p:nvPr/>
        </p:nvSpPr>
        <p:spPr>
          <a:xfrm>
            <a:off x="7169701" y="2671292"/>
            <a:ext cx="2342308" cy="307777"/>
          </a:xfrm>
          <a:prstGeom prst="rect">
            <a:avLst/>
          </a:prstGeom>
          <a:solidFill>
            <a:srgbClr val="80CF1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Random Forest Classifier </a:t>
            </a:r>
          </a:p>
        </p:txBody>
      </p:sp>
      <p:sp>
        <p:nvSpPr>
          <p:cNvPr id="21" name="TextBox 20">
            <a:extLst>
              <a:ext uri="{FF2B5EF4-FFF2-40B4-BE49-F238E27FC236}">
                <a16:creationId xmlns:a16="http://schemas.microsoft.com/office/drawing/2014/main" id="{CA072B62-AF02-4415-A17F-CD75E69B008F}"/>
              </a:ext>
            </a:extLst>
          </p:cNvPr>
          <p:cNvSpPr txBox="1"/>
          <p:nvPr/>
        </p:nvSpPr>
        <p:spPr>
          <a:xfrm>
            <a:off x="7178737" y="2945837"/>
            <a:ext cx="169950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Neural Networks</a:t>
            </a:r>
          </a:p>
        </p:txBody>
      </p:sp>
      <p:sp>
        <p:nvSpPr>
          <p:cNvPr id="22" name="TextBox 21">
            <a:extLst>
              <a:ext uri="{FF2B5EF4-FFF2-40B4-BE49-F238E27FC236}">
                <a16:creationId xmlns:a16="http://schemas.microsoft.com/office/drawing/2014/main" id="{6D715F70-A5BC-4BCB-8DE7-5058792AA010}"/>
              </a:ext>
            </a:extLst>
          </p:cNvPr>
          <p:cNvSpPr txBox="1"/>
          <p:nvPr/>
        </p:nvSpPr>
        <p:spPr>
          <a:xfrm>
            <a:off x="7178737" y="3249686"/>
            <a:ext cx="149111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Decision Trees</a:t>
            </a:r>
          </a:p>
        </p:txBody>
      </p:sp>
      <p:sp>
        <p:nvSpPr>
          <p:cNvPr id="23" name="TextBox 22">
            <a:extLst>
              <a:ext uri="{FF2B5EF4-FFF2-40B4-BE49-F238E27FC236}">
                <a16:creationId xmlns:a16="http://schemas.microsoft.com/office/drawing/2014/main" id="{AD1E227C-66D6-4D6C-AF0D-69D2C3681254}"/>
              </a:ext>
            </a:extLst>
          </p:cNvPr>
          <p:cNvSpPr txBox="1"/>
          <p:nvPr/>
        </p:nvSpPr>
        <p:spPr>
          <a:xfrm>
            <a:off x="7178737" y="3546147"/>
            <a:ext cx="248177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75000"/>
                  </a:srgbClr>
                </a:solidFill>
                <a:effectLst/>
                <a:uLnTx/>
                <a:uFillTx/>
                <a:latin typeface="Century Gothic" panose="020B0502020202020204" pitchFamily="34" charset="0"/>
                <a:cs typeface="Arial"/>
                <a:sym typeface="Arial"/>
              </a:rPr>
              <a:t>Support Vector Machine</a:t>
            </a:r>
          </a:p>
        </p:txBody>
      </p:sp>
      <p:sp>
        <p:nvSpPr>
          <p:cNvPr id="24" name="TextBox 23">
            <a:extLst>
              <a:ext uri="{FF2B5EF4-FFF2-40B4-BE49-F238E27FC236}">
                <a16:creationId xmlns:a16="http://schemas.microsoft.com/office/drawing/2014/main" id="{649FDDFF-60F8-47F9-A6D2-2D8D0AD95258}"/>
              </a:ext>
            </a:extLst>
          </p:cNvPr>
          <p:cNvSpPr txBox="1"/>
          <p:nvPr/>
        </p:nvSpPr>
        <p:spPr>
          <a:xfrm>
            <a:off x="7178737" y="3893848"/>
            <a:ext cx="2351926"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Gradient Boosted Trees</a:t>
            </a:r>
          </a:p>
        </p:txBody>
      </p:sp>
      <p:sp>
        <p:nvSpPr>
          <p:cNvPr id="25" name="TextBox 24">
            <a:extLst>
              <a:ext uri="{FF2B5EF4-FFF2-40B4-BE49-F238E27FC236}">
                <a16:creationId xmlns:a16="http://schemas.microsoft.com/office/drawing/2014/main" id="{16741927-EA6D-406A-BB77-62FE1D63052C}"/>
              </a:ext>
            </a:extLst>
          </p:cNvPr>
          <p:cNvSpPr txBox="1"/>
          <p:nvPr/>
        </p:nvSpPr>
        <p:spPr>
          <a:xfrm>
            <a:off x="7178737" y="4236315"/>
            <a:ext cx="2124299"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K-Nearest Neighbour</a:t>
            </a:r>
          </a:p>
        </p:txBody>
      </p:sp>
      <p:sp>
        <p:nvSpPr>
          <p:cNvPr id="26" name="TextBox 25">
            <a:extLst>
              <a:ext uri="{FF2B5EF4-FFF2-40B4-BE49-F238E27FC236}">
                <a16:creationId xmlns:a16="http://schemas.microsoft.com/office/drawing/2014/main" id="{9D4281F6-12B6-4A98-9E57-74171C241544}"/>
              </a:ext>
            </a:extLst>
          </p:cNvPr>
          <p:cNvSpPr txBox="1"/>
          <p:nvPr/>
        </p:nvSpPr>
        <p:spPr>
          <a:xfrm>
            <a:off x="7178737" y="4596268"/>
            <a:ext cx="103906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XG-Boost</a:t>
            </a:r>
          </a:p>
        </p:txBody>
      </p:sp>
      <p:sp>
        <p:nvSpPr>
          <p:cNvPr id="27" name="TextBox 26">
            <a:extLst>
              <a:ext uri="{FF2B5EF4-FFF2-40B4-BE49-F238E27FC236}">
                <a16:creationId xmlns:a16="http://schemas.microsoft.com/office/drawing/2014/main" id="{A8645081-1E31-440D-A6B1-D72C9AACA31E}"/>
              </a:ext>
            </a:extLst>
          </p:cNvPr>
          <p:cNvSpPr txBox="1"/>
          <p:nvPr/>
        </p:nvSpPr>
        <p:spPr>
          <a:xfrm>
            <a:off x="7178737" y="4893086"/>
            <a:ext cx="113204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Light GBM</a:t>
            </a:r>
          </a:p>
        </p:txBody>
      </p:sp>
      <p:sp>
        <p:nvSpPr>
          <p:cNvPr id="28" name="TextBox 27">
            <a:extLst>
              <a:ext uri="{FF2B5EF4-FFF2-40B4-BE49-F238E27FC236}">
                <a16:creationId xmlns:a16="http://schemas.microsoft.com/office/drawing/2014/main" id="{2EB69F11-D8C7-4AC4-AEB9-87F0BDF34E3B}"/>
              </a:ext>
            </a:extLst>
          </p:cNvPr>
          <p:cNvSpPr txBox="1"/>
          <p:nvPr/>
        </p:nvSpPr>
        <p:spPr>
          <a:xfrm>
            <a:off x="7178737" y="5197575"/>
            <a:ext cx="1221809"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Q-Learning</a:t>
            </a:r>
          </a:p>
        </p:txBody>
      </p:sp>
      <p:sp>
        <p:nvSpPr>
          <p:cNvPr id="29" name="TextBox 28">
            <a:extLst>
              <a:ext uri="{FF2B5EF4-FFF2-40B4-BE49-F238E27FC236}">
                <a16:creationId xmlns:a16="http://schemas.microsoft.com/office/drawing/2014/main" id="{6C297AE4-DE77-4B60-9D0B-5B20A2D93301}"/>
              </a:ext>
            </a:extLst>
          </p:cNvPr>
          <p:cNvSpPr txBox="1"/>
          <p:nvPr/>
        </p:nvSpPr>
        <p:spPr>
          <a:xfrm>
            <a:off x="7178737" y="5512442"/>
            <a:ext cx="2089033"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500" b="0"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Temporal Difference</a:t>
            </a:r>
          </a:p>
        </p:txBody>
      </p:sp>
      <p:sp>
        <p:nvSpPr>
          <p:cNvPr id="30" name="Rectangle 29">
            <a:extLst>
              <a:ext uri="{FF2B5EF4-FFF2-40B4-BE49-F238E27FC236}">
                <a16:creationId xmlns:a16="http://schemas.microsoft.com/office/drawing/2014/main" id="{0AA9EBCD-D0E8-41E2-BEDA-D731525C8856}"/>
              </a:ext>
            </a:extLst>
          </p:cNvPr>
          <p:cNvSpPr/>
          <p:nvPr/>
        </p:nvSpPr>
        <p:spPr>
          <a:xfrm>
            <a:off x="7142227" y="3841969"/>
            <a:ext cx="2518279" cy="2098305"/>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676FA89C-308E-4B80-9D13-90C10E6EFDC6}"/>
              </a:ext>
            </a:extLst>
          </p:cNvPr>
          <p:cNvSpPr txBox="1"/>
          <p:nvPr/>
        </p:nvSpPr>
        <p:spPr>
          <a:xfrm>
            <a:off x="7158927" y="4695691"/>
            <a:ext cx="2441694"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80CF12"/>
                </a:solidFill>
                <a:effectLst/>
                <a:uLnTx/>
                <a:uFillTx/>
                <a:latin typeface="Century Gothic" panose="020B0502020202020204" pitchFamily="34" charset="0"/>
                <a:cs typeface="Arial"/>
                <a:sym typeface="Arial"/>
              </a:rPr>
              <a:t>25+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Artificial Intelligence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Algorithms</a:t>
            </a:r>
          </a:p>
        </p:txBody>
      </p:sp>
      <p:pic>
        <p:nvPicPr>
          <p:cNvPr id="31" name="Picture 30">
            <a:extLst>
              <a:ext uri="{FF2B5EF4-FFF2-40B4-BE49-F238E27FC236}">
                <a16:creationId xmlns:a16="http://schemas.microsoft.com/office/drawing/2014/main" id="{FF094D89-C6DA-4D17-9B0B-D703E32C6B76}"/>
              </a:ext>
            </a:extLst>
          </p:cNvPr>
          <p:cNvPicPr>
            <a:picLocks noChangeAspect="1"/>
          </p:cNvPicPr>
          <p:nvPr/>
        </p:nvPicPr>
        <p:blipFill>
          <a:blip r:embed="rId3"/>
          <a:stretch>
            <a:fillRect/>
          </a:stretch>
        </p:blipFill>
        <p:spPr>
          <a:xfrm>
            <a:off x="11023170" y="3026482"/>
            <a:ext cx="1168830" cy="1168830"/>
          </a:xfrm>
          <a:prstGeom prst="rect">
            <a:avLst/>
          </a:prstGeom>
        </p:spPr>
      </p:pic>
      <p:grpSp>
        <p:nvGrpSpPr>
          <p:cNvPr id="74" name="Group 73">
            <a:extLst>
              <a:ext uri="{FF2B5EF4-FFF2-40B4-BE49-F238E27FC236}">
                <a16:creationId xmlns:a16="http://schemas.microsoft.com/office/drawing/2014/main" id="{D6615483-C7F5-4A13-B3DF-828B8310D864}"/>
              </a:ext>
            </a:extLst>
          </p:cNvPr>
          <p:cNvGrpSpPr/>
          <p:nvPr/>
        </p:nvGrpSpPr>
        <p:grpSpPr>
          <a:xfrm>
            <a:off x="306010" y="1087980"/>
            <a:ext cx="3322563" cy="5328000"/>
            <a:chOff x="0" y="1057049"/>
            <a:chExt cx="4603829" cy="5718065"/>
          </a:xfrm>
        </p:grpSpPr>
        <p:sp>
          <p:nvSpPr>
            <p:cNvPr id="75" name="Trapezoid 74">
              <a:extLst>
                <a:ext uri="{FF2B5EF4-FFF2-40B4-BE49-F238E27FC236}">
                  <a16:creationId xmlns:a16="http://schemas.microsoft.com/office/drawing/2014/main" id="{2A84E178-FCA0-4DEC-B1B9-222A4BC1556D}"/>
                </a:ext>
              </a:extLst>
            </p:cNvPr>
            <p:cNvSpPr/>
            <p:nvPr/>
          </p:nvSpPr>
          <p:spPr>
            <a:xfrm rot="5400000">
              <a:off x="1595149" y="3766434"/>
              <a:ext cx="5718065" cy="299295"/>
            </a:xfrm>
            <a:prstGeom prst="trapezoid">
              <a:avLst>
                <a:gd name="adj" fmla="val 83211"/>
              </a:avLst>
            </a:prstGeom>
            <a:solidFill>
              <a:srgbClr val="5DA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6" name="Trapezoid 75">
              <a:extLst>
                <a:ext uri="{FF2B5EF4-FFF2-40B4-BE49-F238E27FC236}">
                  <a16:creationId xmlns:a16="http://schemas.microsoft.com/office/drawing/2014/main" id="{C7F4D496-9060-4996-8A8B-353EFC3746B5}"/>
                </a:ext>
              </a:extLst>
            </p:cNvPr>
            <p:cNvSpPr/>
            <p:nvPr/>
          </p:nvSpPr>
          <p:spPr>
            <a:xfrm rot="5400000">
              <a:off x="-721170" y="1794786"/>
              <a:ext cx="5696287" cy="4253948"/>
            </a:xfrm>
            <a:prstGeom prst="trapezoid">
              <a:avLst>
                <a:gd name="adj" fmla="val 0"/>
              </a:avLst>
            </a:prstGeom>
            <a:solidFill>
              <a:schemeClr val="bg1"/>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77" name="Rectangle 76">
            <a:extLst>
              <a:ext uri="{FF2B5EF4-FFF2-40B4-BE49-F238E27FC236}">
                <a16:creationId xmlns:a16="http://schemas.microsoft.com/office/drawing/2014/main" id="{3DE6570C-0271-48EA-95DE-8F9069338A49}"/>
              </a:ext>
            </a:extLst>
          </p:cNvPr>
          <p:cNvSpPr/>
          <p:nvPr/>
        </p:nvSpPr>
        <p:spPr>
          <a:xfrm>
            <a:off x="468334" y="1176688"/>
            <a:ext cx="2745407" cy="379277"/>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Master List</a:t>
            </a:r>
          </a:p>
        </p:txBody>
      </p:sp>
      <p:grpSp>
        <p:nvGrpSpPr>
          <p:cNvPr id="78" name="Group 77">
            <a:extLst>
              <a:ext uri="{FF2B5EF4-FFF2-40B4-BE49-F238E27FC236}">
                <a16:creationId xmlns:a16="http://schemas.microsoft.com/office/drawing/2014/main" id="{062A948E-54C4-42B3-A88E-668546B63C6B}"/>
              </a:ext>
            </a:extLst>
          </p:cNvPr>
          <p:cNvGrpSpPr/>
          <p:nvPr/>
        </p:nvGrpSpPr>
        <p:grpSpPr>
          <a:xfrm>
            <a:off x="3665081" y="1291770"/>
            <a:ext cx="3322563" cy="4949373"/>
            <a:chOff x="0" y="1057049"/>
            <a:chExt cx="4603829" cy="5718065"/>
          </a:xfrm>
        </p:grpSpPr>
        <p:sp>
          <p:nvSpPr>
            <p:cNvPr id="79" name="Trapezoid 78">
              <a:extLst>
                <a:ext uri="{FF2B5EF4-FFF2-40B4-BE49-F238E27FC236}">
                  <a16:creationId xmlns:a16="http://schemas.microsoft.com/office/drawing/2014/main" id="{551F5093-F5EC-464B-BE42-31EE7198CF6E}"/>
                </a:ext>
              </a:extLst>
            </p:cNvPr>
            <p:cNvSpPr/>
            <p:nvPr/>
          </p:nvSpPr>
          <p:spPr>
            <a:xfrm rot="5400000">
              <a:off x="1595149" y="3766434"/>
              <a:ext cx="5718065" cy="299295"/>
            </a:xfrm>
            <a:prstGeom prst="trapezoid">
              <a:avLst>
                <a:gd name="adj" fmla="val 83211"/>
              </a:avLst>
            </a:prstGeom>
            <a:solidFill>
              <a:srgbClr val="5DA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0" name="Trapezoid 79">
              <a:extLst>
                <a:ext uri="{FF2B5EF4-FFF2-40B4-BE49-F238E27FC236}">
                  <a16:creationId xmlns:a16="http://schemas.microsoft.com/office/drawing/2014/main" id="{0FE8E716-D1F1-49BE-877C-A981997F6793}"/>
                </a:ext>
              </a:extLst>
            </p:cNvPr>
            <p:cNvSpPr/>
            <p:nvPr/>
          </p:nvSpPr>
          <p:spPr>
            <a:xfrm rot="5400000">
              <a:off x="-721170" y="1794786"/>
              <a:ext cx="5696287" cy="4253948"/>
            </a:xfrm>
            <a:prstGeom prst="trapezoid">
              <a:avLst>
                <a:gd name="adj" fmla="val 0"/>
              </a:avLst>
            </a:prstGeom>
            <a:solidFill>
              <a:schemeClr val="bg1"/>
            </a:solidFill>
            <a:ln>
              <a:solidFill>
                <a:srgbClr val="5D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81" name="Rectangle 80">
            <a:extLst>
              <a:ext uri="{FF2B5EF4-FFF2-40B4-BE49-F238E27FC236}">
                <a16:creationId xmlns:a16="http://schemas.microsoft.com/office/drawing/2014/main" id="{7F9D2AEB-481E-4BF9-BCB5-C874114335D0}"/>
              </a:ext>
            </a:extLst>
          </p:cNvPr>
          <p:cNvSpPr/>
          <p:nvPr/>
        </p:nvSpPr>
        <p:spPr>
          <a:xfrm>
            <a:off x="3827404" y="1366326"/>
            <a:ext cx="2745407" cy="379277"/>
          </a:xfrm>
          <a:prstGeom prst="rect">
            <a:avLst/>
          </a:prstGeom>
          <a:solidFill>
            <a:srgbClr val="5D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Correlated Variables</a:t>
            </a:r>
          </a:p>
        </p:txBody>
      </p:sp>
      <p:sp>
        <p:nvSpPr>
          <p:cNvPr id="82" name="Rectangle 81">
            <a:extLst>
              <a:ext uri="{FF2B5EF4-FFF2-40B4-BE49-F238E27FC236}">
                <a16:creationId xmlns:a16="http://schemas.microsoft.com/office/drawing/2014/main" id="{D6C56AB8-48FA-41A4-B154-8DBABE47A5FF}"/>
              </a:ext>
            </a:extLst>
          </p:cNvPr>
          <p:cNvSpPr/>
          <p:nvPr/>
        </p:nvSpPr>
        <p:spPr>
          <a:xfrm>
            <a:off x="403331" y="1715953"/>
            <a:ext cx="1241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sp>
        <p:nvSpPr>
          <p:cNvPr id="83" name="Rectangle 82">
            <a:extLst>
              <a:ext uri="{FF2B5EF4-FFF2-40B4-BE49-F238E27FC236}">
                <a16:creationId xmlns:a16="http://schemas.microsoft.com/office/drawing/2014/main" id="{3D89BABF-E98C-4794-8191-4985ED8B31D6}"/>
              </a:ext>
            </a:extLst>
          </p:cNvPr>
          <p:cNvSpPr/>
          <p:nvPr/>
        </p:nvSpPr>
        <p:spPr>
          <a:xfrm>
            <a:off x="403331" y="2007282"/>
            <a:ext cx="207781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 ADP</a:t>
            </a:r>
          </a:p>
        </p:txBody>
      </p:sp>
      <p:sp>
        <p:nvSpPr>
          <p:cNvPr id="84" name="Rectangle 83">
            <a:extLst>
              <a:ext uri="{FF2B5EF4-FFF2-40B4-BE49-F238E27FC236}">
                <a16:creationId xmlns:a16="http://schemas.microsoft.com/office/drawing/2014/main" id="{392344B1-9A36-4082-A3DE-EDABAB170222}"/>
              </a:ext>
            </a:extLst>
          </p:cNvPr>
          <p:cNvSpPr/>
          <p:nvPr/>
        </p:nvSpPr>
        <p:spPr>
          <a:xfrm>
            <a:off x="403331" y="2298611"/>
            <a:ext cx="1500732"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Amount</a:t>
            </a:r>
          </a:p>
        </p:txBody>
      </p:sp>
      <p:sp>
        <p:nvSpPr>
          <p:cNvPr id="85" name="Rectangle 84">
            <a:extLst>
              <a:ext uri="{FF2B5EF4-FFF2-40B4-BE49-F238E27FC236}">
                <a16:creationId xmlns:a16="http://schemas.microsoft.com/office/drawing/2014/main" id="{F6B8BBB4-F9E8-48A7-BA23-AFDC5F1919A9}"/>
              </a:ext>
            </a:extLst>
          </p:cNvPr>
          <p:cNvSpPr/>
          <p:nvPr/>
        </p:nvSpPr>
        <p:spPr>
          <a:xfrm>
            <a:off x="403331" y="2589940"/>
            <a:ext cx="1729961"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Invoice Count</a:t>
            </a:r>
          </a:p>
        </p:txBody>
      </p:sp>
      <p:sp>
        <p:nvSpPr>
          <p:cNvPr id="86" name="Rectangle 85">
            <a:extLst>
              <a:ext uri="{FF2B5EF4-FFF2-40B4-BE49-F238E27FC236}">
                <a16:creationId xmlns:a16="http://schemas.microsoft.com/office/drawing/2014/main" id="{6111938C-FBEC-4123-858C-46FAC8B2A6C9}"/>
              </a:ext>
            </a:extLst>
          </p:cNvPr>
          <p:cNvSpPr/>
          <p:nvPr/>
        </p:nvSpPr>
        <p:spPr>
          <a:xfrm>
            <a:off x="403331" y="2881269"/>
            <a:ext cx="178766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Total Open Amount</a:t>
            </a:r>
          </a:p>
        </p:txBody>
      </p:sp>
      <p:sp>
        <p:nvSpPr>
          <p:cNvPr id="87" name="Rectangle 86">
            <a:extLst>
              <a:ext uri="{FF2B5EF4-FFF2-40B4-BE49-F238E27FC236}">
                <a16:creationId xmlns:a16="http://schemas.microsoft.com/office/drawing/2014/main" id="{8ACF7C87-CE13-420C-B895-64AD52EADFBD}"/>
              </a:ext>
            </a:extLst>
          </p:cNvPr>
          <p:cNvSpPr/>
          <p:nvPr/>
        </p:nvSpPr>
        <p:spPr>
          <a:xfrm>
            <a:off x="403331" y="3172598"/>
            <a:ext cx="2201244"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Gap between payments</a:t>
            </a:r>
          </a:p>
        </p:txBody>
      </p:sp>
      <p:sp>
        <p:nvSpPr>
          <p:cNvPr id="88" name="Rectangle 87">
            <a:extLst>
              <a:ext uri="{FF2B5EF4-FFF2-40B4-BE49-F238E27FC236}">
                <a16:creationId xmlns:a16="http://schemas.microsoft.com/office/drawing/2014/main" id="{BB58698E-1EC5-4449-ACDA-DA4A6C24820D}"/>
              </a:ext>
            </a:extLst>
          </p:cNvPr>
          <p:cNvSpPr/>
          <p:nvPr/>
        </p:nvSpPr>
        <p:spPr>
          <a:xfrm>
            <a:off x="403331" y="3463927"/>
            <a:ext cx="278794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payments percentage</a:t>
            </a:r>
          </a:p>
        </p:txBody>
      </p:sp>
      <p:sp>
        <p:nvSpPr>
          <p:cNvPr id="89" name="Rectangle 88">
            <a:extLst>
              <a:ext uri="{FF2B5EF4-FFF2-40B4-BE49-F238E27FC236}">
                <a16:creationId xmlns:a16="http://schemas.microsoft.com/office/drawing/2014/main" id="{1706B46A-A00E-4889-9287-6099F5CD2296}"/>
              </a:ext>
            </a:extLst>
          </p:cNvPr>
          <p:cNvSpPr/>
          <p:nvPr/>
        </p:nvSpPr>
        <p:spPr>
          <a:xfrm>
            <a:off x="403331" y="4046585"/>
            <a:ext cx="1808508"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sum</a:t>
            </a:r>
          </a:p>
        </p:txBody>
      </p:sp>
      <p:sp>
        <p:nvSpPr>
          <p:cNvPr id="90" name="Rectangle 89">
            <a:extLst>
              <a:ext uri="{FF2B5EF4-FFF2-40B4-BE49-F238E27FC236}">
                <a16:creationId xmlns:a16="http://schemas.microsoft.com/office/drawing/2014/main" id="{2BDE7441-FF5A-4DB8-AEAB-FD2DD602BB4D}"/>
              </a:ext>
            </a:extLst>
          </p:cNvPr>
          <p:cNvSpPr/>
          <p:nvPr/>
        </p:nvSpPr>
        <p:spPr>
          <a:xfrm>
            <a:off x="403331" y="4337914"/>
            <a:ext cx="193193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invoice sum</a:t>
            </a:r>
          </a:p>
        </p:txBody>
      </p:sp>
      <p:sp>
        <p:nvSpPr>
          <p:cNvPr id="91" name="Rectangle 90">
            <a:extLst>
              <a:ext uri="{FF2B5EF4-FFF2-40B4-BE49-F238E27FC236}">
                <a16:creationId xmlns:a16="http://schemas.microsoft.com/office/drawing/2014/main" id="{F3AB6C83-8BC6-41E9-B89B-6BEF9B4B1F8D}"/>
              </a:ext>
            </a:extLst>
          </p:cNvPr>
          <p:cNvSpPr/>
          <p:nvPr/>
        </p:nvSpPr>
        <p:spPr>
          <a:xfrm>
            <a:off x="403331" y="4629243"/>
            <a:ext cx="274626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Payment Day Of the Week</a:t>
            </a:r>
          </a:p>
        </p:txBody>
      </p:sp>
      <p:sp>
        <p:nvSpPr>
          <p:cNvPr id="92" name="Rectangle 91">
            <a:extLst>
              <a:ext uri="{FF2B5EF4-FFF2-40B4-BE49-F238E27FC236}">
                <a16:creationId xmlns:a16="http://schemas.microsoft.com/office/drawing/2014/main" id="{AE92F660-62F2-4D58-8F3C-C396D04DC3C2}"/>
              </a:ext>
            </a:extLst>
          </p:cNvPr>
          <p:cNvSpPr/>
          <p:nvPr/>
        </p:nvSpPr>
        <p:spPr>
          <a:xfrm>
            <a:off x="403331" y="4920572"/>
            <a:ext cx="203132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Total Delay Count</a:t>
            </a:r>
          </a:p>
        </p:txBody>
      </p:sp>
      <p:sp>
        <p:nvSpPr>
          <p:cNvPr id="93" name="Rectangle 92">
            <a:extLst>
              <a:ext uri="{FF2B5EF4-FFF2-40B4-BE49-F238E27FC236}">
                <a16:creationId xmlns:a16="http://schemas.microsoft.com/office/drawing/2014/main" id="{93BE4EA3-C6E6-4406-BE7D-E747BBBE1B1B}"/>
              </a:ext>
            </a:extLst>
          </p:cNvPr>
          <p:cNvSpPr/>
          <p:nvPr/>
        </p:nvSpPr>
        <p:spPr>
          <a:xfrm>
            <a:off x="403331" y="5211901"/>
            <a:ext cx="296427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Average Open Amount</a:t>
            </a:r>
          </a:p>
        </p:txBody>
      </p:sp>
      <p:sp>
        <p:nvSpPr>
          <p:cNvPr id="94" name="Rectangle 93">
            <a:extLst>
              <a:ext uri="{FF2B5EF4-FFF2-40B4-BE49-F238E27FC236}">
                <a16:creationId xmlns:a16="http://schemas.microsoft.com/office/drawing/2014/main" id="{ACF57E30-F1B4-499B-801E-DEA3343D34FB}"/>
              </a:ext>
            </a:extLst>
          </p:cNvPr>
          <p:cNvSpPr/>
          <p:nvPr/>
        </p:nvSpPr>
        <p:spPr>
          <a:xfrm>
            <a:off x="403331" y="3755256"/>
            <a:ext cx="185018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Branch Level Delays</a:t>
            </a:r>
          </a:p>
        </p:txBody>
      </p:sp>
      <p:sp>
        <p:nvSpPr>
          <p:cNvPr id="95" name="Rectangle 94">
            <a:extLst>
              <a:ext uri="{FF2B5EF4-FFF2-40B4-BE49-F238E27FC236}">
                <a16:creationId xmlns:a16="http://schemas.microsoft.com/office/drawing/2014/main" id="{B24AEF84-C362-40F5-BCA7-744C184A2E37}"/>
              </a:ext>
            </a:extLst>
          </p:cNvPr>
          <p:cNvSpPr/>
          <p:nvPr/>
        </p:nvSpPr>
        <p:spPr>
          <a:xfrm>
            <a:off x="403331" y="5503230"/>
            <a:ext cx="1975221"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Count</a:t>
            </a:r>
          </a:p>
        </p:txBody>
      </p:sp>
      <p:sp>
        <p:nvSpPr>
          <p:cNvPr id="96" name="Rectangle 95">
            <a:extLst>
              <a:ext uri="{FF2B5EF4-FFF2-40B4-BE49-F238E27FC236}">
                <a16:creationId xmlns:a16="http://schemas.microsoft.com/office/drawing/2014/main" id="{3A88427A-0CC7-4080-A3EE-1DB7237DA64A}"/>
              </a:ext>
            </a:extLst>
          </p:cNvPr>
          <p:cNvSpPr/>
          <p:nvPr/>
        </p:nvSpPr>
        <p:spPr>
          <a:xfrm>
            <a:off x="403331" y="5794559"/>
            <a:ext cx="1988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All Invoice Count</a:t>
            </a:r>
          </a:p>
        </p:txBody>
      </p:sp>
      <p:sp>
        <p:nvSpPr>
          <p:cNvPr id="97" name="Rectangle 96">
            <a:extLst>
              <a:ext uri="{FF2B5EF4-FFF2-40B4-BE49-F238E27FC236}">
                <a16:creationId xmlns:a16="http://schemas.microsoft.com/office/drawing/2014/main" id="{265129D6-3C4E-45D6-BA9D-77B5D4F3A781}"/>
              </a:ext>
            </a:extLst>
          </p:cNvPr>
          <p:cNvSpPr/>
          <p:nvPr/>
        </p:nvSpPr>
        <p:spPr>
          <a:xfrm>
            <a:off x="403331" y="6085887"/>
            <a:ext cx="2069797"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Gap For Customer</a:t>
            </a:r>
          </a:p>
        </p:txBody>
      </p:sp>
      <p:sp>
        <p:nvSpPr>
          <p:cNvPr id="98" name="Rectangle 97">
            <a:extLst>
              <a:ext uri="{FF2B5EF4-FFF2-40B4-BE49-F238E27FC236}">
                <a16:creationId xmlns:a16="http://schemas.microsoft.com/office/drawing/2014/main" id="{FEC0BBBA-1F15-44D5-B196-6D1CECB28E4A}"/>
              </a:ext>
            </a:extLst>
          </p:cNvPr>
          <p:cNvSpPr/>
          <p:nvPr/>
        </p:nvSpPr>
        <p:spPr>
          <a:xfrm>
            <a:off x="314252" y="4553265"/>
            <a:ext cx="3024324" cy="1786766"/>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9" name="TextBox 98">
            <a:extLst>
              <a:ext uri="{FF2B5EF4-FFF2-40B4-BE49-F238E27FC236}">
                <a16:creationId xmlns:a16="http://schemas.microsoft.com/office/drawing/2014/main" id="{0178BD8E-23BF-41C1-8B35-042CAE86F834}"/>
              </a:ext>
            </a:extLst>
          </p:cNvPr>
          <p:cNvSpPr txBox="1"/>
          <p:nvPr/>
        </p:nvSpPr>
        <p:spPr>
          <a:xfrm>
            <a:off x="490151" y="5040433"/>
            <a:ext cx="2672526"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60+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Invoice and Customer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Level Variables</a:t>
            </a:r>
          </a:p>
        </p:txBody>
      </p:sp>
      <p:sp>
        <p:nvSpPr>
          <p:cNvPr id="100" name="Rectangle 99">
            <a:extLst>
              <a:ext uri="{FF2B5EF4-FFF2-40B4-BE49-F238E27FC236}">
                <a16:creationId xmlns:a16="http://schemas.microsoft.com/office/drawing/2014/main" id="{FC29AFDC-63E0-4F05-A19A-EE5B80B241E9}"/>
              </a:ext>
            </a:extLst>
          </p:cNvPr>
          <p:cNvSpPr/>
          <p:nvPr/>
        </p:nvSpPr>
        <p:spPr>
          <a:xfrm>
            <a:off x="3827404" y="2210949"/>
            <a:ext cx="2077813"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Specific ADP</a:t>
            </a:r>
          </a:p>
        </p:txBody>
      </p:sp>
      <p:sp>
        <p:nvSpPr>
          <p:cNvPr id="101" name="Rectangle 100">
            <a:extLst>
              <a:ext uri="{FF2B5EF4-FFF2-40B4-BE49-F238E27FC236}">
                <a16:creationId xmlns:a16="http://schemas.microsoft.com/office/drawing/2014/main" id="{992014BB-00D5-4CA2-99AD-C8B9F6B1407D}"/>
              </a:ext>
            </a:extLst>
          </p:cNvPr>
          <p:cNvSpPr/>
          <p:nvPr/>
        </p:nvSpPr>
        <p:spPr>
          <a:xfrm>
            <a:off x="3827404" y="2618810"/>
            <a:ext cx="1500732"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Amount</a:t>
            </a:r>
          </a:p>
        </p:txBody>
      </p:sp>
      <p:sp>
        <p:nvSpPr>
          <p:cNvPr id="102" name="Rectangle 101">
            <a:extLst>
              <a:ext uri="{FF2B5EF4-FFF2-40B4-BE49-F238E27FC236}">
                <a16:creationId xmlns:a16="http://schemas.microsoft.com/office/drawing/2014/main" id="{6A195843-2411-4559-87F1-5B8EC21D2498}"/>
              </a:ext>
            </a:extLst>
          </p:cNvPr>
          <p:cNvSpPr/>
          <p:nvPr/>
        </p:nvSpPr>
        <p:spPr>
          <a:xfrm>
            <a:off x="3827404" y="3026671"/>
            <a:ext cx="181972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Total Open Amount</a:t>
            </a:r>
          </a:p>
        </p:txBody>
      </p:sp>
      <p:sp>
        <p:nvSpPr>
          <p:cNvPr id="103" name="Rectangle 102">
            <a:extLst>
              <a:ext uri="{FF2B5EF4-FFF2-40B4-BE49-F238E27FC236}">
                <a16:creationId xmlns:a16="http://schemas.microsoft.com/office/drawing/2014/main" id="{F03B10F7-ACA5-4A30-9BB4-A0036AF6596F}"/>
              </a:ext>
            </a:extLst>
          </p:cNvPr>
          <p:cNvSpPr/>
          <p:nvPr/>
        </p:nvSpPr>
        <p:spPr>
          <a:xfrm>
            <a:off x="3827404" y="3434532"/>
            <a:ext cx="2241319"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Gap between payments</a:t>
            </a:r>
          </a:p>
        </p:txBody>
      </p:sp>
      <p:sp>
        <p:nvSpPr>
          <p:cNvPr id="104" name="Rectangle 103">
            <a:extLst>
              <a:ext uri="{FF2B5EF4-FFF2-40B4-BE49-F238E27FC236}">
                <a16:creationId xmlns:a16="http://schemas.microsoft.com/office/drawing/2014/main" id="{265E4261-D31B-4ED4-B1DE-C3B56096361F}"/>
              </a:ext>
            </a:extLst>
          </p:cNvPr>
          <p:cNvSpPr/>
          <p:nvPr/>
        </p:nvSpPr>
        <p:spPr>
          <a:xfrm>
            <a:off x="3827404" y="3842393"/>
            <a:ext cx="2816797"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Delayed payments percentage</a:t>
            </a:r>
          </a:p>
        </p:txBody>
      </p:sp>
      <p:sp>
        <p:nvSpPr>
          <p:cNvPr id="105" name="Rectangle 104">
            <a:extLst>
              <a:ext uri="{FF2B5EF4-FFF2-40B4-BE49-F238E27FC236}">
                <a16:creationId xmlns:a16="http://schemas.microsoft.com/office/drawing/2014/main" id="{FD1B081D-C322-4497-B8D9-85167D1C02CD}"/>
              </a:ext>
            </a:extLst>
          </p:cNvPr>
          <p:cNvSpPr/>
          <p:nvPr/>
        </p:nvSpPr>
        <p:spPr>
          <a:xfrm>
            <a:off x="3827404" y="4658115"/>
            <a:ext cx="1808508"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Closed invoice sum</a:t>
            </a:r>
          </a:p>
        </p:txBody>
      </p:sp>
      <p:sp>
        <p:nvSpPr>
          <p:cNvPr id="106" name="Rectangle 105">
            <a:extLst>
              <a:ext uri="{FF2B5EF4-FFF2-40B4-BE49-F238E27FC236}">
                <a16:creationId xmlns:a16="http://schemas.microsoft.com/office/drawing/2014/main" id="{B88AC6EF-615E-4AD5-9307-96B71A01D19D}"/>
              </a:ext>
            </a:extLst>
          </p:cNvPr>
          <p:cNvSpPr/>
          <p:nvPr/>
        </p:nvSpPr>
        <p:spPr>
          <a:xfrm>
            <a:off x="3827404" y="5065976"/>
            <a:ext cx="278954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Due Payment Day Of the Week</a:t>
            </a:r>
          </a:p>
        </p:txBody>
      </p:sp>
      <p:sp>
        <p:nvSpPr>
          <p:cNvPr id="107" name="Rectangle 106">
            <a:extLst>
              <a:ext uri="{FF2B5EF4-FFF2-40B4-BE49-F238E27FC236}">
                <a16:creationId xmlns:a16="http://schemas.microsoft.com/office/drawing/2014/main" id="{8909D629-4FD6-4B01-A390-1E6DAB313FC3}"/>
              </a:ext>
            </a:extLst>
          </p:cNvPr>
          <p:cNvSpPr/>
          <p:nvPr/>
        </p:nvSpPr>
        <p:spPr>
          <a:xfrm>
            <a:off x="3827404" y="5473837"/>
            <a:ext cx="30027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Customer Average Open Amount</a:t>
            </a:r>
          </a:p>
        </p:txBody>
      </p:sp>
      <p:sp>
        <p:nvSpPr>
          <p:cNvPr id="108" name="Rectangle 107">
            <a:extLst>
              <a:ext uri="{FF2B5EF4-FFF2-40B4-BE49-F238E27FC236}">
                <a16:creationId xmlns:a16="http://schemas.microsoft.com/office/drawing/2014/main" id="{9BAC5CC9-82E7-4D2E-A7AD-E140B46396A6}"/>
              </a:ext>
            </a:extLst>
          </p:cNvPr>
          <p:cNvSpPr/>
          <p:nvPr/>
        </p:nvSpPr>
        <p:spPr>
          <a:xfrm>
            <a:off x="3827404" y="4250254"/>
            <a:ext cx="1850186"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Branch Level Delays</a:t>
            </a:r>
          </a:p>
        </p:txBody>
      </p:sp>
      <p:sp>
        <p:nvSpPr>
          <p:cNvPr id="109" name="Rectangle 108">
            <a:extLst>
              <a:ext uri="{FF2B5EF4-FFF2-40B4-BE49-F238E27FC236}">
                <a16:creationId xmlns:a16="http://schemas.microsoft.com/office/drawing/2014/main" id="{CC0EA385-1E94-488F-A8FD-86075017A15A}"/>
              </a:ext>
            </a:extLst>
          </p:cNvPr>
          <p:cNvSpPr/>
          <p:nvPr/>
        </p:nvSpPr>
        <p:spPr>
          <a:xfrm>
            <a:off x="3827404" y="5881694"/>
            <a:ext cx="1988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Past All Invoice Count</a:t>
            </a:r>
          </a:p>
        </p:txBody>
      </p:sp>
      <p:sp>
        <p:nvSpPr>
          <p:cNvPr id="110" name="Rectangle 109">
            <a:extLst>
              <a:ext uri="{FF2B5EF4-FFF2-40B4-BE49-F238E27FC236}">
                <a16:creationId xmlns:a16="http://schemas.microsoft.com/office/drawing/2014/main" id="{89AE2354-7BF6-4DD3-BD4E-7768243F79B0}"/>
              </a:ext>
            </a:extLst>
          </p:cNvPr>
          <p:cNvSpPr/>
          <p:nvPr/>
        </p:nvSpPr>
        <p:spPr>
          <a:xfrm>
            <a:off x="3827404" y="1803088"/>
            <a:ext cx="1241045" cy="297454"/>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1" i="0" u="none" strike="noStrike" kern="0" cap="none" spc="0" normalizeH="0" baseline="0" noProof="0" dirty="0">
                <a:ln>
                  <a:noFill/>
                </a:ln>
                <a:solidFill>
                  <a:srgbClr val="FFFFFF">
                    <a:lumMod val="50000"/>
                  </a:srgbClr>
                </a:solidFill>
                <a:effectLst/>
                <a:uLnTx/>
                <a:uFillTx/>
                <a:latin typeface="Century Gothic" panose="020B0502020202020204" pitchFamily="34" charset="0"/>
                <a:cs typeface="Arial"/>
                <a:sym typeface="Arial"/>
              </a:rPr>
              <a:t>Invoice Date</a:t>
            </a:r>
          </a:p>
        </p:txBody>
      </p:sp>
      <p:sp>
        <p:nvSpPr>
          <p:cNvPr id="111" name="Rectangle 110">
            <a:extLst>
              <a:ext uri="{FF2B5EF4-FFF2-40B4-BE49-F238E27FC236}">
                <a16:creationId xmlns:a16="http://schemas.microsoft.com/office/drawing/2014/main" id="{5ED6C7F3-91C9-4132-9712-0F81221340F0}"/>
              </a:ext>
            </a:extLst>
          </p:cNvPr>
          <p:cNvSpPr/>
          <p:nvPr/>
        </p:nvSpPr>
        <p:spPr>
          <a:xfrm>
            <a:off x="3688284" y="4559480"/>
            <a:ext cx="3024324" cy="1647314"/>
          </a:xfrm>
          <a:prstGeom prst="rect">
            <a:avLst/>
          </a:prstGeom>
          <a:gradFill flip="none" rotWithShape="1">
            <a:gsLst>
              <a:gs pos="0">
                <a:schemeClr val="accent1">
                  <a:lumMod val="5000"/>
                  <a:lumOff val="95000"/>
                  <a:alpha val="62000"/>
                </a:schemeClr>
              </a:gs>
              <a:gs pos="71000">
                <a:schemeClr val="bg1"/>
              </a:gs>
              <a:gs pos="83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2" name="TextBox 111">
            <a:extLst>
              <a:ext uri="{FF2B5EF4-FFF2-40B4-BE49-F238E27FC236}">
                <a16:creationId xmlns:a16="http://schemas.microsoft.com/office/drawing/2014/main" id="{2058B54B-A9CB-4FBD-A3CF-9AFE82AFB324}"/>
              </a:ext>
            </a:extLst>
          </p:cNvPr>
          <p:cNvSpPr txBox="1"/>
          <p:nvPr/>
        </p:nvSpPr>
        <p:spPr>
          <a:xfrm>
            <a:off x="4498971" y="4907196"/>
            <a:ext cx="140294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800" b="1" i="0" u="none" strike="noStrike" kern="0" cap="none" spc="0" normalizeH="0" baseline="0" noProof="0" dirty="0">
                <a:ln>
                  <a:noFill/>
                </a:ln>
                <a:solidFill>
                  <a:srgbClr val="5DAAE0"/>
                </a:solidFill>
                <a:effectLst/>
                <a:uLnTx/>
                <a:uFillTx/>
                <a:latin typeface="Century Gothic" panose="020B0502020202020204" pitchFamily="34" charset="0"/>
                <a:cs typeface="Arial"/>
                <a:sym typeface="Arial"/>
              </a:rPr>
              <a:t>30+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Correlated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Variables</a:t>
            </a:r>
          </a:p>
        </p:txBody>
      </p:sp>
      <p:cxnSp>
        <p:nvCxnSpPr>
          <p:cNvPr id="60" name="Straight Arrow Connector 59">
            <a:extLst>
              <a:ext uri="{FF2B5EF4-FFF2-40B4-BE49-F238E27FC236}">
                <a16:creationId xmlns:a16="http://schemas.microsoft.com/office/drawing/2014/main" id="{40979B65-A40C-4374-BF4F-40502E921FF4}"/>
              </a:ext>
            </a:extLst>
          </p:cNvPr>
          <p:cNvCxnSpPr>
            <a:cxnSpLocks/>
          </p:cNvCxnSpPr>
          <p:nvPr/>
        </p:nvCxnSpPr>
        <p:spPr>
          <a:xfrm>
            <a:off x="9764752" y="3610897"/>
            <a:ext cx="1252334" cy="0"/>
          </a:xfrm>
          <a:prstGeom prst="straightConnector1">
            <a:avLst/>
          </a:prstGeom>
          <a:ln w="28575">
            <a:solidFill>
              <a:srgbClr val="80CF12"/>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01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3CC9-FEEC-4755-A3E1-616064BA5A80}"/>
              </a:ext>
            </a:extLst>
          </p:cNvPr>
          <p:cNvSpPr>
            <a:spLocks noGrp="1"/>
          </p:cNvSpPr>
          <p:nvPr>
            <p:ph type="title"/>
          </p:nvPr>
        </p:nvSpPr>
        <p:spPr/>
        <p:txBody>
          <a:bodyPr/>
          <a:lstStyle/>
          <a:p>
            <a:r>
              <a:rPr lang="en-US" dirty="0"/>
              <a:t>Automated forecasting across categories</a:t>
            </a:r>
            <a:endParaRPr lang="en-IN" dirty="0"/>
          </a:p>
        </p:txBody>
      </p:sp>
      <p:sp>
        <p:nvSpPr>
          <p:cNvPr id="26" name="TextBox 25">
            <a:extLst>
              <a:ext uri="{FF2B5EF4-FFF2-40B4-BE49-F238E27FC236}">
                <a16:creationId xmlns:a16="http://schemas.microsoft.com/office/drawing/2014/main" id="{C93F8751-CEA3-4B53-B5BD-8999C6AD7CBD}"/>
              </a:ext>
            </a:extLst>
          </p:cNvPr>
          <p:cNvSpPr txBox="1"/>
          <p:nvPr/>
        </p:nvSpPr>
        <p:spPr>
          <a:xfrm>
            <a:off x="2271283" y="2896481"/>
            <a:ext cx="1611339" cy="646331"/>
          </a:xfrm>
          <a:prstGeom prst="rect">
            <a:avLst/>
          </a:prstGeom>
          <a:solidFill>
            <a:srgbClr val="5DAAE0"/>
          </a:solidFill>
          <a:effectLst>
            <a:outerShdw blurRad="50800" dist="38100" dir="2700000" algn="tl" rotWithShape="0">
              <a:prstClr val="black">
                <a:alpha val="40000"/>
              </a:prstClr>
            </a:outerShdw>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OPERATING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CASH FLOWS</a:t>
            </a:r>
          </a:p>
        </p:txBody>
      </p:sp>
      <p:sp>
        <p:nvSpPr>
          <p:cNvPr id="27" name="TextBox 26">
            <a:extLst>
              <a:ext uri="{FF2B5EF4-FFF2-40B4-BE49-F238E27FC236}">
                <a16:creationId xmlns:a16="http://schemas.microsoft.com/office/drawing/2014/main" id="{749FE084-04BE-40C6-B9E9-A6275D2D2333}"/>
              </a:ext>
            </a:extLst>
          </p:cNvPr>
          <p:cNvSpPr txBox="1"/>
          <p:nvPr/>
        </p:nvSpPr>
        <p:spPr>
          <a:xfrm>
            <a:off x="8036066" y="2905082"/>
            <a:ext cx="2157963" cy="646331"/>
          </a:xfrm>
          <a:prstGeom prst="rect">
            <a:avLst/>
          </a:prstGeom>
          <a:solidFill>
            <a:srgbClr val="5DAAE0"/>
          </a:solidFill>
          <a:effectLst>
            <a:outerShdw blurRad="50800" dist="38100" dir="2700000" algn="tl" rotWithShape="0">
              <a:prstClr val="black">
                <a:alpha val="40000"/>
              </a:prstClr>
            </a:outerShdw>
          </a:effectLst>
        </p:spPr>
        <p:txBody>
          <a:bodyPr wrap="none" rtlCol="0">
            <a:spAutoFit/>
          </a:bodyPr>
          <a:lstStyle>
            <a:defPPr>
              <a:defRPr lang="en-US"/>
            </a:defPPr>
            <a:lvl1pPr marR="0" lvl="0" indent="0" fontAlgn="auto">
              <a:lnSpc>
                <a:spcPct val="100000"/>
              </a:lnSpc>
              <a:spcBef>
                <a:spcPts val="0"/>
              </a:spcBef>
              <a:spcAft>
                <a:spcPts val="0"/>
              </a:spcAft>
              <a:buClr>
                <a:srgbClr val="000000"/>
              </a:buClr>
              <a:buSzTx/>
              <a:buFont typeface="Arial"/>
              <a:buNone/>
              <a:tabLst/>
              <a:defRPr kumimoji="0" b="1" i="0" u="none" strike="noStrike" kern="0" cap="none" spc="0" normalizeH="0" baseline="0">
                <a:ln>
                  <a:noFill/>
                </a:ln>
                <a:solidFill>
                  <a:schemeClr val="bg1"/>
                </a:solidFill>
                <a:effectLst/>
                <a:uLnTx/>
                <a:uFillTx/>
                <a:latin typeface="Century Gothic" panose="020B0502020202020204" pitchFamily="34" charset="0"/>
                <a:cs typeface="Arial"/>
              </a:defRPr>
            </a:lvl1pPr>
          </a:lstStyle>
          <a:p>
            <a:pPr algn="ctr"/>
            <a:r>
              <a:rPr lang="en-IN" dirty="0">
                <a:sym typeface="Arial"/>
              </a:rPr>
              <a:t>NON-OPERATING </a:t>
            </a:r>
          </a:p>
          <a:p>
            <a:pPr algn="ctr"/>
            <a:r>
              <a:rPr lang="en-IN" dirty="0">
                <a:sym typeface="Arial"/>
              </a:rPr>
              <a:t>CASH FLOWS</a:t>
            </a:r>
          </a:p>
        </p:txBody>
      </p:sp>
      <p:grpSp>
        <p:nvGrpSpPr>
          <p:cNvPr id="37" name="Group 36">
            <a:extLst>
              <a:ext uri="{FF2B5EF4-FFF2-40B4-BE49-F238E27FC236}">
                <a16:creationId xmlns:a16="http://schemas.microsoft.com/office/drawing/2014/main" id="{B1C8A2D5-A764-4805-B435-1F222A3C6546}"/>
              </a:ext>
            </a:extLst>
          </p:cNvPr>
          <p:cNvGrpSpPr/>
          <p:nvPr/>
        </p:nvGrpSpPr>
        <p:grpSpPr>
          <a:xfrm>
            <a:off x="4876953" y="466987"/>
            <a:ext cx="2438095" cy="2438095"/>
            <a:chOff x="4847821" y="537127"/>
            <a:chExt cx="2438095" cy="2438095"/>
          </a:xfrm>
          <a:effectLst>
            <a:outerShdw blurRad="50800" dist="38100" dir="2700000" algn="tl" rotWithShape="0">
              <a:prstClr val="black">
                <a:alpha val="40000"/>
              </a:prstClr>
            </a:outerShdw>
          </a:effectLst>
        </p:grpSpPr>
        <p:pic>
          <p:nvPicPr>
            <p:cNvPr id="32" name="Picture 31">
              <a:extLst>
                <a:ext uri="{FF2B5EF4-FFF2-40B4-BE49-F238E27FC236}">
                  <a16:creationId xmlns:a16="http://schemas.microsoft.com/office/drawing/2014/main" id="{0820D805-F514-479C-A223-47707632E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821" y="537127"/>
              <a:ext cx="2438095" cy="2438095"/>
            </a:xfrm>
            <a:prstGeom prst="rect">
              <a:avLst/>
            </a:prstGeom>
            <a:effectLst>
              <a:outerShdw blurRad="50800" dist="38100" dir="2700000" algn="tl" rotWithShape="0">
                <a:prstClr val="black">
                  <a:alpha val="40000"/>
                </a:prstClr>
              </a:outerShdw>
            </a:effectLst>
          </p:spPr>
        </p:pic>
        <p:sp>
          <p:nvSpPr>
            <p:cNvPr id="38" name="TextBox 37">
              <a:extLst>
                <a:ext uri="{FF2B5EF4-FFF2-40B4-BE49-F238E27FC236}">
                  <a16:creationId xmlns:a16="http://schemas.microsoft.com/office/drawing/2014/main" id="{09259BE5-FBCB-4A3A-A482-CAA8AEF0D706}"/>
                </a:ext>
              </a:extLst>
            </p:cNvPr>
            <p:cNvSpPr txBox="1"/>
            <p:nvPr/>
          </p:nvSpPr>
          <p:spPr>
            <a:xfrm>
              <a:off x="5305969" y="1504351"/>
              <a:ext cx="146065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AUTOMATED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CASH FLOW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FORECAST</a:t>
              </a:r>
            </a:p>
          </p:txBody>
        </p:sp>
      </p:grpSp>
      <p:cxnSp>
        <p:nvCxnSpPr>
          <p:cNvPr id="44" name="Connector: Elbow 43">
            <a:extLst>
              <a:ext uri="{FF2B5EF4-FFF2-40B4-BE49-F238E27FC236}">
                <a16:creationId xmlns:a16="http://schemas.microsoft.com/office/drawing/2014/main" id="{8ECBE4B4-C774-4395-A656-6891543DC209}"/>
              </a:ext>
            </a:extLst>
          </p:cNvPr>
          <p:cNvCxnSpPr>
            <a:cxnSpLocks/>
            <a:stCxn id="26" idx="0"/>
            <a:endCxn id="32" idx="1"/>
          </p:cNvCxnSpPr>
          <p:nvPr/>
        </p:nvCxnSpPr>
        <p:spPr>
          <a:xfrm rot="5400000" flipH="1" flipV="1">
            <a:off x="3371730" y="1391258"/>
            <a:ext cx="1210446" cy="1800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6AD32B43-0F34-4C22-BC16-587F0663B821}"/>
              </a:ext>
            </a:extLst>
          </p:cNvPr>
          <p:cNvCxnSpPr>
            <a:cxnSpLocks/>
            <a:stCxn id="27" idx="0"/>
            <a:endCxn id="32" idx="3"/>
          </p:cNvCxnSpPr>
          <p:nvPr/>
        </p:nvCxnSpPr>
        <p:spPr>
          <a:xfrm rot="16200000" flipV="1">
            <a:off x="7605525" y="1395559"/>
            <a:ext cx="1219047" cy="1800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0B9A13B6-7AFD-4FBD-A0A7-69CE3AC0DC66}"/>
              </a:ext>
            </a:extLst>
          </p:cNvPr>
          <p:cNvGrpSpPr/>
          <p:nvPr/>
        </p:nvGrpSpPr>
        <p:grpSpPr>
          <a:xfrm>
            <a:off x="788859" y="4074601"/>
            <a:ext cx="721218" cy="579550"/>
            <a:chOff x="811369" y="4842455"/>
            <a:chExt cx="721218" cy="579550"/>
          </a:xfrm>
          <a:solidFill>
            <a:srgbClr val="5DAAE0"/>
          </a:solidFill>
          <a:effectLst>
            <a:outerShdw blurRad="50800" dist="38100" dir="2700000" algn="tl" rotWithShape="0">
              <a:prstClr val="black">
                <a:alpha val="40000"/>
              </a:prstClr>
            </a:outerShdw>
          </a:effectLst>
        </p:grpSpPr>
        <p:sp>
          <p:nvSpPr>
            <p:cNvPr id="89" name="Rectangle: Rounded Corners 88">
              <a:extLst>
                <a:ext uri="{FF2B5EF4-FFF2-40B4-BE49-F238E27FC236}">
                  <a16:creationId xmlns:a16="http://schemas.microsoft.com/office/drawing/2014/main" id="{7D93DD0E-E8C0-43E3-87CB-885B7F94FE3E}"/>
                </a:ext>
              </a:extLst>
            </p:cNvPr>
            <p:cNvSpPr/>
            <p:nvPr/>
          </p:nvSpPr>
          <p:spPr>
            <a:xfrm>
              <a:off x="811369" y="4842455"/>
              <a:ext cx="721218" cy="579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0" name="TextBox 89">
              <a:extLst>
                <a:ext uri="{FF2B5EF4-FFF2-40B4-BE49-F238E27FC236}">
                  <a16:creationId xmlns:a16="http://schemas.microsoft.com/office/drawing/2014/main" id="{D61E959A-1E5F-43E7-A0E8-4AC0AD1C3DF4}"/>
                </a:ext>
              </a:extLst>
            </p:cNvPr>
            <p:cNvSpPr txBox="1"/>
            <p:nvPr/>
          </p:nvSpPr>
          <p:spPr>
            <a:xfrm>
              <a:off x="919344" y="4978341"/>
              <a:ext cx="505267" cy="307777"/>
            </a:xfrm>
            <a:prstGeom prst="rect">
              <a:avLst/>
            </a:prstGeom>
            <a:grp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A/R</a:t>
              </a:r>
            </a:p>
          </p:txBody>
        </p:sp>
      </p:grpSp>
      <p:grpSp>
        <p:nvGrpSpPr>
          <p:cNvPr id="91" name="Group 90">
            <a:extLst>
              <a:ext uri="{FF2B5EF4-FFF2-40B4-BE49-F238E27FC236}">
                <a16:creationId xmlns:a16="http://schemas.microsoft.com/office/drawing/2014/main" id="{0139B77E-807F-4956-88C4-4B9953F1C371}"/>
              </a:ext>
            </a:extLst>
          </p:cNvPr>
          <p:cNvGrpSpPr/>
          <p:nvPr/>
        </p:nvGrpSpPr>
        <p:grpSpPr>
          <a:xfrm>
            <a:off x="2263854" y="4074601"/>
            <a:ext cx="721218" cy="579550"/>
            <a:chOff x="1852411" y="4842455"/>
            <a:chExt cx="721218" cy="579550"/>
          </a:xfrm>
          <a:solidFill>
            <a:srgbClr val="5DAAE0"/>
          </a:solidFill>
          <a:effectLst>
            <a:outerShdw blurRad="50800" dist="38100" dir="2700000" algn="tl" rotWithShape="0">
              <a:prstClr val="black">
                <a:alpha val="40000"/>
              </a:prstClr>
            </a:outerShdw>
          </a:effectLst>
        </p:grpSpPr>
        <p:sp>
          <p:nvSpPr>
            <p:cNvPr id="92" name="Rectangle: Rounded Corners 91">
              <a:extLst>
                <a:ext uri="{FF2B5EF4-FFF2-40B4-BE49-F238E27FC236}">
                  <a16:creationId xmlns:a16="http://schemas.microsoft.com/office/drawing/2014/main" id="{E890A161-4F03-4A06-A002-71BAC62C0B80}"/>
                </a:ext>
              </a:extLst>
            </p:cNvPr>
            <p:cNvSpPr/>
            <p:nvPr/>
          </p:nvSpPr>
          <p:spPr>
            <a:xfrm>
              <a:off x="1852411" y="4842455"/>
              <a:ext cx="721218" cy="579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3" name="TextBox 92">
              <a:extLst>
                <a:ext uri="{FF2B5EF4-FFF2-40B4-BE49-F238E27FC236}">
                  <a16:creationId xmlns:a16="http://schemas.microsoft.com/office/drawing/2014/main" id="{639EEE25-DB53-45AC-A336-442F8987629B}"/>
                </a:ext>
              </a:extLst>
            </p:cNvPr>
            <p:cNvSpPr txBox="1"/>
            <p:nvPr/>
          </p:nvSpPr>
          <p:spPr>
            <a:xfrm>
              <a:off x="1961990" y="4978342"/>
              <a:ext cx="502061" cy="307777"/>
            </a:xfrm>
            <a:prstGeom prst="rect">
              <a:avLst/>
            </a:prstGeom>
            <a:grp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A/P</a:t>
              </a:r>
            </a:p>
          </p:txBody>
        </p:sp>
      </p:grpSp>
      <p:grpSp>
        <p:nvGrpSpPr>
          <p:cNvPr id="94" name="Group 93">
            <a:extLst>
              <a:ext uri="{FF2B5EF4-FFF2-40B4-BE49-F238E27FC236}">
                <a16:creationId xmlns:a16="http://schemas.microsoft.com/office/drawing/2014/main" id="{E5984E5F-2FDE-4E05-96D7-A4936FDE9D6D}"/>
              </a:ext>
            </a:extLst>
          </p:cNvPr>
          <p:cNvGrpSpPr/>
          <p:nvPr/>
        </p:nvGrpSpPr>
        <p:grpSpPr>
          <a:xfrm>
            <a:off x="3537369" y="4074601"/>
            <a:ext cx="970209" cy="579550"/>
            <a:chOff x="2893452" y="4842455"/>
            <a:chExt cx="970209" cy="579550"/>
          </a:xfrm>
          <a:solidFill>
            <a:srgbClr val="92D050"/>
          </a:solidFill>
          <a:effectLst>
            <a:outerShdw blurRad="50800" dist="38100" dir="2700000" algn="tl" rotWithShape="0">
              <a:prstClr val="black">
                <a:alpha val="40000"/>
              </a:prstClr>
            </a:outerShdw>
          </a:effectLst>
        </p:grpSpPr>
        <p:sp>
          <p:nvSpPr>
            <p:cNvPr id="95" name="Rectangle: Rounded Corners 94">
              <a:extLst>
                <a:ext uri="{FF2B5EF4-FFF2-40B4-BE49-F238E27FC236}">
                  <a16:creationId xmlns:a16="http://schemas.microsoft.com/office/drawing/2014/main" id="{267A4B49-187C-4E4E-B47F-C50E86887FC1}"/>
                </a:ext>
              </a:extLst>
            </p:cNvPr>
            <p:cNvSpPr/>
            <p:nvPr/>
          </p:nvSpPr>
          <p:spPr>
            <a:xfrm>
              <a:off x="2893452" y="4842455"/>
              <a:ext cx="970209" cy="579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6" name="TextBox 95">
              <a:extLst>
                <a:ext uri="{FF2B5EF4-FFF2-40B4-BE49-F238E27FC236}">
                  <a16:creationId xmlns:a16="http://schemas.microsoft.com/office/drawing/2014/main" id="{EEDD3038-7BBD-49B2-ABD8-35C9394F2276}"/>
                </a:ext>
              </a:extLst>
            </p:cNvPr>
            <p:cNvSpPr txBox="1"/>
            <p:nvPr/>
          </p:nvSpPr>
          <p:spPr>
            <a:xfrm>
              <a:off x="3002492" y="4978342"/>
              <a:ext cx="768159" cy="307777"/>
            </a:xfrm>
            <a:prstGeom prst="rect">
              <a:avLst/>
            </a:prstGeom>
            <a:grp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Payroll</a:t>
              </a:r>
            </a:p>
          </p:txBody>
        </p:sp>
      </p:grpSp>
      <p:grpSp>
        <p:nvGrpSpPr>
          <p:cNvPr id="97" name="Group 96">
            <a:extLst>
              <a:ext uri="{FF2B5EF4-FFF2-40B4-BE49-F238E27FC236}">
                <a16:creationId xmlns:a16="http://schemas.microsoft.com/office/drawing/2014/main" id="{5C3C4E32-FA8D-4648-A393-134F7ED6D7B8}"/>
              </a:ext>
            </a:extLst>
          </p:cNvPr>
          <p:cNvGrpSpPr/>
          <p:nvPr/>
        </p:nvGrpSpPr>
        <p:grpSpPr>
          <a:xfrm>
            <a:off x="4689401" y="4074601"/>
            <a:ext cx="1174127" cy="579550"/>
            <a:chOff x="4183484" y="4827429"/>
            <a:chExt cx="1174127" cy="579550"/>
          </a:xfrm>
          <a:solidFill>
            <a:srgbClr val="92D050"/>
          </a:solidFill>
          <a:effectLst>
            <a:outerShdw blurRad="50800" dist="38100" dir="2700000" algn="tl" rotWithShape="0">
              <a:prstClr val="black">
                <a:alpha val="40000"/>
              </a:prstClr>
            </a:outerShdw>
          </a:effectLst>
        </p:grpSpPr>
        <p:sp>
          <p:nvSpPr>
            <p:cNvPr id="98" name="Rectangle: Rounded Corners 97">
              <a:extLst>
                <a:ext uri="{FF2B5EF4-FFF2-40B4-BE49-F238E27FC236}">
                  <a16:creationId xmlns:a16="http://schemas.microsoft.com/office/drawing/2014/main" id="{0D5441C0-B54A-4067-B489-186C7FA394B6}"/>
                </a:ext>
              </a:extLst>
            </p:cNvPr>
            <p:cNvSpPr/>
            <p:nvPr/>
          </p:nvSpPr>
          <p:spPr>
            <a:xfrm>
              <a:off x="4183484" y="4827429"/>
              <a:ext cx="1174127" cy="579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9" name="TextBox 98">
              <a:extLst>
                <a:ext uri="{FF2B5EF4-FFF2-40B4-BE49-F238E27FC236}">
                  <a16:creationId xmlns:a16="http://schemas.microsoft.com/office/drawing/2014/main" id="{B6669B31-885B-4D72-B6A7-365321F73C3B}"/>
                </a:ext>
              </a:extLst>
            </p:cNvPr>
            <p:cNvSpPr txBox="1"/>
            <p:nvPr/>
          </p:nvSpPr>
          <p:spPr>
            <a:xfrm>
              <a:off x="4285479" y="4963316"/>
              <a:ext cx="992579" cy="307777"/>
            </a:xfrm>
            <a:prstGeom prst="rect">
              <a:avLst/>
            </a:prstGeom>
            <a:grp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Expenses</a:t>
              </a:r>
            </a:p>
          </p:txBody>
        </p:sp>
      </p:grpSp>
      <p:grpSp>
        <p:nvGrpSpPr>
          <p:cNvPr id="100" name="Group 99">
            <a:extLst>
              <a:ext uri="{FF2B5EF4-FFF2-40B4-BE49-F238E27FC236}">
                <a16:creationId xmlns:a16="http://schemas.microsoft.com/office/drawing/2014/main" id="{F5E8548B-617A-43C7-8ABE-05825D677FCA}"/>
              </a:ext>
            </a:extLst>
          </p:cNvPr>
          <p:cNvGrpSpPr/>
          <p:nvPr/>
        </p:nvGrpSpPr>
        <p:grpSpPr>
          <a:xfrm>
            <a:off x="7597141" y="4098377"/>
            <a:ext cx="1006704" cy="579550"/>
            <a:chOff x="7506233" y="4827429"/>
            <a:chExt cx="1006704" cy="579550"/>
          </a:xfrm>
          <a:solidFill>
            <a:srgbClr val="92D050"/>
          </a:solidFill>
          <a:effectLst>
            <a:outerShdw blurRad="50800" dist="38100" dir="2700000" algn="tl" rotWithShape="0">
              <a:prstClr val="black">
                <a:alpha val="40000"/>
              </a:prstClr>
            </a:outerShdw>
          </a:effectLst>
        </p:grpSpPr>
        <p:sp>
          <p:nvSpPr>
            <p:cNvPr id="101" name="Rectangle: Rounded Corners 100">
              <a:extLst>
                <a:ext uri="{FF2B5EF4-FFF2-40B4-BE49-F238E27FC236}">
                  <a16:creationId xmlns:a16="http://schemas.microsoft.com/office/drawing/2014/main" id="{70FE8EDD-DE50-403E-94EE-44944E6446D9}"/>
                </a:ext>
              </a:extLst>
            </p:cNvPr>
            <p:cNvSpPr/>
            <p:nvPr/>
          </p:nvSpPr>
          <p:spPr>
            <a:xfrm>
              <a:off x="7506233" y="4827429"/>
              <a:ext cx="1006704" cy="579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2" name="TextBox 101">
              <a:extLst>
                <a:ext uri="{FF2B5EF4-FFF2-40B4-BE49-F238E27FC236}">
                  <a16:creationId xmlns:a16="http://schemas.microsoft.com/office/drawing/2014/main" id="{7373AEF3-AB01-47F8-B4C2-91B99C8900A8}"/>
                </a:ext>
              </a:extLst>
            </p:cNvPr>
            <p:cNvSpPr txBox="1"/>
            <p:nvPr/>
          </p:nvSpPr>
          <p:spPr>
            <a:xfrm>
              <a:off x="7622300" y="4963316"/>
              <a:ext cx="774571" cy="307777"/>
            </a:xfrm>
            <a:prstGeom prst="rect">
              <a:avLst/>
            </a:prstGeom>
            <a:grp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CAPEX</a:t>
              </a:r>
            </a:p>
          </p:txBody>
        </p:sp>
      </p:grpSp>
      <p:grpSp>
        <p:nvGrpSpPr>
          <p:cNvPr id="103" name="Group 102">
            <a:extLst>
              <a:ext uri="{FF2B5EF4-FFF2-40B4-BE49-F238E27FC236}">
                <a16:creationId xmlns:a16="http://schemas.microsoft.com/office/drawing/2014/main" id="{3350C029-96CF-40C8-B0CB-2BA99A9C0DB8}"/>
              </a:ext>
            </a:extLst>
          </p:cNvPr>
          <p:cNvGrpSpPr/>
          <p:nvPr/>
        </p:nvGrpSpPr>
        <p:grpSpPr>
          <a:xfrm>
            <a:off x="8832115" y="4098377"/>
            <a:ext cx="1312151" cy="579550"/>
            <a:chOff x="8741207" y="4827429"/>
            <a:chExt cx="1312151" cy="579550"/>
          </a:xfrm>
          <a:solidFill>
            <a:srgbClr val="92D050"/>
          </a:solidFill>
          <a:effectLst>
            <a:outerShdw blurRad="50800" dist="38100" dir="2700000" algn="tl" rotWithShape="0">
              <a:prstClr val="black">
                <a:alpha val="40000"/>
              </a:prstClr>
            </a:outerShdw>
          </a:effectLst>
        </p:grpSpPr>
        <p:sp>
          <p:nvSpPr>
            <p:cNvPr id="104" name="Rectangle: Rounded Corners 103">
              <a:extLst>
                <a:ext uri="{FF2B5EF4-FFF2-40B4-BE49-F238E27FC236}">
                  <a16:creationId xmlns:a16="http://schemas.microsoft.com/office/drawing/2014/main" id="{2CB0D2DA-B9D6-4004-95C4-7F83CC14FFF6}"/>
                </a:ext>
              </a:extLst>
            </p:cNvPr>
            <p:cNvSpPr/>
            <p:nvPr/>
          </p:nvSpPr>
          <p:spPr>
            <a:xfrm>
              <a:off x="8741207" y="4827429"/>
              <a:ext cx="1312151" cy="579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5" name="TextBox 104">
              <a:extLst>
                <a:ext uri="{FF2B5EF4-FFF2-40B4-BE49-F238E27FC236}">
                  <a16:creationId xmlns:a16="http://schemas.microsoft.com/office/drawing/2014/main" id="{ADC3341B-0486-4740-84FA-5AC5A626842F}"/>
                </a:ext>
              </a:extLst>
            </p:cNvPr>
            <p:cNvSpPr txBox="1"/>
            <p:nvPr/>
          </p:nvSpPr>
          <p:spPr>
            <a:xfrm>
              <a:off x="8782630" y="4857754"/>
              <a:ext cx="1186543" cy="523220"/>
            </a:xfrm>
            <a:prstGeom prst="rect">
              <a:avLst/>
            </a:prstGeom>
            <a:grp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Investment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&amp; Debt</a:t>
              </a:r>
            </a:p>
          </p:txBody>
        </p:sp>
      </p:grpSp>
      <p:grpSp>
        <p:nvGrpSpPr>
          <p:cNvPr id="106" name="Group 105">
            <a:extLst>
              <a:ext uri="{FF2B5EF4-FFF2-40B4-BE49-F238E27FC236}">
                <a16:creationId xmlns:a16="http://schemas.microsoft.com/office/drawing/2014/main" id="{9DA07005-7373-4B2A-852D-CF35C1D7C0CF}"/>
              </a:ext>
            </a:extLst>
          </p:cNvPr>
          <p:cNvGrpSpPr/>
          <p:nvPr/>
        </p:nvGrpSpPr>
        <p:grpSpPr>
          <a:xfrm>
            <a:off x="10430498" y="4098377"/>
            <a:ext cx="804514" cy="579550"/>
            <a:chOff x="10339590" y="4808767"/>
            <a:chExt cx="804514" cy="579550"/>
          </a:xfrm>
          <a:solidFill>
            <a:srgbClr val="92D050"/>
          </a:solidFill>
          <a:effectLst>
            <a:outerShdw blurRad="50800" dist="38100" dir="2700000" algn="tl" rotWithShape="0">
              <a:prstClr val="black">
                <a:alpha val="40000"/>
              </a:prstClr>
            </a:outerShdw>
          </a:effectLst>
        </p:grpSpPr>
        <p:sp>
          <p:nvSpPr>
            <p:cNvPr id="107" name="Rectangle: Rounded Corners 106">
              <a:extLst>
                <a:ext uri="{FF2B5EF4-FFF2-40B4-BE49-F238E27FC236}">
                  <a16:creationId xmlns:a16="http://schemas.microsoft.com/office/drawing/2014/main" id="{7DE35D6D-B173-40A9-85B5-EFF8DC732A7F}"/>
                </a:ext>
              </a:extLst>
            </p:cNvPr>
            <p:cNvSpPr/>
            <p:nvPr/>
          </p:nvSpPr>
          <p:spPr>
            <a:xfrm>
              <a:off x="10339590" y="4808767"/>
              <a:ext cx="804514" cy="579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8" name="TextBox 107">
              <a:extLst>
                <a:ext uri="{FF2B5EF4-FFF2-40B4-BE49-F238E27FC236}">
                  <a16:creationId xmlns:a16="http://schemas.microsoft.com/office/drawing/2014/main" id="{914B84CB-F2BB-4310-8FE7-23EEF2B8199B}"/>
                </a:ext>
              </a:extLst>
            </p:cNvPr>
            <p:cNvSpPr txBox="1"/>
            <p:nvPr/>
          </p:nvSpPr>
          <p:spPr>
            <a:xfrm>
              <a:off x="10366584" y="4944653"/>
              <a:ext cx="750526" cy="307777"/>
            </a:xfrm>
            <a:prstGeom prst="rect">
              <a:avLst/>
            </a:prstGeom>
            <a:grp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Others</a:t>
              </a:r>
            </a:p>
          </p:txBody>
        </p:sp>
      </p:grpSp>
      <p:cxnSp>
        <p:nvCxnSpPr>
          <p:cNvPr id="79" name="Straight Connector 78">
            <a:extLst>
              <a:ext uri="{FF2B5EF4-FFF2-40B4-BE49-F238E27FC236}">
                <a16:creationId xmlns:a16="http://schemas.microsoft.com/office/drawing/2014/main" id="{C43A3664-9248-4AA3-8804-DD215C4C3CA2}"/>
              </a:ext>
            </a:extLst>
          </p:cNvPr>
          <p:cNvCxnSpPr>
            <a:cxnSpLocks/>
            <a:stCxn id="26" idx="2"/>
          </p:cNvCxnSpPr>
          <p:nvPr/>
        </p:nvCxnSpPr>
        <p:spPr>
          <a:xfrm>
            <a:off x="3076953" y="3542812"/>
            <a:ext cx="0" cy="25427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382063F-BFF7-4A8F-8BED-8A594025694A}"/>
              </a:ext>
            </a:extLst>
          </p:cNvPr>
          <p:cNvCxnSpPr>
            <a:cxnSpLocks/>
          </p:cNvCxnSpPr>
          <p:nvPr/>
        </p:nvCxnSpPr>
        <p:spPr>
          <a:xfrm>
            <a:off x="9120755" y="3551413"/>
            <a:ext cx="0" cy="25427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04C2104-B838-4C14-9723-2FB9C8CE6808}"/>
              </a:ext>
            </a:extLst>
          </p:cNvPr>
          <p:cNvCxnSpPr>
            <a:cxnSpLocks/>
            <a:endCxn id="92" idx="0"/>
          </p:cNvCxnSpPr>
          <p:nvPr/>
        </p:nvCxnSpPr>
        <p:spPr>
          <a:xfrm>
            <a:off x="2624463" y="3805686"/>
            <a:ext cx="0" cy="26891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0156734-6C66-4D5A-A7F4-28F2046BA4EA}"/>
              </a:ext>
            </a:extLst>
          </p:cNvPr>
          <p:cNvCxnSpPr>
            <a:cxnSpLocks/>
          </p:cNvCxnSpPr>
          <p:nvPr/>
        </p:nvCxnSpPr>
        <p:spPr>
          <a:xfrm>
            <a:off x="4022474" y="3787029"/>
            <a:ext cx="0" cy="288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2" name="Connector: Elbow 131">
            <a:extLst>
              <a:ext uri="{FF2B5EF4-FFF2-40B4-BE49-F238E27FC236}">
                <a16:creationId xmlns:a16="http://schemas.microsoft.com/office/drawing/2014/main" id="{F3624DDB-D65A-4E53-8235-16D7E9F66FE7}"/>
              </a:ext>
            </a:extLst>
          </p:cNvPr>
          <p:cNvCxnSpPr>
            <a:cxnSpLocks/>
            <a:stCxn id="107" idx="0"/>
            <a:endCxn id="101" idx="0"/>
          </p:cNvCxnSpPr>
          <p:nvPr/>
        </p:nvCxnSpPr>
        <p:spPr>
          <a:xfrm rot="16200000" flipV="1">
            <a:off x="9466624" y="2732246"/>
            <a:ext cx="12700" cy="2732262"/>
          </a:xfrm>
          <a:prstGeom prst="bentConnector3">
            <a:avLst>
              <a:gd name="adj1" fmla="val 2385717"/>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F7FF8E2-F199-4476-B7AC-BE609CD2A2DA}"/>
              </a:ext>
            </a:extLst>
          </p:cNvPr>
          <p:cNvCxnSpPr>
            <a:cxnSpLocks/>
          </p:cNvCxnSpPr>
          <p:nvPr/>
        </p:nvCxnSpPr>
        <p:spPr>
          <a:xfrm>
            <a:off x="9488191" y="3799653"/>
            <a:ext cx="0" cy="324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4A80F4F-5866-4899-83B4-C3B25464942F}"/>
              </a:ext>
            </a:extLst>
          </p:cNvPr>
          <p:cNvCxnSpPr>
            <a:cxnSpLocks/>
            <a:stCxn id="89" idx="2"/>
          </p:cNvCxnSpPr>
          <p:nvPr/>
        </p:nvCxnSpPr>
        <p:spPr>
          <a:xfrm>
            <a:off x="1149468" y="4654151"/>
            <a:ext cx="0" cy="1080222"/>
          </a:xfrm>
          <a:prstGeom prst="line">
            <a:avLst/>
          </a:prstGeom>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08819424-969E-43E1-81BD-41900BD7F31A}"/>
              </a:ext>
            </a:extLst>
          </p:cNvPr>
          <p:cNvSpPr txBox="1"/>
          <p:nvPr/>
        </p:nvSpPr>
        <p:spPr>
          <a:xfrm>
            <a:off x="1297782" y="5076952"/>
            <a:ext cx="955711" cy="276999"/>
          </a:xfrm>
          <a:prstGeom prst="rect">
            <a:avLst/>
          </a:prstGeom>
          <a:solidFill>
            <a:srgbClr val="5DAAE0"/>
          </a:solidFill>
          <a:ln>
            <a:solidFill>
              <a:srgbClr val="5DAAE0"/>
            </a:solidFill>
          </a:ln>
          <a:effectLst>
            <a:outerShdw blurRad="50800" dist="38100" dir="2700000" algn="tl" rotWithShape="0">
              <a:prstClr val="black">
                <a:alpha val="40000"/>
              </a:prstClr>
            </a:outerShdw>
          </a:effectLst>
        </p:spPr>
        <p:txBody>
          <a:bodyPr wrap="none" rtlCol="0">
            <a:spAutoFit/>
          </a:bodyPr>
          <a:lstStyle/>
          <a:p>
            <a:r>
              <a:rPr lang="en-IN" sz="1200" dirty="0">
                <a:solidFill>
                  <a:schemeClr val="bg1"/>
                </a:solidFill>
                <a:latin typeface="Century Gothic" panose="020B0502020202020204" pitchFamily="34" charset="0"/>
              </a:rPr>
              <a:t>Short Term</a:t>
            </a:r>
          </a:p>
        </p:txBody>
      </p:sp>
      <p:sp>
        <p:nvSpPr>
          <p:cNvPr id="146" name="TextBox 145">
            <a:extLst>
              <a:ext uri="{FF2B5EF4-FFF2-40B4-BE49-F238E27FC236}">
                <a16:creationId xmlns:a16="http://schemas.microsoft.com/office/drawing/2014/main" id="{8704C2D1-810D-4481-ABFE-2301A2435D07}"/>
              </a:ext>
            </a:extLst>
          </p:cNvPr>
          <p:cNvSpPr txBox="1"/>
          <p:nvPr/>
        </p:nvSpPr>
        <p:spPr>
          <a:xfrm>
            <a:off x="1308143" y="5595873"/>
            <a:ext cx="954107" cy="276999"/>
          </a:xfrm>
          <a:prstGeom prst="rect">
            <a:avLst/>
          </a:prstGeom>
          <a:solidFill>
            <a:srgbClr val="5DAAE0"/>
          </a:solidFill>
          <a:ln>
            <a:solidFill>
              <a:srgbClr val="5DAAE0"/>
            </a:solidFill>
          </a:ln>
          <a:effectLst>
            <a:outerShdw blurRad="50800" dist="38100" dir="2700000" algn="tl" rotWithShape="0">
              <a:prstClr val="black">
                <a:alpha val="40000"/>
              </a:prstClr>
            </a:outerShdw>
          </a:effectLst>
        </p:spPr>
        <p:txBody>
          <a:bodyPr wrap="none" rtlCol="0">
            <a:spAutoFit/>
          </a:bodyPr>
          <a:lstStyle/>
          <a:p>
            <a:r>
              <a:rPr lang="en-IN" sz="1200" dirty="0">
                <a:solidFill>
                  <a:schemeClr val="bg1"/>
                </a:solidFill>
                <a:latin typeface="Century Gothic" panose="020B0502020202020204" pitchFamily="34" charset="0"/>
              </a:rPr>
              <a:t>Long Term</a:t>
            </a:r>
          </a:p>
        </p:txBody>
      </p:sp>
      <p:cxnSp>
        <p:nvCxnSpPr>
          <p:cNvPr id="153" name="Connector: Elbow 152">
            <a:extLst>
              <a:ext uri="{FF2B5EF4-FFF2-40B4-BE49-F238E27FC236}">
                <a16:creationId xmlns:a16="http://schemas.microsoft.com/office/drawing/2014/main" id="{649240BC-5BE6-4300-AE88-217CB8F85B79}"/>
              </a:ext>
            </a:extLst>
          </p:cNvPr>
          <p:cNvCxnSpPr>
            <a:cxnSpLocks/>
            <a:stCxn id="98" idx="0"/>
            <a:endCxn id="89" idx="0"/>
          </p:cNvCxnSpPr>
          <p:nvPr/>
        </p:nvCxnSpPr>
        <p:spPr>
          <a:xfrm rot="16200000" flipV="1">
            <a:off x="3212967" y="2011102"/>
            <a:ext cx="12700" cy="4126997"/>
          </a:xfrm>
          <a:prstGeom prst="bentConnector3">
            <a:avLst>
              <a:gd name="adj1" fmla="val 2288142"/>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DCBCBB6-61B6-439B-A19C-955C008741B9}"/>
              </a:ext>
            </a:extLst>
          </p:cNvPr>
          <p:cNvCxnSpPr>
            <a:cxnSpLocks/>
            <a:endCxn id="146" idx="1"/>
          </p:cNvCxnSpPr>
          <p:nvPr/>
        </p:nvCxnSpPr>
        <p:spPr>
          <a:xfrm>
            <a:off x="1155818" y="5734372"/>
            <a:ext cx="15232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0BDF8D5-485C-49D6-B62F-8910E6A35A02}"/>
              </a:ext>
            </a:extLst>
          </p:cNvPr>
          <p:cNvCxnSpPr>
            <a:cxnSpLocks/>
            <a:endCxn id="144" idx="1"/>
          </p:cNvCxnSpPr>
          <p:nvPr/>
        </p:nvCxnSpPr>
        <p:spPr>
          <a:xfrm>
            <a:off x="1143119" y="5215452"/>
            <a:ext cx="154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A5B4A0E-983B-458C-A19D-F2B7669E25CE}"/>
              </a:ext>
            </a:extLst>
          </p:cNvPr>
          <p:cNvCxnSpPr>
            <a:cxnSpLocks/>
          </p:cNvCxnSpPr>
          <p:nvPr/>
        </p:nvCxnSpPr>
        <p:spPr>
          <a:xfrm>
            <a:off x="2618113" y="4654151"/>
            <a:ext cx="0" cy="1080222"/>
          </a:xfrm>
          <a:prstGeom prst="line">
            <a:avLst/>
          </a:prstGeom>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8E90EDB-F226-4491-AB7B-3E3DD6788EF6}"/>
              </a:ext>
            </a:extLst>
          </p:cNvPr>
          <p:cNvSpPr txBox="1"/>
          <p:nvPr/>
        </p:nvSpPr>
        <p:spPr>
          <a:xfrm>
            <a:off x="2766427" y="5076952"/>
            <a:ext cx="955711" cy="276999"/>
          </a:xfrm>
          <a:prstGeom prst="rect">
            <a:avLst/>
          </a:prstGeom>
          <a:solidFill>
            <a:srgbClr val="5DAAE0"/>
          </a:solidFill>
          <a:ln>
            <a:solidFill>
              <a:srgbClr val="5DAAE0"/>
            </a:solidFill>
          </a:ln>
          <a:effectLst>
            <a:outerShdw blurRad="50800" dist="38100" dir="2700000" algn="tl" rotWithShape="0">
              <a:prstClr val="black">
                <a:alpha val="40000"/>
              </a:prstClr>
            </a:outerShdw>
          </a:effectLst>
        </p:spPr>
        <p:txBody>
          <a:bodyPr wrap="none" rtlCol="0">
            <a:spAutoFit/>
          </a:bodyPr>
          <a:lstStyle/>
          <a:p>
            <a:r>
              <a:rPr lang="en-IN" sz="1200" dirty="0">
                <a:solidFill>
                  <a:schemeClr val="bg1"/>
                </a:solidFill>
                <a:latin typeface="Century Gothic" panose="020B0502020202020204" pitchFamily="34" charset="0"/>
              </a:rPr>
              <a:t>Short Term</a:t>
            </a:r>
          </a:p>
        </p:txBody>
      </p:sp>
      <p:sp>
        <p:nvSpPr>
          <p:cNvPr id="169" name="TextBox 168">
            <a:extLst>
              <a:ext uri="{FF2B5EF4-FFF2-40B4-BE49-F238E27FC236}">
                <a16:creationId xmlns:a16="http://schemas.microsoft.com/office/drawing/2014/main" id="{0CB05E37-5971-4CDA-B010-1F7CD08EEA7A}"/>
              </a:ext>
            </a:extLst>
          </p:cNvPr>
          <p:cNvSpPr txBox="1"/>
          <p:nvPr/>
        </p:nvSpPr>
        <p:spPr>
          <a:xfrm>
            <a:off x="2776788" y="5595873"/>
            <a:ext cx="954107" cy="276999"/>
          </a:xfrm>
          <a:prstGeom prst="rect">
            <a:avLst/>
          </a:prstGeom>
          <a:solidFill>
            <a:srgbClr val="5DAAE0"/>
          </a:solidFill>
          <a:ln>
            <a:solidFill>
              <a:srgbClr val="5DAAE0"/>
            </a:solidFill>
          </a:ln>
          <a:effectLst>
            <a:outerShdw blurRad="50800" dist="38100" dir="2700000" algn="tl" rotWithShape="0">
              <a:prstClr val="black">
                <a:alpha val="40000"/>
              </a:prstClr>
            </a:outerShdw>
          </a:effectLst>
        </p:spPr>
        <p:txBody>
          <a:bodyPr wrap="none" rtlCol="0">
            <a:spAutoFit/>
          </a:bodyPr>
          <a:lstStyle/>
          <a:p>
            <a:r>
              <a:rPr lang="en-IN" sz="1200" dirty="0">
                <a:solidFill>
                  <a:schemeClr val="bg1"/>
                </a:solidFill>
                <a:latin typeface="Century Gothic" panose="020B0502020202020204" pitchFamily="34" charset="0"/>
              </a:rPr>
              <a:t>Long Term</a:t>
            </a:r>
          </a:p>
        </p:txBody>
      </p:sp>
      <p:cxnSp>
        <p:nvCxnSpPr>
          <p:cNvPr id="170" name="Straight Connector 169">
            <a:extLst>
              <a:ext uri="{FF2B5EF4-FFF2-40B4-BE49-F238E27FC236}">
                <a16:creationId xmlns:a16="http://schemas.microsoft.com/office/drawing/2014/main" id="{4F8E27E5-9916-48AF-BD00-C252BA25AC4F}"/>
              </a:ext>
            </a:extLst>
          </p:cNvPr>
          <p:cNvCxnSpPr>
            <a:cxnSpLocks/>
            <a:endCxn id="169" idx="1"/>
          </p:cNvCxnSpPr>
          <p:nvPr/>
        </p:nvCxnSpPr>
        <p:spPr>
          <a:xfrm>
            <a:off x="2624463" y="5734372"/>
            <a:ext cx="15232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F226C59-01A5-4A2F-BD8F-A369ACCEFC64}"/>
              </a:ext>
            </a:extLst>
          </p:cNvPr>
          <p:cNvCxnSpPr>
            <a:cxnSpLocks/>
            <a:endCxn id="168" idx="1"/>
          </p:cNvCxnSpPr>
          <p:nvPr/>
        </p:nvCxnSpPr>
        <p:spPr>
          <a:xfrm>
            <a:off x="2611764" y="5215452"/>
            <a:ext cx="154663" cy="0"/>
          </a:xfrm>
          <a:prstGeom prst="line">
            <a:avLst/>
          </a:prstGeom>
        </p:spPr>
        <p:style>
          <a:lnRef idx="1">
            <a:schemeClr val="accent1"/>
          </a:lnRef>
          <a:fillRef idx="0">
            <a:schemeClr val="accent1"/>
          </a:fillRef>
          <a:effectRef idx="0">
            <a:schemeClr val="accent1"/>
          </a:effectRef>
          <a:fontRef idx="minor">
            <a:schemeClr val="tx1"/>
          </a:fontRef>
        </p:style>
      </p:cxnSp>
      <p:sp>
        <p:nvSpPr>
          <p:cNvPr id="175" name="Rectangle: Rounded Corners 174">
            <a:extLst>
              <a:ext uri="{FF2B5EF4-FFF2-40B4-BE49-F238E27FC236}">
                <a16:creationId xmlns:a16="http://schemas.microsoft.com/office/drawing/2014/main" id="{05A240A6-12FC-4B5F-9E64-EC889667274D}"/>
              </a:ext>
            </a:extLst>
          </p:cNvPr>
          <p:cNvSpPr/>
          <p:nvPr/>
        </p:nvSpPr>
        <p:spPr>
          <a:xfrm>
            <a:off x="8939960" y="5605164"/>
            <a:ext cx="768788" cy="414606"/>
          </a:xfrm>
          <a:prstGeom prst="roundRect">
            <a:avLst/>
          </a:prstGeom>
          <a:solidFill>
            <a:srgbClr val="5DAAE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6" name="TextBox 175">
            <a:extLst>
              <a:ext uri="{FF2B5EF4-FFF2-40B4-BE49-F238E27FC236}">
                <a16:creationId xmlns:a16="http://schemas.microsoft.com/office/drawing/2014/main" id="{17ECBE56-2F4D-48FF-AB28-411243BA2EE3}"/>
              </a:ext>
            </a:extLst>
          </p:cNvPr>
          <p:cNvSpPr txBox="1"/>
          <p:nvPr/>
        </p:nvSpPr>
        <p:spPr>
          <a:xfrm>
            <a:off x="9847004" y="5612412"/>
            <a:ext cx="1418978" cy="400110"/>
          </a:xfrm>
          <a:prstGeom prst="rect">
            <a:avLst/>
          </a:prstGeom>
          <a:solidFill>
            <a:schemeClr val="bg1"/>
          </a:solidFill>
          <a:ln>
            <a:noFill/>
          </a:ln>
          <a:effectLst/>
        </p:spPr>
        <p:txBody>
          <a:bodyPr wrap="none" rtlCol="0">
            <a:spAutoFit/>
          </a:bodyPr>
          <a:lstStyle/>
          <a:p>
            <a:r>
              <a:rPr lang="en-IN" sz="2000" b="1" dirty="0">
                <a:solidFill>
                  <a:srgbClr val="FC7500"/>
                </a:solidFill>
                <a:latin typeface="Century Gothic" panose="020B0502020202020204" pitchFamily="34" charset="0"/>
              </a:rPr>
              <a:t>AI Models</a:t>
            </a:r>
          </a:p>
        </p:txBody>
      </p:sp>
      <p:sp>
        <p:nvSpPr>
          <p:cNvPr id="180" name="Rectangle: Rounded Corners 179">
            <a:extLst>
              <a:ext uri="{FF2B5EF4-FFF2-40B4-BE49-F238E27FC236}">
                <a16:creationId xmlns:a16="http://schemas.microsoft.com/office/drawing/2014/main" id="{6664E136-C1DD-4214-8535-BDBC73D6E944}"/>
              </a:ext>
            </a:extLst>
          </p:cNvPr>
          <p:cNvSpPr/>
          <p:nvPr/>
        </p:nvSpPr>
        <p:spPr>
          <a:xfrm>
            <a:off x="8939960" y="6178364"/>
            <a:ext cx="768788" cy="414606"/>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1" name="TextBox 180">
            <a:extLst>
              <a:ext uri="{FF2B5EF4-FFF2-40B4-BE49-F238E27FC236}">
                <a16:creationId xmlns:a16="http://schemas.microsoft.com/office/drawing/2014/main" id="{D145FB80-E09F-4BAA-9B8F-C2992DFDEEA7}"/>
              </a:ext>
            </a:extLst>
          </p:cNvPr>
          <p:cNvSpPr txBox="1"/>
          <p:nvPr/>
        </p:nvSpPr>
        <p:spPr>
          <a:xfrm>
            <a:off x="9847004" y="6185612"/>
            <a:ext cx="2206053" cy="400110"/>
          </a:xfrm>
          <a:prstGeom prst="rect">
            <a:avLst/>
          </a:prstGeom>
          <a:solidFill>
            <a:schemeClr val="bg1"/>
          </a:solidFill>
          <a:ln>
            <a:noFill/>
          </a:ln>
          <a:effectLst/>
        </p:spPr>
        <p:txBody>
          <a:bodyPr wrap="none" rtlCol="0">
            <a:spAutoFit/>
          </a:bodyPr>
          <a:lstStyle/>
          <a:p>
            <a:r>
              <a:rPr lang="en-IN" sz="2000" b="1" dirty="0">
                <a:solidFill>
                  <a:srgbClr val="FC7500"/>
                </a:solidFill>
                <a:latin typeface="Century Gothic" panose="020B0502020202020204" pitchFamily="34" charset="0"/>
              </a:rPr>
              <a:t>Heuristic Models</a:t>
            </a:r>
          </a:p>
        </p:txBody>
      </p:sp>
    </p:spTree>
    <p:extLst>
      <p:ext uri="{BB962C8B-B14F-4D97-AF65-F5344CB8AC3E}">
        <p14:creationId xmlns:p14="http://schemas.microsoft.com/office/powerpoint/2010/main" val="4086540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8" descr="Image result for global map">
            <a:extLst>
              <a:ext uri="{FF2B5EF4-FFF2-40B4-BE49-F238E27FC236}">
                <a16:creationId xmlns:a16="http://schemas.microsoft.com/office/drawing/2014/main" id="{687CD739-80CE-4262-B7EA-CDADFF80A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9295"/>
            <a:ext cx="12192000" cy="5228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A43CC9-FEEC-4755-A3E1-616064BA5A80}"/>
              </a:ext>
            </a:extLst>
          </p:cNvPr>
          <p:cNvSpPr>
            <a:spLocks noGrp="1"/>
          </p:cNvSpPr>
          <p:nvPr>
            <p:ph type="title"/>
          </p:nvPr>
        </p:nvSpPr>
        <p:spPr/>
        <p:txBody>
          <a:bodyPr/>
          <a:lstStyle/>
          <a:p>
            <a:r>
              <a:rPr lang="en-US" dirty="0"/>
              <a:t>Auto-roll up to central treasury</a:t>
            </a:r>
            <a:endParaRPr lang="en-IN" dirty="0"/>
          </a:p>
        </p:txBody>
      </p:sp>
      <p:grpSp>
        <p:nvGrpSpPr>
          <p:cNvPr id="37" name="Group 36">
            <a:extLst>
              <a:ext uri="{FF2B5EF4-FFF2-40B4-BE49-F238E27FC236}">
                <a16:creationId xmlns:a16="http://schemas.microsoft.com/office/drawing/2014/main" id="{B1C8A2D5-A764-4805-B435-1F222A3C6546}"/>
              </a:ext>
            </a:extLst>
          </p:cNvPr>
          <p:cNvGrpSpPr/>
          <p:nvPr/>
        </p:nvGrpSpPr>
        <p:grpSpPr>
          <a:xfrm>
            <a:off x="4876953" y="466987"/>
            <a:ext cx="2438095" cy="2438095"/>
            <a:chOff x="4847821" y="537127"/>
            <a:chExt cx="2438095" cy="2438095"/>
          </a:xfrm>
          <a:effectLst>
            <a:outerShdw blurRad="50800" dist="38100" dir="2700000" algn="tl" rotWithShape="0">
              <a:prstClr val="black">
                <a:alpha val="40000"/>
              </a:prstClr>
            </a:outerShdw>
          </a:effectLst>
        </p:grpSpPr>
        <p:pic>
          <p:nvPicPr>
            <p:cNvPr id="32" name="Picture 31">
              <a:extLst>
                <a:ext uri="{FF2B5EF4-FFF2-40B4-BE49-F238E27FC236}">
                  <a16:creationId xmlns:a16="http://schemas.microsoft.com/office/drawing/2014/main" id="{0820D805-F514-479C-A223-47707632E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821" y="537127"/>
              <a:ext cx="2438095" cy="2438095"/>
            </a:xfrm>
            <a:prstGeom prst="rect">
              <a:avLst/>
            </a:prstGeom>
            <a:effectLst>
              <a:outerShdw blurRad="50800" dist="38100" dir="2700000" algn="tl" rotWithShape="0">
                <a:prstClr val="black">
                  <a:alpha val="40000"/>
                </a:prstClr>
              </a:outerShdw>
            </a:effectLst>
          </p:spPr>
        </p:pic>
        <p:sp>
          <p:nvSpPr>
            <p:cNvPr id="38" name="TextBox 37">
              <a:extLst>
                <a:ext uri="{FF2B5EF4-FFF2-40B4-BE49-F238E27FC236}">
                  <a16:creationId xmlns:a16="http://schemas.microsoft.com/office/drawing/2014/main" id="{09259BE5-FBCB-4A3A-A482-CAA8AEF0D706}"/>
                </a:ext>
              </a:extLst>
            </p:cNvPr>
            <p:cNvSpPr txBox="1"/>
            <p:nvPr/>
          </p:nvSpPr>
          <p:spPr>
            <a:xfrm>
              <a:off x="5362877" y="1504351"/>
              <a:ext cx="134684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b="1" kern="0" dirty="0">
                  <a:solidFill>
                    <a:srgbClr val="FFFFFF"/>
                  </a:solidFill>
                  <a:latin typeface="Century Gothic" panose="020B0502020202020204" pitchFamily="34" charset="0"/>
                  <a:cs typeface="Arial"/>
                  <a:sym typeface="Arial"/>
                </a:rPr>
                <a:t>GLOBAL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CASH FLOW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b="1" kern="0" dirty="0">
                  <a:solidFill>
                    <a:srgbClr val="FFFFFF"/>
                  </a:solidFill>
                  <a:latin typeface="Century Gothic" panose="020B0502020202020204" pitchFamily="34" charset="0"/>
                  <a:cs typeface="Arial"/>
                  <a:sym typeface="Arial"/>
                </a:rPr>
                <a:t>FORECAST</a:t>
              </a:r>
              <a:endParaRPr kumimoji="0" lang="en-IN" sz="16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pSp>
      <p:cxnSp>
        <p:nvCxnSpPr>
          <p:cNvPr id="11" name="Connector: Elbow 10">
            <a:extLst>
              <a:ext uri="{FF2B5EF4-FFF2-40B4-BE49-F238E27FC236}">
                <a16:creationId xmlns:a16="http://schemas.microsoft.com/office/drawing/2014/main" id="{6C1FA992-D103-4D3B-A3CB-9A1513BDCDDB}"/>
              </a:ext>
            </a:extLst>
          </p:cNvPr>
          <p:cNvCxnSpPr>
            <a:cxnSpLocks/>
            <a:stCxn id="63" idx="0"/>
            <a:endCxn id="32" idx="1"/>
          </p:cNvCxnSpPr>
          <p:nvPr/>
        </p:nvCxnSpPr>
        <p:spPr>
          <a:xfrm rot="5400000" flipH="1" flipV="1">
            <a:off x="2862650" y="1140804"/>
            <a:ext cx="1469072" cy="2559534"/>
          </a:xfrm>
          <a:prstGeom prst="bentConnector2">
            <a:avLst/>
          </a:prstGeom>
          <a:ln w="38100">
            <a:solidFill>
              <a:srgbClr val="5DAAE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986DA83-3670-4D57-8633-35F315682AAF}"/>
              </a:ext>
            </a:extLst>
          </p:cNvPr>
          <p:cNvCxnSpPr>
            <a:cxnSpLocks/>
            <a:stCxn id="54" idx="0"/>
          </p:cNvCxnSpPr>
          <p:nvPr/>
        </p:nvCxnSpPr>
        <p:spPr>
          <a:xfrm rot="5400000" flipH="1" flipV="1">
            <a:off x="2833613" y="3079677"/>
            <a:ext cx="3015613" cy="1071068"/>
          </a:xfrm>
          <a:prstGeom prst="bentConnector3">
            <a:avLst>
              <a:gd name="adj1" fmla="val 100168"/>
            </a:avLst>
          </a:prstGeom>
          <a:ln w="38100">
            <a:solidFill>
              <a:srgbClr val="5DAAE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0F2A3518-4B93-43E8-9993-5D9A298154EA}"/>
              </a:ext>
            </a:extLst>
          </p:cNvPr>
          <p:cNvCxnSpPr>
            <a:cxnSpLocks/>
          </p:cNvCxnSpPr>
          <p:nvPr/>
        </p:nvCxnSpPr>
        <p:spPr>
          <a:xfrm rot="5400000" flipH="1" flipV="1">
            <a:off x="6432714" y="2696410"/>
            <a:ext cx="465055" cy="3"/>
          </a:xfrm>
          <a:prstGeom prst="bentConnector3">
            <a:avLst>
              <a:gd name="adj1" fmla="val 50000"/>
            </a:avLst>
          </a:prstGeom>
          <a:ln w="38100">
            <a:solidFill>
              <a:srgbClr val="5DAAE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D1F8951F-1B77-4E37-9825-6F287B2C1C5C}"/>
              </a:ext>
            </a:extLst>
          </p:cNvPr>
          <p:cNvCxnSpPr>
            <a:cxnSpLocks/>
            <a:stCxn id="66" idx="0"/>
          </p:cNvCxnSpPr>
          <p:nvPr/>
        </p:nvCxnSpPr>
        <p:spPr>
          <a:xfrm rot="16200000" flipV="1">
            <a:off x="7316700" y="1684384"/>
            <a:ext cx="1819695" cy="1822997"/>
          </a:xfrm>
          <a:prstGeom prst="bentConnector2">
            <a:avLst/>
          </a:prstGeom>
          <a:ln w="38100">
            <a:solidFill>
              <a:srgbClr val="5DAAE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4B88273C-2E46-42B6-9478-CA94C8E6FA52}"/>
              </a:ext>
            </a:extLst>
          </p:cNvPr>
          <p:cNvCxnSpPr>
            <a:cxnSpLocks/>
            <a:stCxn id="59" idx="0"/>
          </p:cNvCxnSpPr>
          <p:nvPr/>
        </p:nvCxnSpPr>
        <p:spPr>
          <a:xfrm rot="16200000" flipV="1">
            <a:off x="6810265" y="2574090"/>
            <a:ext cx="3754583" cy="2745012"/>
          </a:xfrm>
          <a:prstGeom prst="bentConnector3">
            <a:avLst>
              <a:gd name="adj1" fmla="val 100037"/>
            </a:avLst>
          </a:prstGeom>
          <a:ln w="38100">
            <a:solidFill>
              <a:srgbClr val="5DAAE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4917B2B-71BF-4877-B7C0-45CEB8E41A8A}"/>
              </a:ext>
            </a:extLst>
          </p:cNvPr>
          <p:cNvSpPr/>
          <p:nvPr/>
        </p:nvSpPr>
        <p:spPr>
          <a:xfrm>
            <a:off x="1458566" y="3047125"/>
            <a:ext cx="144000" cy="144000"/>
          </a:xfrm>
          <a:prstGeom prst="ellipse">
            <a:avLst/>
          </a:prstGeom>
          <a:solidFill>
            <a:srgbClr val="E70202">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Oval 32">
            <a:extLst>
              <a:ext uri="{FF2B5EF4-FFF2-40B4-BE49-F238E27FC236}">
                <a16:creationId xmlns:a16="http://schemas.microsoft.com/office/drawing/2014/main" id="{D33C8242-3823-4B72-BCD5-6B9C122748C9}"/>
              </a:ext>
            </a:extLst>
          </p:cNvPr>
          <p:cNvSpPr/>
          <p:nvPr/>
        </p:nvSpPr>
        <p:spPr>
          <a:xfrm>
            <a:off x="3278488" y="3344935"/>
            <a:ext cx="144000" cy="144000"/>
          </a:xfrm>
          <a:prstGeom prst="ellipse">
            <a:avLst/>
          </a:prstGeom>
          <a:solidFill>
            <a:srgbClr val="E7020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3C28D5E3-BFDF-43F9-8B1B-51F8D6A2285F}"/>
              </a:ext>
            </a:extLst>
          </p:cNvPr>
          <p:cNvSpPr/>
          <p:nvPr/>
        </p:nvSpPr>
        <p:spPr>
          <a:xfrm>
            <a:off x="2501338" y="2467660"/>
            <a:ext cx="144000" cy="144000"/>
          </a:xfrm>
          <a:prstGeom prst="ellipse">
            <a:avLst/>
          </a:prstGeom>
          <a:solidFill>
            <a:srgbClr val="E70202">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Oval 38">
            <a:extLst>
              <a:ext uri="{FF2B5EF4-FFF2-40B4-BE49-F238E27FC236}">
                <a16:creationId xmlns:a16="http://schemas.microsoft.com/office/drawing/2014/main" id="{0CA963E2-E7BC-4C28-B70E-E7382CCA80E1}"/>
              </a:ext>
            </a:extLst>
          </p:cNvPr>
          <p:cNvSpPr/>
          <p:nvPr/>
        </p:nvSpPr>
        <p:spPr>
          <a:xfrm>
            <a:off x="265543" y="2391883"/>
            <a:ext cx="144000" cy="144000"/>
          </a:xfrm>
          <a:prstGeom prst="ellipse">
            <a:avLst/>
          </a:prstGeom>
          <a:solidFill>
            <a:srgbClr val="E70202">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Oval 39">
            <a:extLst>
              <a:ext uri="{FF2B5EF4-FFF2-40B4-BE49-F238E27FC236}">
                <a16:creationId xmlns:a16="http://schemas.microsoft.com/office/drawing/2014/main" id="{818A7A1E-3430-4F72-9BDE-123386244CDB}"/>
              </a:ext>
            </a:extLst>
          </p:cNvPr>
          <p:cNvSpPr/>
          <p:nvPr/>
        </p:nvSpPr>
        <p:spPr>
          <a:xfrm>
            <a:off x="2865353" y="3810324"/>
            <a:ext cx="144000" cy="144000"/>
          </a:xfrm>
          <a:prstGeom prst="ellipse">
            <a:avLst/>
          </a:prstGeom>
          <a:solidFill>
            <a:srgbClr val="E70202">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 name="Connector: Elbow 9">
            <a:extLst>
              <a:ext uri="{FF2B5EF4-FFF2-40B4-BE49-F238E27FC236}">
                <a16:creationId xmlns:a16="http://schemas.microsoft.com/office/drawing/2014/main" id="{DC515F43-4F89-4960-8ECC-76A3BDF06981}"/>
              </a:ext>
            </a:extLst>
          </p:cNvPr>
          <p:cNvCxnSpPr>
            <a:cxnSpLocks/>
            <a:stCxn id="39" idx="6"/>
          </p:cNvCxnSpPr>
          <p:nvPr/>
        </p:nvCxnSpPr>
        <p:spPr>
          <a:xfrm>
            <a:off x="409543" y="2463883"/>
            <a:ext cx="1358717" cy="1041847"/>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7CC5BD9F-D442-40D6-ADE0-811C55AF2E62}"/>
              </a:ext>
            </a:extLst>
          </p:cNvPr>
          <p:cNvCxnSpPr>
            <a:cxnSpLocks/>
          </p:cNvCxnSpPr>
          <p:nvPr/>
        </p:nvCxnSpPr>
        <p:spPr>
          <a:xfrm>
            <a:off x="1607985" y="3115310"/>
            <a:ext cx="293909" cy="187133"/>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82B345D6-A754-422A-8FE0-AC1581AF6769}"/>
              </a:ext>
            </a:extLst>
          </p:cNvPr>
          <p:cNvCxnSpPr>
            <a:cxnSpLocks/>
            <a:stCxn id="36" idx="4"/>
          </p:cNvCxnSpPr>
          <p:nvPr/>
        </p:nvCxnSpPr>
        <p:spPr>
          <a:xfrm rot="5400000">
            <a:off x="2265780" y="2807754"/>
            <a:ext cx="503652" cy="111464"/>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67C4FF97-C82C-4819-8256-A87C7032B6D3}"/>
              </a:ext>
            </a:extLst>
          </p:cNvPr>
          <p:cNvCxnSpPr>
            <a:cxnSpLocks/>
            <a:stCxn id="33" idx="2"/>
          </p:cNvCxnSpPr>
          <p:nvPr/>
        </p:nvCxnSpPr>
        <p:spPr>
          <a:xfrm rot="10800000">
            <a:off x="2586840" y="3208877"/>
            <a:ext cx="691649" cy="208059"/>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615C3530-2A93-42BD-B07E-67570DBB7C11}"/>
              </a:ext>
            </a:extLst>
          </p:cNvPr>
          <p:cNvCxnSpPr>
            <a:cxnSpLocks/>
            <a:stCxn id="40" idx="2"/>
          </p:cNvCxnSpPr>
          <p:nvPr/>
        </p:nvCxnSpPr>
        <p:spPr>
          <a:xfrm rot="10800000">
            <a:off x="2689691" y="3648286"/>
            <a:ext cx="175662" cy="234039"/>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477AC1D-5A42-4A24-8BD2-9841E114979C}"/>
              </a:ext>
            </a:extLst>
          </p:cNvPr>
          <p:cNvGrpSpPr/>
          <p:nvPr/>
        </p:nvGrpSpPr>
        <p:grpSpPr>
          <a:xfrm>
            <a:off x="1774710" y="2804935"/>
            <a:ext cx="1086066" cy="1080000"/>
            <a:chOff x="1774710" y="2804935"/>
            <a:chExt cx="1086066" cy="1080000"/>
          </a:xfrm>
          <a:effectLst>
            <a:outerShdw blurRad="50800" dist="38100" dir="2700000" algn="tl" rotWithShape="0">
              <a:prstClr val="black">
                <a:alpha val="40000"/>
              </a:prstClr>
            </a:outerShdw>
          </a:effectLst>
        </p:grpSpPr>
        <p:pic>
          <p:nvPicPr>
            <p:cNvPr id="62" name="Picture 61">
              <a:extLst>
                <a:ext uri="{FF2B5EF4-FFF2-40B4-BE49-F238E27FC236}">
                  <a16:creationId xmlns:a16="http://schemas.microsoft.com/office/drawing/2014/main" id="{002AFE90-8209-4A13-AC7B-98CFF524302F}"/>
                </a:ext>
              </a:extLst>
            </p:cNvPr>
            <p:cNvPicPr>
              <a:picLocks noChangeAspect="1"/>
            </p:cNvPicPr>
            <p:nvPr/>
          </p:nvPicPr>
          <p:blipFill>
            <a:blip r:embed="rId5"/>
            <a:stretch>
              <a:fillRect/>
            </a:stretch>
          </p:blipFill>
          <p:spPr>
            <a:xfrm>
              <a:off x="1780776" y="2804935"/>
              <a:ext cx="1080000" cy="1080000"/>
            </a:xfrm>
            <a:prstGeom prst="rect">
              <a:avLst/>
            </a:prstGeom>
          </p:spPr>
        </p:pic>
        <p:sp>
          <p:nvSpPr>
            <p:cNvPr id="63" name="Title 1">
              <a:extLst>
                <a:ext uri="{FF2B5EF4-FFF2-40B4-BE49-F238E27FC236}">
                  <a16:creationId xmlns:a16="http://schemas.microsoft.com/office/drawing/2014/main" id="{703C5F01-D64C-44B4-AA04-7495C295F9C3}"/>
                </a:ext>
              </a:extLst>
            </p:cNvPr>
            <p:cNvSpPr txBox="1">
              <a:spLocks/>
            </p:cNvSpPr>
            <p:nvPr/>
          </p:nvSpPr>
          <p:spPr>
            <a:xfrm>
              <a:off x="1774710" y="3155107"/>
              <a:ext cx="1085417" cy="667657"/>
            </a:xfrm>
            <a:prstGeom prst="rect">
              <a:avLst/>
            </a:prstGeom>
            <a:noFill/>
            <a:ln>
              <a:noFill/>
            </a:ln>
          </p:spPr>
          <p:txBody>
            <a:bodyPr spcFirstLastPara="1" wrap="square" lIns="91425" tIns="45700" rIns="91425" bIns="468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US" sz="1100" b="1" i="0" u="none" strike="noStrike" kern="0" cap="none" spc="0" normalizeH="0" baseline="0" noProof="0" dirty="0">
                  <a:ln>
                    <a:noFill/>
                  </a:ln>
                  <a:solidFill>
                    <a:srgbClr val="FFFFFF"/>
                  </a:solidFill>
                  <a:effectLst/>
                  <a:uLnTx/>
                  <a:uFillTx/>
                  <a:latin typeface="Century Gothic"/>
                  <a:sym typeface="Century Gothic"/>
                </a:rPr>
                <a:t>FORECAST</a:t>
              </a:r>
            </a:p>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lang="en-US" sz="1400" kern="0" dirty="0">
                  <a:solidFill>
                    <a:srgbClr val="FFFFFF"/>
                  </a:solidFill>
                </a:rPr>
                <a:t>01</a:t>
              </a:r>
              <a:endParaRPr kumimoji="0" lang="en-IN" sz="1400" b="1" i="0" u="none" strike="noStrike" kern="0" cap="none" spc="0" normalizeH="0" baseline="0" noProof="0" dirty="0">
                <a:ln>
                  <a:noFill/>
                </a:ln>
                <a:solidFill>
                  <a:srgbClr val="FFFFFF"/>
                </a:solidFill>
                <a:effectLst/>
                <a:uLnTx/>
                <a:uFillTx/>
                <a:latin typeface="Century Gothic"/>
                <a:sym typeface="Century Gothic"/>
              </a:endParaRPr>
            </a:p>
          </p:txBody>
        </p:sp>
      </p:grpSp>
      <p:sp>
        <p:nvSpPr>
          <p:cNvPr id="60" name="Oval 59">
            <a:extLst>
              <a:ext uri="{FF2B5EF4-FFF2-40B4-BE49-F238E27FC236}">
                <a16:creationId xmlns:a16="http://schemas.microsoft.com/office/drawing/2014/main" id="{55CA3C79-5705-4E86-AC78-EF70479AA8E7}"/>
              </a:ext>
            </a:extLst>
          </p:cNvPr>
          <p:cNvSpPr/>
          <p:nvPr/>
        </p:nvSpPr>
        <p:spPr>
          <a:xfrm>
            <a:off x="3424743" y="4510797"/>
            <a:ext cx="144000" cy="144000"/>
          </a:xfrm>
          <a:prstGeom prst="ellipse">
            <a:avLst/>
          </a:prstGeom>
          <a:solidFill>
            <a:srgbClr val="FC7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Oval 60">
            <a:extLst>
              <a:ext uri="{FF2B5EF4-FFF2-40B4-BE49-F238E27FC236}">
                <a16:creationId xmlns:a16="http://schemas.microsoft.com/office/drawing/2014/main" id="{F7A8A981-9187-4E69-AA4C-711451944758}"/>
              </a:ext>
            </a:extLst>
          </p:cNvPr>
          <p:cNvSpPr/>
          <p:nvPr/>
        </p:nvSpPr>
        <p:spPr>
          <a:xfrm>
            <a:off x="4397722" y="5031793"/>
            <a:ext cx="144000" cy="144000"/>
          </a:xfrm>
          <a:prstGeom prst="ellipse">
            <a:avLst/>
          </a:prstGeom>
          <a:solidFill>
            <a:srgbClr val="FC7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Oval 63">
            <a:extLst>
              <a:ext uri="{FF2B5EF4-FFF2-40B4-BE49-F238E27FC236}">
                <a16:creationId xmlns:a16="http://schemas.microsoft.com/office/drawing/2014/main" id="{8E208CB1-1E09-47FF-9935-0EED6201B833}"/>
              </a:ext>
            </a:extLst>
          </p:cNvPr>
          <p:cNvSpPr/>
          <p:nvPr/>
        </p:nvSpPr>
        <p:spPr>
          <a:xfrm>
            <a:off x="3819801" y="5964276"/>
            <a:ext cx="144000" cy="144000"/>
          </a:xfrm>
          <a:prstGeom prst="ellipse">
            <a:avLst/>
          </a:prstGeom>
          <a:solidFill>
            <a:srgbClr val="FC7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Oval 64">
            <a:extLst>
              <a:ext uri="{FF2B5EF4-FFF2-40B4-BE49-F238E27FC236}">
                <a16:creationId xmlns:a16="http://schemas.microsoft.com/office/drawing/2014/main" id="{20D61B67-304C-42E6-8FAB-110302760CC9}"/>
              </a:ext>
            </a:extLst>
          </p:cNvPr>
          <p:cNvSpPr/>
          <p:nvPr/>
        </p:nvSpPr>
        <p:spPr>
          <a:xfrm>
            <a:off x="3352743" y="6529957"/>
            <a:ext cx="144000" cy="144000"/>
          </a:xfrm>
          <a:prstGeom prst="ellipse">
            <a:avLst/>
          </a:prstGeom>
          <a:solidFill>
            <a:srgbClr val="FC7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7" name="Oval 66">
            <a:extLst>
              <a:ext uri="{FF2B5EF4-FFF2-40B4-BE49-F238E27FC236}">
                <a16:creationId xmlns:a16="http://schemas.microsoft.com/office/drawing/2014/main" id="{FB6A1DFA-1AED-48D3-B35B-81EC19F33B4A}"/>
              </a:ext>
            </a:extLst>
          </p:cNvPr>
          <p:cNvSpPr/>
          <p:nvPr/>
        </p:nvSpPr>
        <p:spPr>
          <a:xfrm>
            <a:off x="5157911" y="4219303"/>
            <a:ext cx="144000" cy="144000"/>
          </a:xfrm>
          <a:prstGeom prst="ellipse">
            <a:avLst/>
          </a:prstGeom>
          <a:solidFill>
            <a:srgbClr val="1EB6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0" name="Oval 69">
            <a:extLst>
              <a:ext uri="{FF2B5EF4-FFF2-40B4-BE49-F238E27FC236}">
                <a16:creationId xmlns:a16="http://schemas.microsoft.com/office/drawing/2014/main" id="{DFF779A4-2F37-4161-9867-C3D1F2715A3C}"/>
              </a:ext>
            </a:extLst>
          </p:cNvPr>
          <p:cNvSpPr/>
          <p:nvPr/>
        </p:nvSpPr>
        <p:spPr>
          <a:xfrm>
            <a:off x="6432340" y="5958095"/>
            <a:ext cx="144000" cy="144000"/>
          </a:xfrm>
          <a:prstGeom prst="ellipse">
            <a:avLst/>
          </a:prstGeom>
          <a:solidFill>
            <a:srgbClr val="1EB6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1" name="Oval 70">
            <a:extLst>
              <a:ext uri="{FF2B5EF4-FFF2-40B4-BE49-F238E27FC236}">
                <a16:creationId xmlns:a16="http://schemas.microsoft.com/office/drawing/2014/main" id="{7E392E85-F117-4B17-809E-43F9D28079B6}"/>
              </a:ext>
            </a:extLst>
          </p:cNvPr>
          <p:cNvSpPr/>
          <p:nvPr/>
        </p:nvSpPr>
        <p:spPr>
          <a:xfrm>
            <a:off x="7173525" y="4644249"/>
            <a:ext cx="144000" cy="144000"/>
          </a:xfrm>
          <a:prstGeom prst="ellipse">
            <a:avLst/>
          </a:prstGeom>
          <a:solidFill>
            <a:srgbClr val="1EB6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2" name="Oval 71">
            <a:extLst>
              <a:ext uri="{FF2B5EF4-FFF2-40B4-BE49-F238E27FC236}">
                <a16:creationId xmlns:a16="http://schemas.microsoft.com/office/drawing/2014/main" id="{B5E196ED-41A7-4897-AA75-C2C78D208C8C}"/>
              </a:ext>
            </a:extLst>
          </p:cNvPr>
          <p:cNvSpPr/>
          <p:nvPr/>
        </p:nvSpPr>
        <p:spPr>
          <a:xfrm>
            <a:off x="6842850" y="4087099"/>
            <a:ext cx="144000" cy="144000"/>
          </a:xfrm>
          <a:prstGeom prst="ellipse">
            <a:avLst/>
          </a:prstGeom>
          <a:solidFill>
            <a:srgbClr val="1EB6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3" name="Oval 72">
            <a:extLst>
              <a:ext uri="{FF2B5EF4-FFF2-40B4-BE49-F238E27FC236}">
                <a16:creationId xmlns:a16="http://schemas.microsoft.com/office/drawing/2014/main" id="{57D89C95-5331-49AE-B5C5-3C2E1B4562B4}"/>
              </a:ext>
            </a:extLst>
          </p:cNvPr>
          <p:cNvSpPr/>
          <p:nvPr/>
        </p:nvSpPr>
        <p:spPr>
          <a:xfrm>
            <a:off x="5997316" y="4363303"/>
            <a:ext cx="144000" cy="144000"/>
          </a:xfrm>
          <a:prstGeom prst="ellipse">
            <a:avLst/>
          </a:prstGeom>
          <a:solidFill>
            <a:srgbClr val="1EB6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5" name="Oval 74">
            <a:extLst>
              <a:ext uri="{FF2B5EF4-FFF2-40B4-BE49-F238E27FC236}">
                <a16:creationId xmlns:a16="http://schemas.microsoft.com/office/drawing/2014/main" id="{286F8AA3-62DF-4C66-B1E0-71DFC3D91A7E}"/>
              </a:ext>
            </a:extLst>
          </p:cNvPr>
          <p:cNvSpPr/>
          <p:nvPr/>
        </p:nvSpPr>
        <p:spPr>
          <a:xfrm>
            <a:off x="5622402" y="3022910"/>
            <a:ext cx="144000" cy="144000"/>
          </a:xfrm>
          <a:prstGeom prst="ellipse">
            <a:avLst/>
          </a:prstGeom>
          <a:solidFill>
            <a:srgbClr val="80CF1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7" name="Oval 76">
            <a:extLst>
              <a:ext uri="{FF2B5EF4-FFF2-40B4-BE49-F238E27FC236}">
                <a16:creationId xmlns:a16="http://schemas.microsoft.com/office/drawing/2014/main" id="{17AC67E0-EF46-4F15-9E2B-45E3F37A2C02}"/>
              </a:ext>
            </a:extLst>
          </p:cNvPr>
          <p:cNvSpPr/>
          <p:nvPr/>
        </p:nvSpPr>
        <p:spPr>
          <a:xfrm>
            <a:off x="6770850" y="2686523"/>
            <a:ext cx="144000" cy="144000"/>
          </a:xfrm>
          <a:prstGeom prst="ellipse">
            <a:avLst/>
          </a:prstGeom>
          <a:solidFill>
            <a:srgbClr val="80CF1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9" name="Oval 78">
            <a:extLst>
              <a:ext uri="{FF2B5EF4-FFF2-40B4-BE49-F238E27FC236}">
                <a16:creationId xmlns:a16="http://schemas.microsoft.com/office/drawing/2014/main" id="{EA383F9E-E5AD-4E78-9DCF-E53C1EE0AF5C}"/>
              </a:ext>
            </a:extLst>
          </p:cNvPr>
          <p:cNvSpPr/>
          <p:nvPr/>
        </p:nvSpPr>
        <p:spPr>
          <a:xfrm>
            <a:off x="7700634" y="2546008"/>
            <a:ext cx="144000" cy="144000"/>
          </a:xfrm>
          <a:prstGeom prst="ellipse">
            <a:avLst/>
          </a:prstGeom>
          <a:solidFill>
            <a:srgbClr val="80CF1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1" name="Oval 80">
            <a:extLst>
              <a:ext uri="{FF2B5EF4-FFF2-40B4-BE49-F238E27FC236}">
                <a16:creationId xmlns:a16="http://schemas.microsoft.com/office/drawing/2014/main" id="{255BC508-FFCA-4DF8-A5D9-972DE4A5B7AE}"/>
              </a:ext>
            </a:extLst>
          </p:cNvPr>
          <p:cNvSpPr/>
          <p:nvPr/>
        </p:nvSpPr>
        <p:spPr>
          <a:xfrm>
            <a:off x="8451336" y="4363303"/>
            <a:ext cx="144000" cy="144000"/>
          </a:xfrm>
          <a:prstGeom prst="ellipse">
            <a:avLst/>
          </a:prstGeom>
          <a:solidFill>
            <a:srgbClr val="6E0F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2" name="Oval 81">
            <a:extLst>
              <a:ext uri="{FF2B5EF4-FFF2-40B4-BE49-F238E27FC236}">
                <a16:creationId xmlns:a16="http://schemas.microsoft.com/office/drawing/2014/main" id="{82ECCB05-AD87-44DA-AA5B-11ACE4589484}"/>
              </a:ext>
            </a:extLst>
          </p:cNvPr>
          <p:cNvSpPr/>
          <p:nvPr/>
        </p:nvSpPr>
        <p:spPr>
          <a:xfrm>
            <a:off x="9115033" y="4598410"/>
            <a:ext cx="144000" cy="144000"/>
          </a:xfrm>
          <a:prstGeom prst="ellipse">
            <a:avLst/>
          </a:prstGeom>
          <a:solidFill>
            <a:srgbClr val="6E0F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5" name="Oval 84">
            <a:extLst>
              <a:ext uri="{FF2B5EF4-FFF2-40B4-BE49-F238E27FC236}">
                <a16:creationId xmlns:a16="http://schemas.microsoft.com/office/drawing/2014/main" id="{C508F95B-1538-4A3D-AF52-AA8E776AF2B7}"/>
              </a:ext>
            </a:extLst>
          </p:cNvPr>
          <p:cNvSpPr/>
          <p:nvPr/>
        </p:nvSpPr>
        <p:spPr>
          <a:xfrm>
            <a:off x="10433227" y="2438444"/>
            <a:ext cx="144000" cy="144000"/>
          </a:xfrm>
          <a:prstGeom prst="ellipse">
            <a:avLst/>
          </a:prstGeom>
          <a:solidFill>
            <a:srgbClr val="6E0F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6" name="Oval 85">
            <a:extLst>
              <a:ext uri="{FF2B5EF4-FFF2-40B4-BE49-F238E27FC236}">
                <a16:creationId xmlns:a16="http://schemas.microsoft.com/office/drawing/2014/main" id="{C685E2ED-93C1-4D57-B277-4E77E85F2BFD}"/>
              </a:ext>
            </a:extLst>
          </p:cNvPr>
          <p:cNvSpPr/>
          <p:nvPr/>
        </p:nvSpPr>
        <p:spPr>
          <a:xfrm>
            <a:off x="10982031" y="3115310"/>
            <a:ext cx="144000" cy="144000"/>
          </a:xfrm>
          <a:prstGeom prst="ellipse">
            <a:avLst/>
          </a:prstGeom>
          <a:solidFill>
            <a:srgbClr val="6E0F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7" name="Oval 86">
            <a:extLst>
              <a:ext uri="{FF2B5EF4-FFF2-40B4-BE49-F238E27FC236}">
                <a16:creationId xmlns:a16="http://schemas.microsoft.com/office/drawing/2014/main" id="{3DA3ACC3-79B4-4964-B969-B8F202DD9A02}"/>
              </a:ext>
            </a:extLst>
          </p:cNvPr>
          <p:cNvSpPr/>
          <p:nvPr/>
        </p:nvSpPr>
        <p:spPr>
          <a:xfrm>
            <a:off x="9449959" y="2501807"/>
            <a:ext cx="144000" cy="144000"/>
          </a:xfrm>
          <a:prstGeom prst="ellipse">
            <a:avLst/>
          </a:prstGeom>
          <a:solidFill>
            <a:srgbClr val="6E0F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9" name="Oval 88">
            <a:extLst>
              <a:ext uri="{FF2B5EF4-FFF2-40B4-BE49-F238E27FC236}">
                <a16:creationId xmlns:a16="http://schemas.microsoft.com/office/drawing/2014/main" id="{E0304E9F-D178-4EEF-867F-88BDA8DA23CE}"/>
              </a:ext>
            </a:extLst>
          </p:cNvPr>
          <p:cNvSpPr/>
          <p:nvPr/>
        </p:nvSpPr>
        <p:spPr>
          <a:xfrm>
            <a:off x="7417287" y="4101387"/>
            <a:ext cx="144000" cy="144000"/>
          </a:xfrm>
          <a:prstGeom prst="ellipse">
            <a:avLst/>
          </a:prstGeom>
          <a:solidFill>
            <a:srgbClr val="6E0F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90" name="Connector: Elbow 89">
            <a:extLst>
              <a:ext uri="{FF2B5EF4-FFF2-40B4-BE49-F238E27FC236}">
                <a16:creationId xmlns:a16="http://schemas.microsoft.com/office/drawing/2014/main" id="{0657527A-C63F-4ADE-8848-5466585C7AB2}"/>
              </a:ext>
            </a:extLst>
          </p:cNvPr>
          <p:cNvCxnSpPr>
            <a:cxnSpLocks/>
          </p:cNvCxnSpPr>
          <p:nvPr/>
        </p:nvCxnSpPr>
        <p:spPr>
          <a:xfrm rot="5400000" flipH="1" flipV="1">
            <a:off x="3166442" y="4898405"/>
            <a:ext cx="573907" cy="86694"/>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23F5DAAA-118A-453D-8BE0-52DDFA8FF51D}"/>
              </a:ext>
            </a:extLst>
          </p:cNvPr>
          <p:cNvCxnSpPr>
            <a:cxnSpLocks/>
            <a:endCxn id="61" idx="2"/>
          </p:cNvCxnSpPr>
          <p:nvPr/>
        </p:nvCxnSpPr>
        <p:spPr>
          <a:xfrm>
            <a:off x="3880140" y="5083095"/>
            <a:ext cx="517582" cy="20698"/>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45588C7D-7531-4F29-B2CD-72F3301E4D9F}"/>
              </a:ext>
            </a:extLst>
          </p:cNvPr>
          <p:cNvCxnSpPr>
            <a:cxnSpLocks/>
            <a:endCxn id="64" idx="0"/>
          </p:cNvCxnSpPr>
          <p:nvPr/>
        </p:nvCxnSpPr>
        <p:spPr>
          <a:xfrm rot="5400000">
            <a:off x="3726339" y="5791580"/>
            <a:ext cx="338158" cy="7234"/>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CF4E5301-2C4F-4F10-A999-1E853573C810}"/>
              </a:ext>
            </a:extLst>
          </p:cNvPr>
          <p:cNvCxnSpPr>
            <a:cxnSpLocks/>
            <a:endCxn id="65" idx="0"/>
          </p:cNvCxnSpPr>
          <p:nvPr/>
        </p:nvCxnSpPr>
        <p:spPr>
          <a:xfrm rot="5400000">
            <a:off x="3017510" y="6028829"/>
            <a:ext cx="908362" cy="93895"/>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B5C2B6B6-6B26-448E-8B64-6FBC850C99DA}"/>
              </a:ext>
            </a:extLst>
          </p:cNvPr>
          <p:cNvCxnSpPr>
            <a:cxnSpLocks/>
            <a:endCxn id="71" idx="3"/>
          </p:cNvCxnSpPr>
          <p:nvPr/>
        </p:nvCxnSpPr>
        <p:spPr>
          <a:xfrm rot="5400000" flipH="1" flipV="1">
            <a:off x="6886415" y="4867596"/>
            <a:ext cx="408632" cy="207763"/>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CDF36F7C-DAFA-4666-A9F9-DE395542C0E5}"/>
              </a:ext>
            </a:extLst>
          </p:cNvPr>
          <p:cNvCxnSpPr>
            <a:cxnSpLocks/>
            <a:endCxn id="70" idx="0"/>
          </p:cNvCxnSpPr>
          <p:nvPr/>
        </p:nvCxnSpPr>
        <p:spPr>
          <a:xfrm rot="5400000">
            <a:off x="6327543" y="5734742"/>
            <a:ext cx="400150" cy="4655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7A421869-276C-40F0-AEF5-8765610A2615}"/>
              </a:ext>
            </a:extLst>
          </p:cNvPr>
          <p:cNvCxnSpPr>
            <a:cxnSpLocks/>
            <a:stCxn id="72" idx="4"/>
          </p:cNvCxnSpPr>
          <p:nvPr/>
        </p:nvCxnSpPr>
        <p:spPr>
          <a:xfrm rot="5400000">
            <a:off x="6442503" y="4559446"/>
            <a:ext cx="800694" cy="144000"/>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E23C5902-4C13-4A44-B85D-07AADBC2E266}"/>
              </a:ext>
            </a:extLst>
          </p:cNvPr>
          <p:cNvCxnSpPr>
            <a:cxnSpLocks/>
            <a:stCxn id="73" idx="4"/>
          </p:cNvCxnSpPr>
          <p:nvPr/>
        </p:nvCxnSpPr>
        <p:spPr>
          <a:xfrm rot="16200000" flipH="1">
            <a:off x="5816360" y="4760259"/>
            <a:ext cx="657647" cy="151734"/>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4E8BBC7D-3C8B-4BA8-BAE1-1CDA62AD990A}"/>
              </a:ext>
            </a:extLst>
          </p:cNvPr>
          <p:cNvCxnSpPr>
            <a:cxnSpLocks/>
            <a:stCxn id="67" idx="4"/>
          </p:cNvCxnSpPr>
          <p:nvPr/>
        </p:nvCxnSpPr>
        <p:spPr>
          <a:xfrm rot="16200000" flipH="1">
            <a:off x="5354861" y="4238353"/>
            <a:ext cx="801647" cy="105154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486AA9CD-B039-45B1-8E69-FCEB53C69A7E}"/>
              </a:ext>
            </a:extLst>
          </p:cNvPr>
          <p:cNvCxnSpPr>
            <a:cxnSpLocks/>
          </p:cNvCxnSpPr>
          <p:nvPr/>
        </p:nvCxnSpPr>
        <p:spPr>
          <a:xfrm>
            <a:off x="5766402" y="3094910"/>
            <a:ext cx="515055" cy="124042"/>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C8334F00-C23F-4E2D-B9C7-AEF771D7F40A}"/>
              </a:ext>
            </a:extLst>
          </p:cNvPr>
          <p:cNvCxnSpPr>
            <a:cxnSpLocks/>
            <a:stCxn id="77" idx="4"/>
          </p:cNvCxnSpPr>
          <p:nvPr/>
        </p:nvCxnSpPr>
        <p:spPr>
          <a:xfrm rot="16200000" flipH="1">
            <a:off x="6751729" y="2921644"/>
            <a:ext cx="204848" cy="2260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06255D40-9DBC-44DB-A808-B912FC7458BD}"/>
              </a:ext>
            </a:extLst>
          </p:cNvPr>
          <p:cNvCxnSpPr>
            <a:cxnSpLocks/>
            <a:stCxn id="79" idx="4"/>
            <a:endCxn id="56" idx="3"/>
          </p:cNvCxnSpPr>
          <p:nvPr/>
        </p:nvCxnSpPr>
        <p:spPr>
          <a:xfrm rot="5400000">
            <a:off x="7184715" y="2784147"/>
            <a:ext cx="682059" cy="493781"/>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5F8C7CE1-7979-4F2F-A212-8BEE70F31686}"/>
              </a:ext>
            </a:extLst>
          </p:cNvPr>
          <p:cNvCxnSpPr>
            <a:cxnSpLocks/>
            <a:stCxn id="66" idx="1"/>
            <a:endCxn id="89" idx="0"/>
          </p:cNvCxnSpPr>
          <p:nvPr/>
        </p:nvCxnSpPr>
        <p:spPr>
          <a:xfrm rot="10800000" flipV="1">
            <a:off x="7489288" y="3839559"/>
            <a:ext cx="1106049" cy="261828"/>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0BD8CA86-78A9-43BE-AAE6-080682830551}"/>
              </a:ext>
            </a:extLst>
          </p:cNvPr>
          <p:cNvCxnSpPr>
            <a:cxnSpLocks/>
            <a:stCxn id="81" idx="0"/>
          </p:cNvCxnSpPr>
          <p:nvPr/>
        </p:nvCxnSpPr>
        <p:spPr>
          <a:xfrm rot="5400000" flipH="1" flipV="1">
            <a:off x="8458562" y="4085005"/>
            <a:ext cx="343072" cy="213525"/>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25A56F8C-8D10-47F8-9423-99E19AAFE5D9}"/>
              </a:ext>
            </a:extLst>
          </p:cNvPr>
          <p:cNvCxnSpPr>
            <a:cxnSpLocks/>
            <a:stCxn id="82" idx="0"/>
          </p:cNvCxnSpPr>
          <p:nvPr/>
        </p:nvCxnSpPr>
        <p:spPr>
          <a:xfrm rot="16200000" flipV="1">
            <a:off x="8876706" y="4288083"/>
            <a:ext cx="570684" cy="49970"/>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Connector: Elbow 131">
            <a:extLst>
              <a:ext uri="{FF2B5EF4-FFF2-40B4-BE49-F238E27FC236}">
                <a16:creationId xmlns:a16="http://schemas.microsoft.com/office/drawing/2014/main" id="{A279AB54-94A5-4DEE-8D76-F76E74CF21DA}"/>
              </a:ext>
            </a:extLst>
          </p:cNvPr>
          <p:cNvCxnSpPr>
            <a:cxnSpLocks/>
            <a:stCxn id="86" idx="2"/>
          </p:cNvCxnSpPr>
          <p:nvPr/>
        </p:nvCxnSpPr>
        <p:spPr>
          <a:xfrm rot="10800000" flipV="1">
            <a:off x="9587233" y="3187310"/>
            <a:ext cx="1394798" cy="46097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AA70EB89-87EC-422A-9B6F-D714F9D54132}"/>
              </a:ext>
            </a:extLst>
          </p:cNvPr>
          <p:cNvCxnSpPr>
            <a:cxnSpLocks/>
            <a:stCxn id="85" idx="4"/>
          </p:cNvCxnSpPr>
          <p:nvPr/>
        </p:nvCxnSpPr>
        <p:spPr>
          <a:xfrm rot="5400000">
            <a:off x="9430756" y="2431259"/>
            <a:ext cx="923286" cy="122565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B0E241B2-92CD-4B54-8A32-DAF8123AC0E6}"/>
              </a:ext>
            </a:extLst>
          </p:cNvPr>
          <p:cNvCxnSpPr>
            <a:cxnSpLocks/>
            <a:endCxn id="87" idx="4"/>
          </p:cNvCxnSpPr>
          <p:nvPr/>
        </p:nvCxnSpPr>
        <p:spPr>
          <a:xfrm rot="5400000" flipH="1" flipV="1">
            <a:off x="8960260" y="2944030"/>
            <a:ext cx="859922" cy="26347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28795B9E-D14D-47E2-BE93-CEBAC52757CD}"/>
              </a:ext>
            </a:extLst>
          </p:cNvPr>
          <p:cNvCxnSpPr>
            <a:cxnSpLocks/>
            <a:stCxn id="146" idx="2"/>
            <a:endCxn id="59" idx="3"/>
          </p:cNvCxnSpPr>
          <p:nvPr/>
        </p:nvCxnSpPr>
        <p:spPr>
          <a:xfrm rot="10800000">
            <a:off x="10602771" y="6157716"/>
            <a:ext cx="847981" cy="261828"/>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DF5C854C-E543-4BA3-80C7-4C0042F4F50C}"/>
              </a:ext>
            </a:extLst>
          </p:cNvPr>
          <p:cNvSpPr/>
          <p:nvPr/>
        </p:nvSpPr>
        <p:spPr>
          <a:xfrm>
            <a:off x="10488726" y="5031793"/>
            <a:ext cx="144000" cy="144000"/>
          </a:xfrm>
          <a:prstGeom prst="ellipse">
            <a:avLst/>
          </a:prstGeom>
          <a:solidFill>
            <a:srgbClr val="F9EA1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6" name="Oval 145">
            <a:extLst>
              <a:ext uri="{FF2B5EF4-FFF2-40B4-BE49-F238E27FC236}">
                <a16:creationId xmlns:a16="http://schemas.microsoft.com/office/drawing/2014/main" id="{70F37F0D-B377-416F-BFE7-37A1E8885362}"/>
              </a:ext>
            </a:extLst>
          </p:cNvPr>
          <p:cNvSpPr/>
          <p:nvPr/>
        </p:nvSpPr>
        <p:spPr>
          <a:xfrm>
            <a:off x="11450751" y="6347544"/>
            <a:ext cx="144000" cy="144000"/>
          </a:xfrm>
          <a:prstGeom prst="ellipse">
            <a:avLst/>
          </a:prstGeom>
          <a:solidFill>
            <a:srgbClr val="F9EA1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7" name="Oval 146">
            <a:extLst>
              <a:ext uri="{FF2B5EF4-FFF2-40B4-BE49-F238E27FC236}">
                <a16:creationId xmlns:a16="http://schemas.microsoft.com/office/drawing/2014/main" id="{2D366A70-9A82-4821-B5C6-A17A7C0EB5CD}"/>
              </a:ext>
            </a:extLst>
          </p:cNvPr>
          <p:cNvSpPr/>
          <p:nvPr/>
        </p:nvSpPr>
        <p:spPr>
          <a:xfrm>
            <a:off x="10219932" y="5401810"/>
            <a:ext cx="144000" cy="144000"/>
          </a:xfrm>
          <a:prstGeom prst="ellipse">
            <a:avLst/>
          </a:prstGeom>
          <a:solidFill>
            <a:srgbClr val="F9EA1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51" name="Connector: Elbow 150">
            <a:extLst>
              <a:ext uri="{FF2B5EF4-FFF2-40B4-BE49-F238E27FC236}">
                <a16:creationId xmlns:a16="http://schemas.microsoft.com/office/drawing/2014/main" id="{B09A5B03-DF63-4B3C-9EDB-D7E399FD7A0A}"/>
              </a:ext>
            </a:extLst>
          </p:cNvPr>
          <p:cNvCxnSpPr>
            <a:cxnSpLocks/>
          </p:cNvCxnSpPr>
          <p:nvPr/>
        </p:nvCxnSpPr>
        <p:spPr>
          <a:xfrm rot="5400000">
            <a:off x="10113500" y="5494367"/>
            <a:ext cx="782303" cy="145153"/>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34CAC9F5-547C-4F52-828D-45A57FC6580C}"/>
              </a:ext>
            </a:extLst>
          </p:cNvPr>
          <p:cNvCxnSpPr>
            <a:cxnSpLocks/>
            <a:stCxn id="147" idx="4"/>
          </p:cNvCxnSpPr>
          <p:nvPr/>
        </p:nvCxnSpPr>
        <p:spPr>
          <a:xfrm rot="5400000">
            <a:off x="10100421" y="5639087"/>
            <a:ext cx="284788" cy="98234"/>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F734A44-1E98-48E4-95CB-3694E1F6F148}"/>
              </a:ext>
            </a:extLst>
          </p:cNvPr>
          <p:cNvGrpSpPr/>
          <p:nvPr/>
        </p:nvGrpSpPr>
        <p:grpSpPr>
          <a:xfrm>
            <a:off x="6193436" y="2670368"/>
            <a:ext cx="1089153" cy="1080000"/>
            <a:chOff x="6193436" y="2670368"/>
            <a:chExt cx="1089153" cy="1080000"/>
          </a:xfrm>
          <a:effectLst>
            <a:outerShdw blurRad="50800" dist="38100" dir="2700000" algn="tl" rotWithShape="0">
              <a:prstClr val="black">
                <a:alpha val="40000"/>
              </a:prstClr>
            </a:outerShdw>
          </a:effectLst>
        </p:grpSpPr>
        <p:pic>
          <p:nvPicPr>
            <p:cNvPr id="55" name="Picture 54">
              <a:extLst>
                <a:ext uri="{FF2B5EF4-FFF2-40B4-BE49-F238E27FC236}">
                  <a16:creationId xmlns:a16="http://schemas.microsoft.com/office/drawing/2014/main" id="{D7AEA0E5-37C8-4FD0-9629-0BC00CDB549C}"/>
                </a:ext>
              </a:extLst>
            </p:cNvPr>
            <p:cNvPicPr>
              <a:picLocks noChangeAspect="1"/>
            </p:cNvPicPr>
            <p:nvPr/>
          </p:nvPicPr>
          <p:blipFill>
            <a:blip r:embed="rId6"/>
            <a:stretch>
              <a:fillRect/>
            </a:stretch>
          </p:blipFill>
          <p:spPr>
            <a:xfrm>
              <a:off x="6202589" y="2670368"/>
              <a:ext cx="1080000" cy="1080000"/>
            </a:xfrm>
            <a:prstGeom prst="rect">
              <a:avLst/>
            </a:prstGeom>
          </p:spPr>
        </p:pic>
        <p:sp>
          <p:nvSpPr>
            <p:cNvPr id="56" name="Title 1">
              <a:extLst>
                <a:ext uri="{FF2B5EF4-FFF2-40B4-BE49-F238E27FC236}">
                  <a16:creationId xmlns:a16="http://schemas.microsoft.com/office/drawing/2014/main" id="{B21B469B-121C-478C-8478-3D9EDBC60294}"/>
                </a:ext>
              </a:extLst>
            </p:cNvPr>
            <p:cNvSpPr txBox="1">
              <a:spLocks/>
            </p:cNvSpPr>
            <p:nvPr/>
          </p:nvSpPr>
          <p:spPr>
            <a:xfrm>
              <a:off x="6193436" y="3038238"/>
              <a:ext cx="1085417" cy="667657"/>
            </a:xfrm>
            <a:prstGeom prst="rect">
              <a:avLst/>
            </a:prstGeom>
            <a:noFill/>
            <a:ln>
              <a:noFill/>
            </a:ln>
          </p:spPr>
          <p:txBody>
            <a:bodyPr spcFirstLastPara="1" wrap="square" lIns="91425" tIns="45700" rIns="91425" bIns="468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US" sz="1100" b="1" i="0" u="none" strike="noStrike" kern="0" cap="none" spc="0" normalizeH="0" baseline="0" noProof="0" dirty="0">
                  <a:ln>
                    <a:noFill/>
                  </a:ln>
                  <a:solidFill>
                    <a:srgbClr val="FFFFFF"/>
                  </a:solidFill>
                  <a:effectLst/>
                  <a:uLnTx/>
                  <a:uFillTx/>
                  <a:latin typeface="Century Gothic"/>
                  <a:sym typeface="Century Gothic"/>
                </a:rPr>
                <a:t>FORECAST</a:t>
              </a:r>
            </a:p>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lang="en-US" sz="1400" kern="0" dirty="0">
                  <a:solidFill>
                    <a:srgbClr val="FFFFFF"/>
                  </a:solidFill>
                </a:rPr>
                <a:t>03</a:t>
              </a:r>
              <a:endParaRPr kumimoji="0" lang="en-US" sz="1400" b="1" i="0" u="none" strike="noStrike" kern="0" cap="none" spc="0" normalizeH="0" baseline="0" noProof="0" dirty="0">
                <a:ln>
                  <a:noFill/>
                </a:ln>
                <a:solidFill>
                  <a:srgbClr val="FFFFFF"/>
                </a:solidFill>
                <a:effectLst/>
                <a:uLnTx/>
                <a:uFillTx/>
                <a:latin typeface="Century Gothic"/>
                <a:sym typeface="Century Gothic"/>
              </a:endParaRPr>
            </a:p>
          </p:txBody>
        </p:sp>
      </p:grpSp>
      <p:grpSp>
        <p:nvGrpSpPr>
          <p:cNvPr id="28" name="Group 27">
            <a:extLst>
              <a:ext uri="{FF2B5EF4-FFF2-40B4-BE49-F238E27FC236}">
                <a16:creationId xmlns:a16="http://schemas.microsoft.com/office/drawing/2014/main" id="{61AA7C49-1F54-4256-9F39-63D16AE11C9C}"/>
              </a:ext>
            </a:extLst>
          </p:cNvPr>
          <p:cNvGrpSpPr/>
          <p:nvPr/>
        </p:nvGrpSpPr>
        <p:grpSpPr>
          <a:xfrm>
            <a:off x="8595336" y="3167803"/>
            <a:ext cx="1085417" cy="1080000"/>
            <a:chOff x="8595336" y="3167803"/>
            <a:chExt cx="1085417" cy="1080000"/>
          </a:xfrm>
          <a:effectLst>
            <a:outerShdw blurRad="50800" dist="38100" dir="2700000" algn="tl" rotWithShape="0">
              <a:prstClr val="black">
                <a:alpha val="40000"/>
              </a:prstClr>
            </a:outerShdw>
          </a:effectLst>
        </p:grpSpPr>
        <p:pic>
          <p:nvPicPr>
            <p:cNvPr id="7" name="Picture 6">
              <a:extLst>
                <a:ext uri="{FF2B5EF4-FFF2-40B4-BE49-F238E27FC236}">
                  <a16:creationId xmlns:a16="http://schemas.microsoft.com/office/drawing/2014/main" id="{B7EEC3CA-47B4-4B6D-B92F-E1FE89B005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0753" y="3167803"/>
              <a:ext cx="1080000" cy="1080000"/>
            </a:xfrm>
            <a:prstGeom prst="rect">
              <a:avLst/>
            </a:prstGeom>
          </p:spPr>
        </p:pic>
        <p:sp>
          <p:nvSpPr>
            <p:cNvPr id="66" name="Title 1">
              <a:extLst>
                <a:ext uri="{FF2B5EF4-FFF2-40B4-BE49-F238E27FC236}">
                  <a16:creationId xmlns:a16="http://schemas.microsoft.com/office/drawing/2014/main" id="{9D49F71F-1A19-48FE-A556-DEB948AA3B69}"/>
                </a:ext>
              </a:extLst>
            </p:cNvPr>
            <p:cNvSpPr txBox="1">
              <a:spLocks/>
            </p:cNvSpPr>
            <p:nvPr/>
          </p:nvSpPr>
          <p:spPr>
            <a:xfrm>
              <a:off x="8595336" y="3505730"/>
              <a:ext cx="1085417" cy="667657"/>
            </a:xfrm>
            <a:prstGeom prst="rect">
              <a:avLst/>
            </a:prstGeom>
            <a:noFill/>
            <a:ln>
              <a:noFill/>
            </a:ln>
          </p:spPr>
          <p:txBody>
            <a:bodyPr spcFirstLastPara="1" wrap="square" lIns="91425" tIns="45700" rIns="91425" bIns="468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US" sz="1100" b="1" i="0" u="none" strike="noStrike" kern="0" cap="none" spc="0" normalizeH="0" baseline="0" noProof="0" dirty="0">
                  <a:ln>
                    <a:noFill/>
                  </a:ln>
                  <a:solidFill>
                    <a:srgbClr val="FFFFFF"/>
                  </a:solidFill>
                  <a:effectLst/>
                  <a:uLnTx/>
                  <a:uFillTx/>
                  <a:latin typeface="Century Gothic"/>
                  <a:sym typeface="Century Gothic"/>
                </a:rPr>
                <a:t>FORECAST</a:t>
              </a:r>
            </a:p>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lang="en-US" sz="1400" kern="0" dirty="0">
                  <a:solidFill>
                    <a:srgbClr val="FFFFFF"/>
                  </a:solidFill>
                </a:rPr>
                <a:t>05</a:t>
              </a:r>
              <a:endParaRPr kumimoji="0" lang="en-US" sz="1400" b="1" i="0" u="none" strike="noStrike" kern="0" cap="none" spc="0" normalizeH="0" baseline="0" noProof="0" dirty="0">
                <a:ln>
                  <a:noFill/>
                </a:ln>
                <a:solidFill>
                  <a:srgbClr val="FFFFFF"/>
                </a:solidFill>
                <a:effectLst/>
                <a:uLnTx/>
                <a:uFillTx/>
                <a:latin typeface="Century Gothic"/>
                <a:sym typeface="Century Gothic"/>
              </a:endParaRPr>
            </a:p>
          </p:txBody>
        </p:sp>
      </p:grpSp>
      <p:grpSp>
        <p:nvGrpSpPr>
          <p:cNvPr id="3" name="Group 2">
            <a:extLst>
              <a:ext uri="{FF2B5EF4-FFF2-40B4-BE49-F238E27FC236}">
                <a16:creationId xmlns:a16="http://schemas.microsoft.com/office/drawing/2014/main" id="{DE8AF53C-16D5-41C1-8FB7-88A28C3B77E0}"/>
              </a:ext>
            </a:extLst>
          </p:cNvPr>
          <p:cNvGrpSpPr/>
          <p:nvPr/>
        </p:nvGrpSpPr>
        <p:grpSpPr>
          <a:xfrm>
            <a:off x="3263176" y="4750596"/>
            <a:ext cx="1096625" cy="1080000"/>
            <a:chOff x="3263176" y="4750596"/>
            <a:chExt cx="1096625" cy="1080000"/>
          </a:xfrm>
          <a:effectLst>
            <a:outerShdw blurRad="50800" dist="38100" dir="2700000" algn="tl" rotWithShape="0">
              <a:prstClr val="black">
                <a:alpha val="40000"/>
              </a:prstClr>
            </a:outerShdw>
          </a:effectLst>
        </p:grpSpPr>
        <p:pic>
          <p:nvPicPr>
            <p:cNvPr id="53" name="Picture 52">
              <a:extLst>
                <a:ext uri="{FF2B5EF4-FFF2-40B4-BE49-F238E27FC236}">
                  <a16:creationId xmlns:a16="http://schemas.microsoft.com/office/drawing/2014/main" id="{4842BF1B-FB1E-4FC7-8F48-C8BF381F3F52}"/>
                </a:ext>
              </a:extLst>
            </p:cNvPr>
            <p:cNvPicPr>
              <a:picLocks noChangeAspect="1"/>
            </p:cNvPicPr>
            <p:nvPr/>
          </p:nvPicPr>
          <p:blipFill>
            <a:blip r:embed="rId8"/>
            <a:stretch>
              <a:fillRect/>
            </a:stretch>
          </p:blipFill>
          <p:spPr>
            <a:xfrm>
              <a:off x="3279801" y="4750596"/>
              <a:ext cx="1080000" cy="1080000"/>
            </a:xfrm>
            <a:prstGeom prst="rect">
              <a:avLst/>
            </a:prstGeom>
          </p:spPr>
        </p:pic>
        <p:sp>
          <p:nvSpPr>
            <p:cNvPr id="54" name="Title 1">
              <a:extLst>
                <a:ext uri="{FF2B5EF4-FFF2-40B4-BE49-F238E27FC236}">
                  <a16:creationId xmlns:a16="http://schemas.microsoft.com/office/drawing/2014/main" id="{44796692-D901-4D01-9BD9-7B6F126B7BD4}"/>
                </a:ext>
              </a:extLst>
            </p:cNvPr>
            <p:cNvSpPr txBox="1">
              <a:spLocks/>
            </p:cNvSpPr>
            <p:nvPr/>
          </p:nvSpPr>
          <p:spPr>
            <a:xfrm>
              <a:off x="3263176" y="5123017"/>
              <a:ext cx="1085417" cy="667657"/>
            </a:xfrm>
            <a:prstGeom prst="rect">
              <a:avLst/>
            </a:prstGeom>
            <a:noFill/>
            <a:ln>
              <a:noFill/>
            </a:ln>
          </p:spPr>
          <p:txBody>
            <a:bodyPr spcFirstLastPara="1" wrap="square" lIns="91425" tIns="45700" rIns="91425" bIns="468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US" sz="1100" b="1" i="0" u="none" strike="noStrike" kern="0" cap="none" spc="0" normalizeH="0" baseline="0" noProof="0" dirty="0">
                  <a:ln>
                    <a:noFill/>
                  </a:ln>
                  <a:solidFill>
                    <a:srgbClr val="FFFFFF"/>
                  </a:solidFill>
                  <a:effectLst/>
                  <a:uLnTx/>
                  <a:uFillTx/>
                  <a:latin typeface="Century Gothic"/>
                  <a:sym typeface="Century Gothic"/>
                </a:rPr>
                <a:t>FORECAST</a:t>
              </a:r>
            </a:p>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US" sz="1400" b="1" i="0" u="none" strike="noStrike" kern="0" cap="none" spc="0" normalizeH="0" baseline="0" noProof="0" dirty="0">
                  <a:ln>
                    <a:noFill/>
                  </a:ln>
                  <a:solidFill>
                    <a:srgbClr val="FFFFFF"/>
                  </a:solidFill>
                  <a:effectLst/>
                  <a:uLnTx/>
                  <a:uFillTx/>
                  <a:latin typeface="Century Gothic"/>
                  <a:sym typeface="Century Gothic"/>
                </a:rPr>
                <a:t>02</a:t>
              </a:r>
              <a:endParaRPr kumimoji="0" lang="en-IN" sz="1400" b="1" i="0" u="none" strike="noStrike" kern="0" cap="none" spc="0" normalizeH="0" baseline="0" noProof="0" dirty="0">
                <a:ln>
                  <a:noFill/>
                </a:ln>
                <a:solidFill>
                  <a:srgbClr val="FFFFFF"/>
                </a:solidFill>
                <a:effectLst/>
                <a:uLnTx/>
                <a:uFillTx/>
                <a:latin typeface="Century Gothic"/>
                <a:sym typeface="Century Gothic"/>
              </a:endParaRPr>
            </a:p>
          </p:txBody>
        </p:sp>
      </p:grpSp>
      <p:grpSp>
        <p:nvGrpSpPr>
          <p:cNvPr id="21" name="Group 20">
            <a:extLst>
              <a:ext uri="{FF2B5EF4-FFF2-40B4-BE49-F238E27FC236}">
                <a16:creationId xmlns:a16="http://schemas.microsoft.com/office/drawing/2014/main" id="{E136BB72-46C9-4D95-9903-E2F9C2E2020C}"/>
              </a:ext>
            </a:extLst>
          </p:cNvPr>
          <p:cNvGrpSpPr/>
          <p:nvPr/>
        </p:nvGrpSpPr>
        <p:grpSpPr>
          <a:xfrm>
            <a:off x="6096000" y="4688705"/>
            <a:ext cx="1085417" cy="1080000"/>
            <a:chOff x="6096000" y="4688705"/>
            <a:chExt cx="1085417" cy="1080000"/>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9291FBE3-69B3-43DF-98B6-DB30CC7E5C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4688705"/>
              <a:ext cx="1080000" cy="1080000"/>
            </a:xfrm>
            <a:prstGeom prst="rect">
              <a:avLst/>
            </a:prstGeom>
          </p:spPr>
        </p:pic>
        <p:sp>
          <p:nvSpPr>
            <p:cNvPr id="69" name="Title 1">
              <a:extLst>
                <a:ext uri="{FF2B5EF4-FFF2-40B4-BE49-F238E27FC236}">
                  <a16:creationId xmlns:a16="http://schemas.microsoft.com/office/drawing/2014/main" id="{24D748C0-58EC-4C58-8646-8C850425AD7E}"/>
                </a:ext>
              </a:extLst>
            </p:cNvPr>
            <p:cNvSpPr txBox="1">
              <a:spLocks/>
            </p:cNvSpPr>
            <p:nvPr/>
          </p:nvSpPr>
          <p:spPr>
            <a:xfrm>
              <a:off x="6096000" y="5031793"/>
              <a:ext cx="1085417" cy="667657"/>
            </a:xfrm>
            <a:prstGeom prst="rect">
              <a:avLst/>
            </a:prstGeom>
            <a:noFill/>
            <a:ln>
              <a:noFill/>
            </a:ln>
          </p:spPr>
          <p:txBody>
            <a:bodyPr spcFirstLastPara="1" wrap="square" lIns="91425" tIns="45700" rIns="91425" bIns="468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US" sz="1100" b="1" i="0" u="none" strike="noStrike" kern="0" cap="none" spc="0" normalizeH="0" baseline="0" noProof="0" dirty="0">
                  <a:ln>
                    <a:noFill/>
                  </a:ln>
                  <a:solidFill>
                    <a:srgbClr val="FFFFFF"/>
                  </a:solidFill>
                  <a:effectLst/>
                  <a:uLnTx/>
                  <a:uFillTx/>
                  <a:latin typeface="Century Gothic"/>
                  <a:sym typeface="Century Gothic"/>
                </a:rPr>
                <a:t>FORECAST</a:t>
              </a:r>
            </a:p>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lang="en-US" sz="1400" kern="0" dirty="0">
                  <a:solidFill>
                    <a:srgbClr val="FFFFFF"/>
                  </a:solidFill>
                </a:rPr>
                <a:t>06</a:t>
              </a:r>
              <a:endParaRPr kumimoji="0" lang="en-US" sz="1400" b="1" i="0" u="none" strike="noStrike" kern="0" cap="none" spc="0" normalizeH="0" baseline="0" noProof="0" dirty="0">
                <a:ln>
                  <a:noFill/>
                </a:ln>
                <a:solidFill>
                  <a:srgbClr val="FFFFFF"/>
                </a:solidFill>
                <a:effectLst/>
                <a:uLnTx/>
                <a:uFillTx/>
                <a:latin typeface="Century Gothic"/>
                <a:sym typeface="Century Gothic"/>
              </a:endParaRPr>
            </a:p>
          </p:txBody>
        </p:sp>
      </p:grpSp>
      <p:grpSp>
        <p:nvGrpSpPr>
          <p:cNvPr id="4" name="Group 3">
            <a:extLst>
              <a:ext uri="{FF2B5EF4-FFF2-40B4-BE49-F238E27FC236}">
                <a16:creationId xmlns:a16="http://schemas.microsoft.com/office/drawing/2014/main" id="{FE728862-4477-4053-9B5B-B8766D5E8C2D}"/>
              </a:ext>
            </a:extLst>
          </p:cNvPr>
          <p:cNvGrpSpPr/>
          <p:nvPr/>
        </p:nvGrpSpPr>
        <p:grpSpPr>
          <a:xfrm>
            <a:off x="9517353" y="5490095"/>
            <a:ext cx="1085417" cy="1080000"/>
            <a:chOff x="8487747" y="3163647"/>
            <a:chExt cx="1085417" cy="1080000"/>
          </a:xfrm>
          <a:effectLst>
            <a:outerShdw blurRad="50800" dist="38100" dir="2700000" algn="tl" rotWithShape="0">
              <a:prstClr val="black">
                <a:alpha val="40000"/>
              </a:prstClr>
            </a:outerShdw>
          </a:effectLst>
        </p:grpSpPr>
        <p:pic>
          <p:nvPicPr>
            <p:cNvPr id="58" name="Picture 57">
              <a:extLst>
                <a:ext uri="{FF2B5EF4-FFF2-40B4-BE49-F238E27FC236}">
                  <a16:creationId xmlns:a16="http://schemas.microsoft.com/office/drawing/2014/main" id="{4828AFB7-383F-4A45-BEDB-1A7F724EB75C}"/>
                </a:ext>
              </a:extLst>
            </p:cNvPr>
            <p:cNvPicPr>
              <a:picLocks noChangeAspect="1"/>
            </p:cNvPicPr>
            <p:nvPr/>
          </p:nvPicPr>
          <p:blipFill>
            <a:blip r:embed="rId10"/>
            <a:stretch>
              <a:fillRect/>
            </a:stretch>
          </p:blipFill>
          <p:spPr>
            <a:xfrm>
              <a:off x="8493164" y="3163647"/>
              <a:ext cx="1080000" cy="1080000"/>
            </a:xfrm>
            <a:prstGeom prst="rect">
              <a:avLst/>
            </a:prstGeom>
          </p:spPr>
        </p:pic>
        <p:sp>
          <p:nvSpPr>
            <p:cNvPr id="59" name="Title 1">
              <a:extLst>
                <a:ext uri="{FF2B5EF4-FFF2-40B4-BE49-F238E27FC236}">
                  <a16:creationId xmlns:a16="http://schemas.microsoft.com/office/drawing/2014/main" id="{59283B47-FFDE-4F7F-ADBA-9955503F18B1}"/>
                </a:ext>
              </a:extLst>
            </p:cNvPr>
            <p:cNvSpPr txBox="1">
              <a:spLocks/>
            </p:cNvSpPr>
            <p:nvPr/>
          </p:nvSpPr>
          <p:spPr>
            <a:xfrm>
              <a:off x="8487747" y="3497439"/>
              <a:ext cx="1085417" cy="667657"/>
            </a:xfrm>
            <a:prstGeom prst="rect">
              <a:avLst/>
            </a:prstGeom>
            <a:noFill/>
            <a:ln>
              <a:noFill/>
            </a:ln>
          </p:spPr>
          <p:txBody>
            <a:bodyPr spcFirstLastPara="1" wrap="square" lIns="91425" tIns="45700" rIns="91425" bIns="468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5DAAE0"/>
                </a:buClr>
                <a:buSzPts val="3733"/>
                <a:buFont typeface="Century Gothic"/>
                <a:buNone/>
                <a:defRPr sz="3733" b="1" i="0" u="none" strike="noStrike" cap="none">
                  <a:solidFill>
                    <a:srgbClr val="5DAAE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US" sz="1100" b="1" i="0" u="none" strike="noStrike" kern="0" cap="none" spc="0" normalizeH="0" baseline="0" noProof="0" dirty="0">
                  <a:ln>
                    <a:noFill/>
                  </a:ln>
                  <a:solidFill>
                    <a:srgbClr val="FFFFFF"/>
                  </a:solidFill>
                  <a:effectLst/>
                  <a:uLnTx/>
                  <a:uFillTx/>
                  <a:latin typeface="Century Gothic"/>
                  <a:sym typeface="Century Gothic"/>
                </a:rPr>
                <a:t>FORECAST</a:t>
              </a:r>
            </a:p>
            <a:p>
              <a:pPr marL="0" marR="0" lvl="0" indent="0" algn="ctr" defTabSz="914400" rtl="0" eaLnBrk="1" fontAlgn="auto" latinLnBrk="0" hangingPunct="1">
                <a:lnSpc>
                  <a:spcPct val="90000"/>
                </a:lnSpc>
                <a:spcBef>
                  <a:spcPts val="0"/>
                </a:spcBef>
                <a:spcAft>
                  <a:spcPts val="0"/>
                </a:spcAft>
                <a:buClr>
                  <a:srgbClr val="5DAAE0"/>
                </a:buClr>
                <a:buSzPts val="3733"/>
                <a:buFont typeface="Century Gothic"/>
                <a:buNone/>
                <a:tabLst/>
                <a:defRPr/>
              </a:pPr>
              <a:r>
                <a:rPr kumimoji="0" lang="en-US" sz="1400" b="1" i="0" u="none" strike="noStrike" kern="0" cap="none" spc="0" normalizeH="0" baseline="0" noProof="0" dirty="0">
                  <a:ln>
                    <a:noFill/>
                  </a:ln>
                  <a:solidFill>
                    <a:srgbClr val="FFFFFF"/>
                  </a:solidFill>
                  <a:effectLst/>
                  <a:uLnTx/>
                  <a:uFillTx/>
                  <a:latin typeface="Century Gothic"/>
                  <a:sym typeface="Century Gothic"/>
                </a:rPr>
                <a:t>04</a:t>
              </a:r>
              <a:endParaRPr kumimoji="0" lang="en-IN" sz="1400" b="1" i="0" u="none" strike="noStrike" kern="0" cap="none" spc="0" normalizeH="0" baseline="0" noProof="0" dirty="0">
                <a:ln>
                  <a:noFill/>
                </a:ln>
                <a:solidFill>
                  <a:srgbClr val="FFFFFF"/>
                </a:solidFill>
                <a:effectLst/>
                <a:uLnTx/>
                <a:uFillTx/>
                <a:latin typeface="Century Gothic"/>
                <a:sym typeface="Century Gothic"/>
              </a:endParaRPr>
            </a:p>
          </p:txBody>
        </p:sp>
      </p:grpSp>
      <p:cxnSp>
        <p:nvCxnSpPr>
          <p:cNvPr id="23" name="Straight Arrow Connector 22">
            <a:extLst>
              <a:ext uri="{FF2B5EF4-FFF2-40B4-BE49-F238E27FC236}">
                <a16:creationId xmlns:a16="http://schemas.microsoft.com/office/drawing/2014/main" id="{0652E113-156F-4B0F-93DA-EAAE97DCB9EB}"/>
              </a:ext>
            </a:extLst>
          </p:cNvPr>
          <p:cNvCxnSpPr>
            <a:cxnSpLocks/>
          </p:cNvCxnSpPr>
          <p:nvPr/>
        </p:nvCxnSpPr>
        <p:spPr>
          <a:xfrm flipV="1">
            <a:off x="6221051" y="2463883"/>
            <a:ext cx="0" cy="2711910"/>
          </a:xfrm>
          <a:prstGeom prst="straightConnector1">
            <a:avLst/>
          </a:prstGeom>
          <a:ln w="38100">
            <a:solidFill>
              <a:srgbClr val="5DAAE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000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04E6-FA12-48B4-8764-D6C86423E3D0}"/>
              </a:ext>
            </a:extLst>
          </p:cNvPr>
          <p:cNvSpPr>
            <a:spLocks noGrp="1"/>
          </p:cNvSpPr>
          <p:nvPr>
            <p:ph type="title"/>
          </p:nvPr>
        </p:nvSpPr>
        <p:spPr>
          <a:xfrm>
            <a:off x="605527" y="1447800"/>
            <a:ext cx="11475689" cy="595393"/>
          </a:xfrm>
        </p:spPr>
        <p:txBody>
          <a:bodyPr/>
          <a:lstStyle/>
          <a:p>
            <a:r>
              <a:rPr lang="en-US" dirty="0"/>
              <a:t>Future State of a ‘</a:t>
            </a:r>
            <a:r>
              <a:rPr lang="en-US" dirty="0">
                <a:solidFill>
                  <a:srgbClr val="FC7500"/>
                </a:solidFill>
              </a:rPr>
              <a:t>Digital Treasurer</a:t>
            </a:r>
            <a:r>
              <a:rPr lang="en-US" dirty="0"/>
              <a:t>’</a:t>
            </a:r>
            <a:endParaRPr lang="en-IN" b="1" dirty="0"/>
          </a:p>
        </p:txBody>
      </p:sp>
    </p:spTree>
    <p:extLst>
      <p:ext uri="{BB962C8B-B14F-4D97-AF65-F5344CB8AC3E}">
        <p14:creationId xmlns:p14="http://schemas.microsoft.com/office/powerpoint/2010/main" val="21969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2881BE-A821-4582-A52E-7365118559A9}"/>
              </a:ext>
            </a:extLst>
          </p:cNvPr>
          <p:cNvSpPr/>
          <p:nvPr/>
        </p:nvSpPr>
        <p:spPr>
          <a:xfrm>
            <a:off x="508869" y="10432"/>
            <a:ext cx="11700790" cy="985248"/>
          </a:xfrm>
          <a:prstGeom prst="rect">
            <a:avLst/>
          </a:prstGeom>
          <a:solidFill>
            <a:srgbClr val="2D4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0A19A113-8786-4195-A735-EE9F0E0B216A}"/>
              </a:ext>
            </a:extLst>
          </p:cNvPr>
          <p:cNvSpPr>
            <a:spLocks noGrp="1"/>
          </p:cNvSpPr>
          <p:nvPr>
            <p:ph type="title"/>
          </p:nvPr>
        </p:nvSpPr>
        <p:spPr/>
        <p:txBody>
          <a:bodyPr/>
          <a:lstStyle/>
          <a:p>
            <a:r>
              <a:rPr lang="en-IN" sz="3200" dirty="0"/>
              <a:t>  Global Cash Visibility – Current, Past, Future</a:t>
            </a:r>
          </a:p>
        </p:txBody>
      </p:sp>
      <p:grpSp>
        <p:nvGrpSpPr>
          <p:cNvPr id="6" name="Group 5">
            <a:extLst>
              <a:ext uri="{FF2B5EF4-FFF2-40B4-BE49-F238E27FC236}">
                <a16:creationId xmlns:a16="http://schemas.microsoft.com/office/drawing/2014/main" id="{298F7144-6F73-409A-913B-AC99EA84E992}"/>
              </a:ext>
            </a:extLst>
          </p:cNvPr>
          <p:cNvGrpSpPr/>
          <p:nvPr/>
        </p:nvGrpSpPr>
        <p:grpSpPr>
          <a:xfrm>
            <a:off x="-2" y="924830"/>
            <a:ext cx="12209660" cy="5922738"/>
            <a:chOff x="-2" y="924830"/>
            <a:chExt cx="12209660" cy="5922738"/>
          </a:xfrm>
        </p:grpSpPr>
        <p:pic>
          <p:nvPicPr>
            <p:cNvPr id="3" name="Picture 2">
              <a:extLst>
                <a:ext uri="{FF2B5EF4-FFF2-40B4-BE49-F238E27FC236}">
                  <a16:creationId xmlns:a16="http://schemas.microsoft.com/office/drawing/2014/main" id="{8C2E8029-1DE8-4C83-84E9-80A40DAD26C2}"/>
                </a:ext>
              </a:extLst>
            </p:cNvPr>
            <p:cNvPicPr>
              <a:picLocks noChangeAspect="1"/>
            </p:cNvPicPr>
            <p:nvPr/>
          </p:nvPicPr>
          <p:blipFill rotWithShape="1">
            <a:blip r:embed="rId3"/>
            <a:srcRect t="9379" b="7301"/>
            <a:stretch/>
          </p:blipFill>
          <p:spPr>
            <a:xfrm>
              <a:off x="-1" y="924830"/>
              <a:ext cx="12209659" cy="5922738"/>
            </a:xfrm>
            <a:prstGeom prst="rect">
              <a:avLst/>
            </a:prstGeom>
          </p:spPr>
        </p:pic>
        <p:sp>
          <p:nvSpPr>
            <p:cNvPr id="5" name="Rectangle 4">
              <a:extLst>
                <a:ext uri="{FF2B5EF4-FFF2-40B4-BE49-F238E27FC236}">
                  <a16:creationId xmlns:a16="http://schemas.microsoft.com/office/drawing/2014/main" id="{C88DEF87-0402-4851-BBE2-DF384D55198B}"/>
                </a:ext>
              </a:extLst>
            </p:cNvPr>
            <p:cNvSpPr/>
            <p:nvPr/>
          </p:nvSpPr>
          <p:spPr>
            <a:xfrm>
              <a:off x="-2" y="6404920"/>
              <a:ext cx="508871" cy="366584"/>
            </a:xfrm>
            <a:prstGeom prst="rect">
              <a:avLst/>
            </a:prstGeom>
            <a:solidFill>
              <a:srgbClr val="25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DAAE0"/>
                  </a:solidFill>
                  <a:latin typeface="Calibri" panose="020F0502020204030204" pitchFamily="34" charset="0"/>
                  <a:cs typeface="Calibri" panose="020F0502020204030204" pitchFamily="34" charset="0"/>
                </a:rPr>
                <a:t>ABC</a:t>
              </a:r>
              <a:endParaRPr lang="en-IN" sz="1200" b="1" dirty="0">
                <a:solidFill>
                  <a:srgbClr val="5DAAE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96246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2881BE-A821-4582-A52E-7365118559A9}"/>
              </a:ext>
            </a:extLst>
          </p:cNvPr>
          <p:cNvSpPr/>
          <p:nvPr/>
        </p:nvSpPr>
        <p:spPr>
          <a:xfrm>
            <a:off x="508869" y="10432"/>
            <a:ext cx="11700790" cy="985248"/>
          </a:xfrm>
          <a:prstGeom prst="rect">
            <a:avLst/>
          </a:prstGeom>
          <a:solidFill>
            <a:srgbClr val="2D4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0A19A113-8786-4195-A735-EE9F0E0B216A}"/>
              </a:ext>
            </a:extLst>
          </p:cNvPr>
          <p:cNvSpPr>
            <a:spLocks noGrp="1"/>
          </p:cNvSpPr>
          <p:nvPr>
            <p:ph type="title"/>
          </p:nvPr>
        </p:nvSpPr>
        <p:spPr/>
        <p:txBody>
          <a:bodyPr/>
          <a:lstStyle/>
          <a:p>
            <a:r>
              <a:rPr lang="en-IN" sz="3200" dirty="0"/>
              <a:t>  Cash Forecast Variance Analysis</a:t>
            </a:r>
          </a:p>
        </p:txBody>
      </p:sp>
      <p:grpSp>
        <p:nvGrpSpPr>
          <p:cNvPr id="10" name="Group 9">
            <a:extLst>
              <a:ext uri="{FF2B5EF4-FFF2-40B4-BE49-F238E27FC236}">
                <a16:creationId xmlns:a16="http://schemas.microsoft.com/office/drawing/2014/main" id="{55892A9F-B7EA-4B20-9D82-A89DB341D1EF}"/>
              </a:ext>
            </a:extLst>
          </p:cNvPr>
          <p:cNvGrpSpPr/>
          <p:nvPr/>
        </p:nvGrpSpPr>
        <p:grpSpPr>
          <a:xfrm>
            <a:off x="0" y="995680"/>
            <a:ext cx="12209659" cy="5924104"/>
            <a:chOff x="0" y="995680"/>
            <a:chExt cx="12209659" cy="5924104"/>
          </a:xfrm>
        </p:grpSpPr>
        <p:pic>
          <p:nvPicPr>
            <p:cNvPr id="9" name="Picture 8">
              <a:extLst>
                <a:ext uri="{FF2B5EF4-FFF2-40B4-BE49-F238E27FC236}">
                  <a16:creationId xmlns:a16="http://schemas.microsoft.com/office/drawing/2014/main" id="{4C51C6CF-1CE1-4129-AC1D-B7B9855A665D}"/>
                </a:ext>
              </a:extLst>
            </p:cNvPr>
            <p:cNvPicPr>
              <a:picLocks noChangeAspect="1"/>
            </p:cNvPicPr>
            <p:nvPr/>
          </p:nvPicPr>
          <p:blipFill rotWithShape="1">
            <a:blip r:embed="rId3"/>
            <a:srcRect t="9710" b="6586"/>
            <a:stretch/>
          </p:blipFill>
          <p:spPr>
            <a:xfrm>
              <a:off x="0" y="995680"/>
              <a:ext cx="12209659" cy="5924104"/>
            </a:xfrm>
            <a:prstGeom prst="rect">
              <a:avLst/>
            </a:prstGeom>
          </p:spPr>
        </p:pic>
        <p:sp>
          <p:nvSpPr>
            <p:cNvPr id="7" name="Rectangle 6">
              <a:extLst>
                <a:ext uri="{FF2B5EF4-FFF2-40B4-BE49-F238E27FC236}">
                  <a16:creationId xmlns:a16="http://schemas.microsoft.com/office/drawing/2014/main" id="{6DF4B2AC-9533-46C9-833E-E59F575DBFCA}"/>
                </a:ext>
              </a:extLst>
            </p:cNvPr>
            <p:cNvSpPr/>
            <p:nvPr/>
          </p:nvSpPr>
          <p:spPr>
            <a:xfrm>
              <a:off x="17659" y="6404920"/>
              <a:ext cx="491210" cy="388686"/>
            </a:xfrm>
            <a:prstGeom prst="rect">
              <a:avLst/>
            </a:prstGeom>
            <a:solidFill>
              <a:srgbClr val="25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DAAE0"/>
                  </a:solidFill>
                  <a:latin typeface="Calibri" panose="020F0502020204030204" pitchFamily="34" charset="0"/>
                  <a:cs typeface="Calibri" panose="020F0502020204030204" pitchFamily="34" charset="0"/>
                </a:rPr>
                <a:t>ABC</a:t>
              </a:r>
              <a:endParaRPr lang="en-IN" sz="1200" b="1" dirty="0">
                <a:solidFill>
                  <a:srgbClr val="5DAAE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1884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04E6-FA12-48B4-8764-D6C86423E3D0}"/>
              </a:ext>
            </a:extLst>
          </p:cNvPr>
          <p:cNvSpPr>
            <a:spLocks noGrp="1"/>
          </p:cNvSpPr>
          <p:nvPr>
            <p:ph type="title"/>
          </p:nvPr>
        </p:nvSpPr>
        <p:spPr/>
        <p:txBody>
          <a:bodyPr/>
          <a:lstStyle/>
          <a:p>
            <a:r>
              <a:rPr lang="en-IN" dirty="0"/>
              <a:t>Turbulent Times</a:t>
            </a:r>
          </a:p>
        </p:txBody>
      </p:sp>
    </p:spTree>
    <p:extLst>
      <p:ext uri="{BB962C8B-B14F-4D97-AF65-F5344CB8AC3E}">
        <p14:creationId xmlns:p14="http://schemas.microsoft.com/office/powerpoint/2010/main" val="60105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04E6-FA12-48B4-8764-D6C86423E3D0}"/>
              </a:ext>
            </a:extLst>
          </p:cNvPr>
          <p:cNvSpPr>
            <a:spLocks noGrp="1"/>
          </p:cNvSpPr>
          <p:nvPr>
            <p:ph type="title"/>
          </p:nvPr>
        </p:nvSpPr>
        <p:spPr/>
        <p:txBody>
          <a:bodyPr/>
          <a:lstStyle/>
          <a:p>
            <a:r>
              <a:rPr lang="en-US" sz="4000" b="1" dirty="0">
                <a:latin typeface="Century Gothic" panose="020B0502020202020204" pitchFamily="34" charset="0"/>
              </a:rPr>
              <a:t>About HighRadius</a:t>
            </a:r>
            <a:endParaRPr lang="en-IN" sz="4000" b="1" dirty="0">
              <a:latin typeface="Century Gothic" panose="020B0502020202020204" pitchFamily="34" charset="0"/>
            </a:endParaRPr>
          </a:p>
        </p:txBody>
      </p:sp>
    </p:spTree>
    <p:extLst>
      <p:ext uri="{BB962C8B-B14F-4D97-AF65-F5344CB8AC3E}">
        <p14:creationId xmlns:p14="http://schemas.microsoft.com/office/powerpoint/2010/main" val="76936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5DAAE0"/>
        </a:solidFill>
        <a:effectLst/>
      </p:bgPr>
    </p:bg>
    <p:spTree>
      <p:nvGrpSpPr>
        <p:cNvPr id="1" name="Shape 67"/>
        <p:cNvGrpSpPr/>
        <p:nvPr/>
      </p:nvGrpSpPr>
      <p:grpSpPr>
        <a:xfrm>
          <a:off x="0" y="0"/>
          <a:ext cx="0" cy="0"/>
          <a:chOff x="0" y="0"/>
          <a:chExt cx="0" cy="0"/>
        </a:xfrm>
      </p:grpSpPr>
      <p:sp>
        <p:nvSpPr>
          <p:cNvPr id="68" name="Google Shape;68;p11"/>
          <p:cNvSpPr/>
          <p:nvPr/>
        </p:nvSpPr>
        <p:spPr>
          <a:xfrm rot="5400000">
            <a:off x="2884715" y="-2897593"/>
            <a:ext cx="6422573" cy="12192003"/>
          </a:xfrm>
          <a:custGeom>
            <a:avLst/>
            <a:gdLst/>
            <a:ahLst/>
            <a:cxnLst/>
            <a:rect l="l" t="t" r="r" b="b"/>
            <a:pathLst>
              <a:path w="6683425" h="12192004" extrusionOk="0">
                <a:moveTo>
                  <a:pt x="0" y="12192004"/>
                </a:moveTo>
                <a:lnTo>
                  <a:pt x="1" y="0"/>
                </a:lnTo>
                <a:lnTo>
                  <a:pt x="2567851" y="0"/>
                </a:lnTo>
                <a:lnTo>
                  <a:pt x="2652796" y="76118"/>
                </a:lnTo>
                <a:cubicBezTo>
                  <a:pt x="4054009" y="1398316"/>
                  <a:pt x="5400083" y="4064729"/>
                  <a:pt x="6142307" y="7292251"/>
                </a:cubicBezTo>
                <a:cubicBezTo>
                  <a:pt x="6531090" y="8982857"/>
                  <a:pt x="6703583" y="10607351"/>
                  <a:pt x="6681559" y="12030039"/>
                </a:cubicBezTo>
                <a:lnTo>
                  <a:pt x="6676985" y="12192004"/>
                </a:lnTo>
                <a:lnTo>
                  <a:pt x="0" y="12192004"/>
                </a:ln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69" name="Google Shape;69;p11"/>
          <p:cNvGrpSpPr/>
          <p:nvPr/>
        </p:nvGrpSpPr>
        <p:grpSpPr>
          <a:xfrm>
            <a:off x="910744" y="4884374"/>
            <a:ext cx="1485897" cy="1806742"/>
            <a:chOff x="910744" y="4884374"/>
            <a:chExt cx="1485897" cy="1806742"/>
          </a:xfrm>
        </p:grpSpPr>
        <p:sp>
          <p:nvSpPr>
            <p:cNvPr id="70" name="Google Shape;70;p11"/>
            <p:cNvSpPr/>
            <p:nvPr/>
          </p:nvSpPr>
          <p:spPr>
            <a:xfrm>
              <a:off x="1328057" y="5932315"/>
              <a:ext cx="653143" cy="6531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1" name="Google Shape;71;p11"/>
            <p:cNvSpPr/>
            <p:nvPr/>
          </p:nvSpPr>
          <p:spPr>
            <a:xfrm rot="-2700000">
              <a:off x="1348995" y="5953252"/>
              <a:ext cx="611266" cy="611266"/>
            </a:xfrm>
            <a:prstGeom prst="arc">
              <a:avLst>
                <a:gd name="adj1" fmla="val 16200000"/>
                <a:gd name="adj2" fmla="val 0"/>
              </a:avLst>
            </a:prstGeom>
            <a:noFill/>
            <a:ln w="9525"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2" name="Google Shape;72;p11"/>
            <p:cNvSpPr txBox="1"/>
            <p:nvPr/>
          </p:nvSpPr>
          <p:spPr>
            <a:xfrm>
              <a:off x="1359779" y="6151163"/>
              <a:ext cx="587828" cy="21544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2006</a:t>
              </a:r>
              <a:endParaRPr kumimoji="0" sz="14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73" name="Google Shape;73;p11"/>
            <p:cNvSpPr txBox="1"/>
            <p:nvPr/>
          </p:nvSpPr>
          <p:spPr>
            <a:xfrm>
              <a:off x="910744" y="4884374"/>
              <a:ext cx="1485897"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rPr>
                <a:t>On-Premise</a:t>
              </a:r>
              <a:br>
                <a:rPr kumimoji="0" lang="en-US"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rPr>
              </a:br>
              <a:r>
                <a:rPr kumimoji="0" lang="en-US"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rPr>
                <a:t>Solutions</a:t>
              </a:r>
              <a:endParaRPr kumimoji="0"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endParaRPr>
            </a:p>
          </p:txBody>
        </p:sp>
        <p:cxnSp>
          <p:nvCxnSpPr>
            <p:cNvPr id="74" name="Google Shape;74;p11"/>
            <p:cNvCxnSpPr/>
            <p:nvPr/>
          </p:nvCxnSpPr>
          <p:spPr>
            <a:xfrm>
              <a:off x="1632857" y="5430198"/>
              <a:ext cx="0" cy="432898"/>
            </a:xfrm>
            <a:prstGeom prst="straightConnector1">
              <a:avLst/>
            </a:prstGeom>
            <a:noFill/>
            <a:ln w="9525" cap="flat" cmpd="sng">
              <a:solidFill>
                <a:srgbClr val="BBD6EE"/>
              </a:solidFill>
              <a:prstDash val="solid"/>
              <a:round/>
              <a:headEnd type="none" w="sm" len="sm"/>
              <a:tailEnd type="none" w="sm" len="sm"/>
            </a:ln>
          </p:spPr>
        </p:cxnSp>
      </p:grpSp>
      <p:grpSp>
        <p:nvGrpSpPr>
          <p:cNvPr id="75" name="Google Shape;75;p11"/>
          <p:cNvGrpSpPr/>
          <p:nvPr/>
        </p:nvGrpSpPr>
        <p:grpSpPr>
          <a:xfrm>
            <a:off x="2954776" y="4629636"/>
            <a:ext cx="1485897" cy="1789741"/>
            <a:chOff x="2954776" y="4629636"/>
            <a:chExt cx="1485897" cy="1789741"/>
          </a:xfrm>
        </p:grpSpPr>
        <p:sp>
          <p:nvSpPr>
            <p:cNvPr id="76" name="Google Shape;76;p11"/>
            <p:cNvSpPr/>
            <p:nvPr/>
          </p:nvSpPr>
          <p:spPr>
            <a:xfrm>
              <a:off x="3382737" y="5660576"/>
              <a:ext cx="653143" cy="6531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7" name="Google Shape;77;p11"/>
            <p:cNvSpPr/>
            <p:nvPr/>
          </p:nvSpPr>
          <p:spPr>
            <a:xfrm rot="-2700000">
              <a:off x="3403674" y="5681514"/>
              <a:ext cx="611266" cy="611266"/>
            </a:xfrm>
            <a:prstGeom prst="arc">
              <a:avLst>
                <a:gd name="adj1" fmla="val 16200000"/>
                <a:gd name="adj2" fmla="val 0"/>
              </a:avLst>
            </a:prstGeom>
            <a:noFill/>
            <a:ln w="9525"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8" name="Google Shape;78;p11"/>
            <p:cNvSpPr txBox="1"/>
            <p:nvPr/>
          </p:nvSpPr>
          <p:spPr>
            <a:xfrm>
              <a:off x="3415393" y="5879425"/>
              <a:ext cx="587828" cy="2154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SzTx/>
                <a:buNone/>
                <a:tabLst/>
                <a:defRPr kumimoji="0" b="1" kern="0" spc="0" normalizeH="0" baseline="0">
                  <a:ln>
                    <a:noFill/>
                  </a:ln>
                  <a:solidFill>
                    <a:schemeClr val="tx1"/>
                  </a:solidFill>
                  <a:effectLst/>
                  <a:uLnTx/>
                  <a:uFillTx/>
                  <a:latin typeface="Century Gothic"/>
                  <a:ea typeface="Century Gothic"/>
                  <a:cs typeface="Century Gothic"/>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entury Gothic"/>
                  <a:sym typeface="Century Gothic"/>
                </a:rPr>
                <a:t>2010</a:t>
              </a:r>
              <a:endParaRPr kumimoji="0" sz="1400" b="1" i="0" u="none" strike="noStrike" kern="0" cap="none" spc="0" normalizeH="0" baseline="0" noProof="0" dirty="0">
                <a:ln>
                  <a:noFill/>
                </a:ln>
                <a:solidFill>
                  <a:srgbClr val="000000"/>
                </a:solidFill>
                <a:effectLst/>
                <a:uLnTx/>
                <a:uFillTx/>
                <a:latin typeface="Century Gothic"/>
                <a:sym typeface="Century Gothic"/>
              </a:endParaRPr>
            </a:p>
          </p:txBody>
        </p:sp>
        <p:sp>
          <p:nvSpPr>
            <p:cNvPr id="79" name="Google Shape;79;p11"/>
            <p:cNvSpPr txBox="1"/>
            <p:nvPr/>
          </p:nvSpPr>
          <p:spPr>
            <a:xfrm>
              <a:off x="2954776" y="4629636"/>
              <a:ext cx="1485897"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rPr>
                <a:t>Cloud</a:t>
              </a:r>
              <a:br>
                <a:rPr kumimoji="0" lang="en-US"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rPr>
              </a:br>
              <a:r>
                <a:rPr kumimoji="0" lang="en-US"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rPr>
                <a:t>Solutions</a:t>
              </a:r>
              <a:endParaRPr kumimoji="0"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endParaRPr>
            </a:p>
          </p:txBody>
        </p:sp>
        <p:cxnSp>
          <p:nvCxnSpPr>
            <p:cNvPr id="80" name="Google Shape;80;p11"/>
            <p:cNvCxnSpPr/>
            <p:nvPr/>
          </p:nvCxnSpPr>
          <p:spPr>
            <a:xfrm>
              <a:off x="3693218" y="5159130"/>
              <a:ext cx="0" cy="432898"/>
            </a:xfrm>
            <a:prstGeom prst="straightConnector1">
              <a:avLst/>
            </a:prstGeom>
            <a:noFill/>
            <a:ln w="9525" cap="flat" cmpd="sng">
              <a:solidFill>
                <a:srgbClr val="BBD6EE"/>
              </a:solidFill>
              <a:prstDash val="solid"/>
              <a:round/>
              <a:headEnd type="none" w="sm" len="sm"/>
              <a:tailEnd type="none" w="sm" len="sm"/>
            </a:ln>
          </p:spPr>
        </p:cxnSp>
      </p:grpSp>
      <p:grpSp>
        <p:nvGrpSpPr>
          <p:cNvPr id="87" name="Google Shape;87;p11"/>
          <p:cNvGrpSpPr/>
          <p:nvPr/>
        </p:nvGrpSpPr>
        <p:grpSpPr>
          <a:xfrm>
            <a:off x="4660038" y="3856711"/>
            <a:ext cx="2075759" cy="2042539"/>
            <a:chOff x="4660038" y="3856711"/>
            <a:chExt cx="2075759" cy="2042539"/>
          </a:xfrm>
        </p:grpSpPr>
        <p:sp>
          <p:nvSpPr>
            <p:cNvPr id="88" name="Google Shape;88;p11"/>
            <p:cNvSpPr/>
            <p:nvPr/>
          </p:nvSpPr>
          <p:spPr>
            <a:xfrm>
              <a:off x="5437417" y="5246107"/>
              <a:ext cx="653143" cy="6531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9" name="Google Shape;89;p11"/>
            <p:cNvSpPr/>
            <p:nvPr/>
          </p:nvSpPr>
          <p:spPr>
            <a:xfrm rot="-2700000">
              <a:off x="5458355" y="5249284"/>
              <a:ext cx="611266" cy="611266"/>
            </a:xfrm>
            <a:prstGeom prst="arc">
              <a:avLst>
                <a:gd name="adj1" fmla="val 16200000"/>
                <a:gd name="adj2" fmla="val 0"/>
              </a:avLst>
            </a:prstGeom>
            <a:noFill/>
            <a:ln w="9525"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0" name="Google Shape;90;p11"/>
            <p:cNvSpPr txBox="1"/>
            <p:nvPr/>
          </p:nvSpPr>
          <p:spPr>
            <a:xfrm>
              <a:off x="5470074" y="5460559"/>
              <a:ext cx="587828" cy="2154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SzTx/>
                <a:buNone/>
                <a:tabLst/>
                <a:defRPr kumimoji="0" b="1" kern="0" spc="0" normalizeH="0" baseline="0">
                  <a:ln>
                    <a:noFill/>
                  </a:ln>
                  <a:solidFill>
                    <a:schemeClr val="tx1"/>
                  </a:solidFill>
                  <a:effectLst/>
                  <a:uLnTx/>
                  <a:uFillTx/>
                  <a:latin typeface="Century Gothic"/>
                  <a:ea typeface="Century Gothic"/>
                  <a:cs typeface="Century Gothic"/>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entury Gothic"/>
                  <a:sym typeface="Century Gothic"/>
                </a:rPr>
                <a:t>2014</a:t>
              </a:r>
              <a:endParaRPr kumimoji="0" sz="1400" b="1" i="0" u="none" strike="noStrike" kern="0" cap="none" spc="0" normalizeH="0" baseline="0" noProof="0" dirty="0">
                <a:ln>
                  <a:noFill/>
                </a:ln>
                <a:solidFill>
                  <a:srgbClr val="000000"/>
                </a:solidFill>
                <a:effectLst/>
                <a:uLnTx/>
                <a:uFillTx/>
                <a:latin typeface="Century Gothic"/>
                <a:sym typeface="Century Gothic"/>
              </a:endParaRPr>
            </a:p>
          </p:txBody>
        </p:sp>
        <p:cxnSp>
          <p:nvCxnSpPr>
            <p:cNvPr id="91" name="Google Shape;91;p11"/>
            <p:cNvCxnSpPr/>
            <p:nvPr/>
          </p:nvCxnSpPr>
          <p:spPr>
            <a:xfrm>
              <a:off x="5750619" y="4711281"/>
              <a:ext cx="0" cy="432898"/>
            </a:xfrm>
            <a:prstGeom prst="straightConnector1">
              <a:avLst/>
            </a:prstGeom>
            <a:noFill/>
            <a:ln w="9525" cap="flat" cmpd="sng">
              <a:solidFill>
                <a:srgbClr val="BBD6EE"/>
              </a:solidFill>
              <a:prstDash val="solid"/>
              <a:round/>
              <a:headEnd type="none" w="sm" len="sm"/>
              <a:tailEnd type="none" w="sm" len="sm"/>
            </a:ln>
          </p:spPr>
        </p:cxnSp>
        <p:grpSp>
          <p:nvGrpSpPr>
            <p:cNvPr id="92" name="Google Shape;92;p11"/>
            <p:cNvGrpSpPr/>
            <p:nvPr/>
          </p:nvGrpSpPr>
          <p:grpSpPr>
            <a:xfrm>
              <a:off x="4660038" y="3856711"/>
              <a:ext cx="2075759" cy="955506"/>
              <a:chOff x="4197523" y="3366923"/>
              <a:chExt cx="2075759" cy="955506"/>
            </a:xfrm>
          </p:grpSpPr>
          <p:sp>
            <p:nvSpPr>
              <p:cNvPr id="94" name="Google Shape;94;p11"/>
              <p:cNvSpPr txBox="1"/>
              <p:nvPr/>
            </p:nvSpPr>
            <p:spPr>
              <a:xfrm>
                <a:off x="4197523" y="3368429"/>
                <a:ext cx="2075759" cy="954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EE7624"/>
                    </a:solidFill>
                    <a:effectLst/>
                    <a:uLnTx/>
                    <a:uFillTx/>
                    <a:latin typeface="Century Gothic"/>
                    <a:ea typeface="Century Gothic"/>
                    <a:cs typeface="Century Gothic"/>
                    <a:sym typeface="Century Gothic"/>
                  </a:rPr>
                  <a:t>Artificial Intelligence</a:t>
                </a:r>
                <a:endParaRPr kumimoji="0" sz="2400" b="1" i="0" u="none" strike="noStrike" kern="0" cap="none" spc="0" normalizeH="0" baseline="0" noProof="0" dirty="0">
                  <a:ln>
                    <a:noFill/>
                  </a:ln>
                  <a:solidFill>
                    <a:srgbClr val="EE7624"/>
                  </a:solidFill>
                  <a:effectLst/>
                  <a:uLnTx/>
                  <a:uFillTx/>
                  <a:latin typeface="Century Gothic"/>
                  <a:ea typeface="Century Gothic"/>
                  <a:cs typeface="Century Gothic"/>
                  <a:sym typeface="Century Gothic"/>
                </a:endParaRPr>
              </a:p>
            </p:txBody>
          </p:sp>
          <p:pic>
            <p:nvPicPr>
              <p:cNvPr id="93" name="Google Shape;93;p11"/>
              <p:cNvPicPr preferRelativeResize="0"/>
              <p:nvPr/>
            </p:nvPicPr>
            <p:blipFill rotWithShape="1">
              <a:blip r:embed="rId3"/>
              <a:srcRect l="39107" t="43572" r="53125" b="48571"/>
              <a:stretch/>
            </p:blipFill>
            <p:spPr>
              <a:xfrm>
                <a:off x="5490990" y="3366923"/>
                <a:ext cx="754996" cy="411940"/>
              </a:xfrm>
              <a:prstGeom prst="rect">
                <a:avLst/>
              </a:prstGeom>
              <a:noFill/>
              <a:ln>
                <a:noFill/>
              </a:ln>
            </p:spPr>
          </p:pic>
        </p:grpSp>
      </p:grpSp>
      <p:grpSp>
        <p:nvGrpSpPr>
          <p:cNvPr id="96" name="Google Shape;96;p11"/>
          <p:cNvGrpSpPr/>
          <p:nvPr/>
        </p:nvGrpSpPr>
        <p:grpSpPr>
          <a:xfrm>
            <a:off x="8875973" y="4974068"/>
            <a:ext cx="2787448" cy="1434387"/>
            <a:chOff x="8875973" y="4974068"/>
            <a:chExt cx="2787448" cy="1434387"/>
          </a:xfrm>
        </p:grpSpPr>
        <p:grpSp>
          <p:nvGrpSpPr>
            <p:cNvPr id="97" name="Google Shape;97;p11"/>
            <p:cNvGrpSpPr/>
            <p:nvPr/>
          </p:nvGrpSpPr>
          <p:grpSpPr>
            <a:xfrm>
              <a:off x="8875973" y="4974068"/>
              <a:ext cx="2652002" cy="701935"/>
              <a:chOff x="8544660" y="5177225"/>
              <a:chExt cx="2652002" cy="701935"/>
            </a:xfrm>
          </p:grpSpPr>
          <p:sp>
            <p:nvSpPr>
              <p:cNvPr id="98" name="Google Shape;98;p11"/>
              <p:cNvSpPr txBox="1"/>
              <p:nvPr/>
            </p:nvSpPr>
            <p:spPr>
              <a:xfrm>
                <a:off x="8544660" y="5352170"/>
                <a:ext cx="735818" cy="3693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200+</a:t>
                </a:r>
                <a:endParaRPr kumimoji="0" sz="2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99" name="Google Shape;99;p11"/>
              <p:cNvSpPr txBox="1"/>
              <p:nvPr/>
            </p:nvSpPr>
            <p:spPr>
              <a:xfrm>
                <a:off x="9331840" y="5352170"/>
                <a:ext cx="1864822" cy="3693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Fortune 1000</a:t>
                </a:r>
                <a:endParaRPr kumimoji="0" sz="2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00" name="Google Shape;100;p11"/>
              <p:cNvSpPr txBox="1"/>
              <p:nvPr/>
            </p:nvSpPr>
            <p:spPr>
              <a:xfrm>
                <a:off x="8544660" y="5177225"/>
                <a:ext cx="896455" cy="215444"/>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Trusted by</a:t>
                </a:r>
                <a:endParaRPr kumimoji="0"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01" name="Google Shape;101;p11"/>
              <p:cNvSpPr txBox="1"/>
              <p:nvPr/>
            </p:nvSpPr>
            <p:spPr>
              <a:xfrm>
                <a:off x="10194548" y="5663716"/>
                <a:ext cx="1002114" cy="215444"/>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companies</a:t>
                </a:r>
                <a:endParaRPr kumimoji="0"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grpSp>
          <p:nvGrpSpPr>
            <p:cNvPr id="102" name="Google Shape;102;p11"/>
            <p:cNvGrpSpPr/>
            <p:nvPr/>
          </p:nvGrpSpPr>
          <p:grpSpPr>
            <a:xfrm>
              <a:off x="8875973" y="5881465"/>
              <a:ext cx="2787448" cy="526990"/>
              <a:chOff x="8409214" y="6084622"/>
              <a:chExt cx="2787448" cy="526990"/>
            </a:xfrm>
          </p:grpSpPr>
          <p:sp>
            <p:nvSpPr>
              <p:cNvPr id="103" name="Google Shape;103;p11"/>
              <p:cNvSpPr txBox="1"/>
              <p:nvPr/>
            </p:nvSpPr>
            <p:spPr>
              <a:xfrm>
                <a:off x="8409214" y="6084622"/>
                <a:ext cx="2057397" cy="3693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$1 Trillion +</a:t>
                </a:r>
                <a:endParaRPr kumimoji="0" sz="2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04" name="Google Shape;104;p11"/>
              <p:cNvSpPr txBox="1"/>
              <p:nvPr/>
            </p:nvSpPr>
            <p:spPr>
              <a:xfrm>
                <a:off x="8409214" y="6396168"/>
                <a:ext cx="2787448" cy="215444"/>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transactions processed annually</a:t>
                </a:r>
                <a:endParaRPr kumimoji="0"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grpSp>
      <p:grpSp>
        <p:nvGrpSpPr>
          <p:cNvPr id="105" name="Google Shape;105;p11"/>
          <p:cNvGrpSpPr/>
          <p:nvPr/>
        </p:nvGrpSpPr>
        <p:grpSpPr>
          <a:xfrm>
            <a:off x="7003834" y="2951815"/>
            <a:ext cx="1554082" cy="2294696"/>
            <a:chOff x="7003834" y="2951815"/>
            <a:chExt cx="1554082" cy="2294696"/>
          </a:xfrm>
        </p:grpSpPr>
        <p:sp>
          <p:nvSpPr>
            <p:cNvPr id="106" name="Google Shape;106;p11"/>
            <p:cNvSpPr/>
            <p:nvPr/>
          </p:nvSpPr>
          <p:spPr>
            <a:xfrm>
              <a:off x="7492097" y="4593368"/>
              <a:ext cx="653143" cy="6531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07" name="Google Shape;107;p11"/>
            <p:cNvSpPr/>
            <p:nvPr/>
          </p:nvSpPr>
          <p:spPr>
            <a:xfrm rot="-2700000">
              <a:off x="7513034" y="4614306"/>
              <a:ext cx="611266" cy="611266"/>
            </a:xfrm>
            <a:prstGeom prst="arc">
              <a:avLst>
                <a:gd name="adj1" fmla="val 16200000"/>
                <a:gd name="adj2" fmla="val 0"/>
              </a:avLst>
            </a:prstGeom>
            <a:noFill/>
            <a:ln w="9525"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11"/>
            <p:cNvSpPr txBox="1"/>
            <p:nvPr/>
          </p:nvSpPr>
          <p:spPr>
            <a:xfrm>
              <a:off x="7524753" y="4812217"/>
              <a:ext cx="587828" cy="2154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SzTx/>
                <a:buNone/>
                <a:tabLst/>
                <a:defRPr kumimoji="0" b="1" kern="0" spc="0" normalizeH="0" baseline="0">
                  <a:ln>
                    <a:noFill/>
                  </a:ln>
                  <a:solidFill>
                    <a:schemeClr val="tx1"/>
                  </a:solidFill>
                  <a:effectLst/>
                  <a:uLnTx/>
                  <a:uFillTx/>
                  <a:latin typeface="Century Gothic"/>
                  <a:ea typeface="Century Gothic"/>
                  <a:cs typeface="Century Gothic"/>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entury Gothic"/>
                  <a:sym typeface="Century Gothic"/>
                </a:rPr>
                <a:t>2017</a:t>
              </a:r>
              <a:endParaRPr kumimoji="0" sz="1400" b="1" i="0" u="none" strike="noStrike" kern="0" cap="none" spc="0" normalizeH="0" baseline="0" noProof="0" dirty="0">
                <a:ln>
                  <a:noFill/>
                </a:ln>
                <a:solidFill>
                  <a:srgbClr val="000000"/>
                </a:solidFill>
                <a:effectLst/>
                <a:uLnTx/>
                <a:uFillTx/>
                <a:latin typeface="Century Gothic"/>
                <a:sym typeface="Century Gothic"/>
              </a:endParaRPr>
            </a:p>
          </p:txBody>
        </p:sp>
        <p:sp>
          <p:nvSpPr>
            <p:cNvPr id="109" name="Google Shape;109;p11"/>
            <p:cNvSpPr txBox="1"/>
            <p:nvPr/>
          </p:nvSpPr>
          <p:spPr>
            <a:xfrm>
              <a:off x="7058762" y="3542757"/>
              <a:ext cx="1485897"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rPr>
                <a:t>Strategic</a:t>
              </a:r>
              <a:endParaRPr kumimoji="0"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rPr>
                <a:t>Investments</a:t>
              </a:r>
              <a:endParaRPr kumimoji="0" sz="1400" b="0" i="0" u="none" strike="noStrike" kern="0" cap="none" spc="0" normalizeH="0" baseline="0" noProof="0" dirty="0">
                <a:ln>
                  <a:noFill/>
                </a:ln>
                <a:solidFill>
                  <a:srgbClr val="5DAAE0"/>
                </a:solidFill>
                <a:effectLst/>
                <a:uLnTx/>
                <a:uFillTx/>
                <a:latin typeface="Century Gothic"/>
                <a:ea typeface="Century Gothic"/>
                <a:cs typeface="Century Gothic"/>
                <a:sym typeface="Century Gothic"/>
              </a:endParaRPr>
            </a:p>
          </p:txBody>
        </p:sp>
        <p:cxnSp>
          <p:nvCxnSpPr>
            <p:cNvPr id="110" name="Google Shape;110;p11"/>
            <p:cNvCxnSpPr/>
            <p:nvPr/>
          </p:nvCxnSpPr>
          <p:spPr>
            <a:xfrm>
              <a:off x="7780875" y="4088581"/>
              <a:ext cx="0" cy="432898"/>
            </a:xfrm>
            <a:prstGeom prst="straightConnector1">
              <a:avLst/>
            </a:prstGeom>
            <a:noFill/>
            <a:ln w="9525" cap="flat" cmpd="sng">
              <a:solidFill>
                <a:srgbClr val="BBD6EE"/>
              </a:solidFill>
              <a:prstDash val="solid"/>
              <a:round/>
              <a:headEnd type="none" w="sm" len="sm"/>
              <a:tailEnd type="none" w="sm" len="sm"/>
            </a:ln>
          </p:spPr>
        </p:cxnSp>
        <p:grpSp>
          <p:nvGrpSpPr>
            <p:cNvPr id="111" name="Google Shape;111;p11"/>
            <p:cNvGrpSpPr/>
            <p:nvPr/>
          </p:nvGrpSpPr>
          <p:grpSpPr>
            <a:xfrm>
              <a:off x="7003834" y="2951815"/>
              <a:ext cx="1554082" cy="667236"/>
              <a:chOff x="-1863306" y="1208317"/>
              <a:chExt cx="11483926" cy="4930561"/>
            </a:xfrm>
          </p:grpSpPr>
          <p:pic>
            <p:nvPicPr>
              <p:cNvPr id="113" name="Google Shape;113;p11" descr="Image result for susquehanna growth equity logo"/>
              <p:cNvPicPr preferRelativeResize="0"/>
              <p:nvPr/>
            </p:nvPicPr>
            <p:blipFill rotWithShape="1">
              <a:blip r:embed="rId4">
                <a:alphaModFix/>
              </a:blip>
              <a:srcRect/>
              <a:stretch/>
            </p:blipFill>
            <p:spPr>
              <a:xfrm>
                <a:off x="4343073" y="3601512"/>
                <a:ext cx="4977268" cy="1643583"/>
              </a:xfrm>
              <a:prstGeom prst="rect">
                <a:avLst/>
              </a:prstGeom>
              <a:noFill/>
              <a:ln>
                <a:noFill/>
              </a:ln>
            </p:spPr>
          </p:pic>
          <p:pic>
            <p:nvPicPr>
              <p:cNvPr id="114" name="Google Shape;114;p11" descr="Image result for citi logo"/>
              <p:cNvPicPr preferRelativeResize="0"/>
              <p:nvPr/>
            </p:nvPicPr>
            <p:blipFill rotWithShape="1">
              <a:blip r:embed="rId5">
                <a:alphaModFix/>
              </a:blip>
              <a:srcRect/>
              <a:stretch/>
            </p:blipFill>
            <p:spPr>
              <a:xfrm>
                <a:off x="6054559" y="1208317"/>
                <a:ext cx="3566061" cy="2220685"/>
              </a:xfrm>
              <a:prstGeom prst="rect">
                <a:avLst/>
              </a:prstGeom>
              <a:noFill/>
              <a:ln>
                <a:noFill/>
              </a:ln>
            </p:spPr>
          </p:pic>
          <p:pic>
            <p:nvPicPr>
              <p:cNvPr id="115" name="Google Shape;115;p11" descr="Image result for pnc bank logo"/>
              <p:cNvPicPr preferRelativeResize="0"/>
              <p:nvPr/>
            </p:nvPicPr>
            <p:blipFill rotWithShape="1">
              <a:blip r:embed="rId6">
                <a:alphaModFix/>
              </a:blip>
              <a:srcRect/>
              <a:stretch/>
            </p:blipFill>
            <p:spPr>
              <a:xfrm>
                <a:off x="-1863306" y="3088413"/>
                <a:ext cx="5451895" cy="3050465"/>
              </a:xfrm>
              <a:prstGeom prst="rect">
                <a:avLst/>
              </a:prstGeom>
              <a:noFill/>
              <a:ln>
                <a:noFill/>
              </a:ln>
            </p:spPr>
          </p:pic>
          <p:pic>
            <p:nvPicPr>
              <p:cNvPr id="112" name="Google Shape;112;p11" descr="Image result for bank of america merrill lynch"/>
              <p:cNvPicPr preferRelativeResize="0"/>
              <p:nvPr/>
            </p:nvPicPr>
            <p:blipFill rotWithShape="1">
              <a:blip r:embed="rId7">
                <a:alphaModFix/>
              </a:blip>
              <a:srcRect t="24149" b="24150"/>
              <a:stretch/>
            </p:blipFill>
            <p:spPr>
              <a:xfrm>
                <a:off x="-1837701" y="1405004"/>
                <a:ext cx="7807468" cy="2119170"/>
              </a:xfrm>
              <a:prstGeom prst="rect">
                <a:avLst/>
              </a:prstGeom>
              <a:noFill/>
              <a:ln>
                <a:noFill/>
              </a:ln>
            </p:spPr>
          </p:pic>
        </p:grpSp>
      </p:grpSp>
      <p:grpSp>
        <p:nvGrpSpPr>
          <p:cNvPr id="116" name="Google Shape;116;p11"/>
          <p:cNvGrpSpPr/>
          <p:nvPr/>
        </p:nvGrpSpPr>
        <p:grpSpPr>
          <a:xfrm>
            <a:off x="-2" y="356388"/>
            <a:ext cx="5666014" cy="2921636"/>
            <a:chOff x="-2" y="356388"/>
            <a:chExt cx="5666014" cy="2921636"/>
          </a:xfrm>
        </p:grpSpPr>
        <p:grpSp>
          <p:nvGrpSpPr>
            <p:cNvPr id="117" name="Google Shape;117;p11"/>
            <p:cNvGrpSpPr/>
            <p:nvPr/>
          </p:nvGrpSpPr>
          <p:grpSpPr>
            <a:xfrm>
              <a:off x="-2" y="356388"/>
              <a:ext cx="5666014" cy="1600842"/>
              <a:chOff x="-2" y="356388"/>
              <a:chExt cx="5666014" cy="1600842"/>
            </a:xfrm>
          </p:grpSpPr>
          <p:sp>
            <p:nvSpPr>
              <p:cNvPr id="118" name="Google Shape;118;p11"/>
              <p:cNvSpPr/>
              <p:nvPr/>
            </p:nvSpPr>
            <p:spPr>
              <a:xfrm rot="5128739" flipH="1">
                <a:off x="4986905" y="1339484"/>
                <a:ext cx="302881" cy="865343"/>
              </a:xfrm>
              <a:custGeom>
                <a:avLst/>
                <a:gdLst/>
                <a:ahLst/>
                <a:cxnLst/>
                <a:rect l="l" t="t" r="r" b="b"/>
                <a:pathLst>
                  <a:path w="224263" h="689528" extrusionOk="0">
                    <a:moveTo>
                      <a:pt x="0" y="689528"/>
                    </a:moveTo>
                    <a:lnTo>
                      <a:pt x="69262" y="0"/>
                    </a:lnTo>
                    <a:lnTo>
                      <a:pt x="224263" y="539810"/>
                    </a:lnTo>
                    <a:lnTo>
                      <a:pt x="0" y="689528"/>
                    </a:lnTo>
                    <a:close/>
                  </a:path>
                </a:pathLst>
              </a:custGeom>
              <a:solidFill>
                <a:srgbClr val="1B8AC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9" name="Google Shape;119;p11"/>
              <p:cNvSpPr/>
              <p:nvPr/>
            </p:nvSpPr>
            <p:spPr>
              <a:xfrm>
                <a:off x="-2" y="356388"/>
                <a:ext cx="5666014" cy="1435378"/>
              </a:xfrm>
              <a:custGeom>
                <a:avLst/>
                <a:gdLst/>
                <a:ahLst/>
                <a:cxnLst/>
                <a:rect l="l" t="t" r="r" b="b"/>
                <a:pathLst>
                  <a:path w="5666014" h="1435378" extrusionOk="0">
                    <a:moveTo>
                      <a:pt x="0" y="0"/>
                    </a:moveTo>
                    <a:lnTo>
                      <a:pt x="5666014" y="310242"/>
                    </a:lnTo>
                    <a:lnTo>
                      <a:pt x="5551714" y="1435378"/>
                    </a:lnTo>
                    <a:lnTo>
                      <a:pt x="0" y="1435378"/>
                    </a:lnTo>
                    <a:lnTo>
                      <a:pt x="0" y="0"/>
                    </a:lnTo>
                    <a:close/>
                  </a:path>
                </a:pathLst>
              </a:custGeom>
              <a:solidFill>
                <a:srgbClr val="5DAA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grpSp>
          <p:nvGrpSpPr>
            <p:cNvPr id="120" name="Google Shape;120;p11"/>
            <p:cNvGrpSpPr/>
            <p:nvPr/>
          </p:nvGrpSpPr>
          <p:grpSpPr>
            <a:xfrm>
              <a:off x="300806" y="1026725"/>
              <a:ext cx="4797057" cy="442818"/>
              <a:chOff x="300806" y="1026725"/>
              <a:chExt cx="4797057" cy="442818"/>
            </a:xfrm>
          </p:grpSpPr>
          <p:pic>
            <p:nvPicPr>
              <p:cNvPr id="121" name="Google Shape;121;p11"/>
              <p:cNvPicPr preferRelativeResize="0"/>
              <p:nvPr/>
            </p:nvPicPr>
            <p:blipFill rotWithShape="1">
              <a:blip r:embed="rId8">
                <a:alphaModFix/>
              </a:blip>
              <a:srcRect/>
              <a:stretch/>
            </p:blipFill>
            <p:spPr>
              <a:xfrm>
                <a:off x="2478826" y="1027625"/>
                <a:ext cx="441016" cy="441018"/>
              </a:xfrm>
              <a:prstGeom prst="rect">
                <a:avLst/>
              </a:prstGeom>
              <a:noFill/>
              <a:ln>
                <a:noFill/>
              </a:ln>
            </p:spPr>
          </p:pic>
          <p:pic>
            <p:nvPicPr>
              <p:cNvPr id="122" name="Google Shape;122;p11"/>
              <p:cNvPicPr preferRelativeResize="0"/>
              <p:nvPr/>
            </p:nvPicPr>
            <p:blipFill rotWithShape="1">
              <a:blip r:embed="rId9">
                <a:alphaModFix/>
              </a:blip>
              <a:srcRect/>
              <a:stretch/>
            </p:blipFill>
            <p:spPr>
              <a:xfrm>
                <a:off x="4656847" y="1027625"/>
                <a:ext cx="441016" cy="441018"/>
              </a:xfrm>
              <a:prstGeom prst="rect">
                <a:avLst/>
              </a:prstGeom>
              <a:noFill/>
              <a:ln>
                <a:noFill/>
              </a:ln>
            </p:spPr>
          </p:pic>
          <p:pic>
            <p:nvPicPr>
              <p:cNvPr id="123" name="Google Shape;123;p11"/>
              <p:cNvPicPr preferRelativeResize="0"/>
              <p:nvPr/>
            </p:nvPicPr>
            <p:blipFill rotWithShape="1">
              <a:blip r:embed="rId10">
                <a:alphaModFix/>
              </a:blip>
              <a:srcRect/>
              <a:stretch/>
            </p:blipFill>
            <p:spPr>
              <a:xfrm>
                <a:off x="300806" y="1027625"/>
                <a:ext cx="441016" cy="441018"/>
              </a:xfrm>
              <a:prstGeom prst="rect">
                <a:avLst/>
              </a:prstGeom>
              <a:noFill/>
              <a:ln>
                <a:noFill/>
              </a:ln>
            </p:spPr>
          </p:pic>
          <p:pic>
            <p:nvPicPr>
              <p:cNvPr id="124" name="Google Shape;124;p11"/>
              <p:cNvPicPr preferRelativeResize="0"/>
              <p:nvPr/>
            </p:nvPicPr>
            <p:blipFill rotWithShape="1">
              <a:blip r:embed="rId11">
                <a:alphaModFix/>
              </a:blip>
              <a:srcRect/>
              <a:stretch/>
            </p:blipFill>
            <p:spPr>
              <a:xfrm>
                <a:off x="3567836" y="1027625"/>
                <a:ext cx="441016" cy="441018"/>
              </a:xfrm>
              <a:prstGeom prst="rect">
                <a:avLst/>
              </a:prstGeom>
              <a:noFill/>
              <a:ln>
                <a:noFill/>
              </a:ln>
            </p:spPr>
          </p:pic>
          <p:pic>
            <p:nvPicPr>
              <p:cNvPr id="125" name="Google Shape;125;p11"/>
              <p:cNvPicPr preferRelativeResize="0"/>
              <p:nvPr/>
            </p:nvPicPr>
            <p:blipFill rotWithShape="1">
              <a:blip r:embed="rId12">
                <a:alphaModFix/>
              </a:blip>
              <a:srcRect/>
              <a:stretch/>
            </p:blipFill>
            <p:spPr>
              <a:xfrm>
                <a:off x="1389816" y="1026725"/>
                <a:ext cx="441016" cy="442818"/>
              </a:xfrm>
              <a:prstGeom prst="rect">
                <a:avLst/>
              </a:prstGeom>
              <a:noFill/>
              <a:ln>
                <a:noFill/>
              </a:ln>
            </p:spPr>
          </p:pic>
        </p:grpSp>
        <p:sp>
          <p:nvSpPr>
            <p:cNvPr id="126" name="Google Shape;126;p11"/>
            <p:cNvSpPr txBox="1"/>
            <p:nvPr/>
          </p:nvSpPr>
          <p:spPr>
            <a:xfrm>
              <a:off x="206374" y="1492873"/>
              <a:ext cx="629879" cy="1846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rPr>
                <a:t>Credit</a:t>
              </a:r>
              <a:endParaRPr kumimoji="0"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endParaRPr>
            </a:p>
          </p:txBody>
        </p:sp>
        <p:sp>
          <p:nvSpPr>
            <p:cNvPr id="127" name="Google Shape;127;p11"/>
            <p:cNvSpPr txBox="1"/>
            <p:nvPr/>
          </p:nvSpPr>
          <p:spPr>
            <a:xfrm>
              <a:off x="1295384" y="1492873"/>
              <a:ext cx="629879" cy="1846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rPr>
                <a:t>EIPP</a:t>
              </a:r>
              <a:endParaRPr kumimoji="0"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endParaRPr>
            </a:p>
          </p:txBody>
        </p:sp>
        <p:sp>
          <p:nvSpPr>
            <p:cNvPr id="128" name="Google Shape;128;p11"/>
            <p:cNvSpPr txBox="1"/>
            <p:nvPr/>
          </p:nvSpPr>
          <p:spPr>
            <a:xfrm>
              <a:off x="2288197" y="1492873"/>
              <a:ext cx="820764" cy="1846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rPr>
                <a:t>Cash App</a:t>
              </a:r>
              <a:endParaRPr kumimoji="0"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endParaRPr>
            </a:p>
          </p:txBody>
        </p:sp>
        <p:sp>
          <p:nvSpPr>
            <p:cNvPr id="129" name="Google Shape;129;p11"/>
            <p:cNvSpPr txBox="1"/>
            <p:nvPr/>
          </p:nvSpPr>
          <p:spPr>
            <a:xfrm>
              <a:off x="3327595" y="1492873"/>
              <a:ext cx="915176" cy="1846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rPr>
                <a:t>Deductions</a:t>
              </a:r>
              <a:endParaRPr kumimoji="0"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endParaRPr>
            </a:p>
          </p:txBody>
        </p:sp>
        <p:sp>
          <p:nvSpPr>
            <p:cNvPr id="130" name="Google Shape;130;p11"/>
            <p:cNvSpPr txBox="1"/>
            <p:nvPr/>
          </p:nvSpPr>
          <p:spPr>
            <a:xfrm>
              <a:off x="4440673" y="1492873"/>
              <a:ext cx="915176" cy="1846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rPr>
                <a:t>Collections</a:t>
              </a:r>
              <a:endParaRPr kumimoji="0"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endParaRPr>
            </a:p>
          </p:txBody>
        </p:sp>
        <p:sp>
          <p:nvSpPr>
            <p:cNvPr id="131" name="Google Shape;131;p11"/>
            <p:cNvSpPr txBox="1"/>
            <p:nvPr/>
          </p:nvSpPr>
          <p:spPr>
            <a:xfrm>
              <a:off x="28678" y="523076"/>
              <a:ext cx="3996926" cy="4001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Integrated Receivables</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32" name="Google Shape;132;p11"/>
            <p:cNvSpPr/>
            <p:nvPr/>
          </p:nvSpPr>
          <p:spPr>
            <a:xfrm rot="5128739" flipH="1">
              <a:off x="4222758" y="2693912"/>
              <a:ext cx="302881" cy="865343"/>
            </a:xfrm>
            <a:custGeom>
              <a:avLst/>
              <a:gdLst/>
              <a:ahLst/>
              <a:cxnLst/>
              <a:rect l="l" t="t" r="r" b="b"/>
              <a:pathLst>
                <a:path w="224263" h="689528" extrusionOk="0">
                  <a:moveTo>
                    <a:pt x="0" y="689528"/>
                  </a:moveTo>
                  <a:lnTo>
                    <a:pt x="69262" y="0"/>
                  </a:lnTo>
                  <a:lnTo>
                    <a:pt x="224263" y="539810"/>
                  </a:lnTo>
                  <a:lnTo>
                    <a:pt x="0" y="689528"/>
                  </a:lnTo>
                  <a:close/>
                </a:path>
              </a:pathLst>
            </a:custGeom>
            <a:solidFill>
              <a:srgbClr val="68A30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3" name="Google Shape;133;p11"/>
            <p:cNvSpPr/>
            <p:nvPr/>
          </p:nvSpPr>
          <p:spPr>
            <a:xfrm>
              <a:off x="-2" y="1710815"/>
              <a:ext cx="4907184" cy="1435378"/>
            </a:xfrm>
            <a:custGeom>
              <a:avLst/>
              <a:gdLst/>
              <a:ahLst/>
              <a:cxnLst/>
              <a:rect l="l" t="t" r="r" b="b"/>
              <a:pathLst>
                <a:path w="5666014" h="1435378" extrusionOk="0">
                  <a:moveTo>
                    <a:pt x="0" y="0"/>
                  </a:moveTo>
                  <a:lnTo>
                    <a:pt x="5666014" y="310242"/>
                  </a:lnTo>
                  <a:lnTo>
                    <a:pt x="5551714" y="1435378"/>
                  </a:lnTo>
                  <a:lnTo>
                    <a:pt x="0" y="1435378"/>
                  </a:lnTo>
                  <a:lnTo>
                    <a:pt x="0" y="0"/>
                  </a:lnTo>
                  <a:close/>
                </a:path>
              </a:pathLst>
            </a:custGeom>
            <a:solidFill>
              <a:srgbClr val="80CF1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4" name="Google Shape;134;p11"/>
            <p:cNvSpPr txBox="1"/>
            <p:nvPr/>
          </p:nvSpPr>
          <p:spPr>
            <a:xfrm>
              <a:off x="28678" y="1880076"/>
              <a:ext cx="3996926" cy="4001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Treasury Management</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35" name="Google Shape;135;p11"/>
            <p:cNvSpPr txBox="1"/>
            <p:nvPr/>
          </p:nvSpPr>
          <p:spPr>
            <a:xfrm>
              <a:off x="80103" y="2857964"/>
              <a:ext cx="1279676" cy="1846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rPr>
                <a:t>Cash Forecasting</a:t>
              </a:r>
              <a:endParaRPr kumimoji="0"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endParaRPr>
            </a:p>
          </p:txBody>
        </p:sp>
        <p:sp>
          <p:nvSpPr>
            <p:cNvPr id="136" name="Google Shape;136;p11"/>
            <p:cNvSpPr txBox="1"/>
            <p:nvPr/>
          </p:nvSpPr>
          <p:spPr>
            <a:xfrm>
              <a:off x="1511848" y="2857964"/>
              <a:ext cx="1553378" cy="1846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rPr>
                <a:t>Cash Management</a:t>
              </a:r>
              <a:endParaRPr kumimoji="0"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endParaRPr>
            </a:p>
          </p:txBody>
        </p:sp>
        <p:grpSp>
          <p:nvGrpSpPr>
            <p:cNvPr id="137" name="Google Shape;137;p11"/>
            <p:cNvGrpSpPr/>
            <p:nvPr/>
          </p:nvGrpSpPr>
          <p:grpSpPr>
            <a:xfrm>
              <a:off x="489461" y="2358964"/>
              <a:ext cx="2029556" cy="460961"/>
              <a:chOff x="489461" y="2358964"/>
              <a:chExt cx="2029556" cy="460961"/>
            </a:xfrm>
          </p:grpSpPr>
          <p:pic>
            <p:nvPicPr>
              <p:cNvPr id="138" name="Google Shape;138;p11"/>
              <p:cNvPicPr preferRelativeResize="0"/>
              <p:nvPr/>
            </p:nvPicPr>
            <p:blipFill rotWithShape="1">
              <a:blip r:embed="rId13">
                <a:alphaModFix/>
              </a:blip>
              <a:srcRect/>
              <a:stretch/>
            </p:blipFill>
            <p:spPr>
              <a:xfrm>
                <a:off x="489461" y="2359897"/>
                <a:ext cx="460960" cy="459094"/>
              </a:xfrm>
              <a:prstGeom prst="rect">
                <a:avLst/>
              </a:prstGeom>
              <a:noFill/>
              <a:ln>
                <a:noFill/>
              </a:ln>
            </p:spPr>
          </p:pic>
          <p:pic>
            <p:nvPicPr>
              <p:cNvPr id="139" name="Google Shape;139;p11"/>
              <p:cNvPicPr preferRelativeResize="0"/>
              <p:nvPr/>
            </p:nvPicPr>
            <p:blipFill rotWithShape="1">
              <a:blip r:embed="rId14">
                <a:alphaModFix/>
              </a:blip>
              <a:srcRect/>
              <a:stretch/>
            </p:blipFill>
            <p:spPr>
              <a:xfrm>
                <a:off x="2058057" y="2358964"/>
                <a:ext cx="460960" cy="460961"/>
              </a:xfrm>
              <a:prstGeom prst="rect">
                <a:avLst/>
              </a:prstGeom>
              <a:noFill/>
              <a:ln>
                <a:noFill/>
              </a:ln>
            </p:spPr>
          </p:pic>
        </p:grpSp>
        <p:sp>
          <p:nvSpPr>
            <p:cNvPr id="141" name="Google Shape;141;p11"/>
            <p:cNvSpPr txBox="1"/>
            <p:nvPr/>
          </p:nvSpPr>
          <p:spPr>
            <a:xfrm>
              <a:off x="3217294" y="2857964"/>
              <a:ext cx="1553378" cy="1846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rPr>
                <a:t>Bank Reconciliation</a:t>
              </a:r>
              <a:endParaRPr kumimoji="0" sz="1200" b="1" i="0" u="none" strike="noStrike" kern="0" cap="none" spc="0" normalizeH="0" baseline="0" noProof="0" dirty="0">
                <a:ln>
                  <a:noFill/>
                </a:ln>
                <a:solidFill>
                  <a:srgbClr val="F2F2F2"/>
                </a:solidFill>
                <a:effectLst/>
                <a:uLnTx/>
                <a:uFillTx/>
                <a:latin typeface="Century Gothic"/>
                <a:ea typeface="Century Gothic"/>
                <a:cs typeface="Century Gothic"/>
                <a:sym typeface="Century Gothic"/>
              </a:endParaRPr>
            </a:p>
          </p:txBody>
        </p:sp>
        <p:grpSp>
          <p:nvGrpSpPr>
            <p:cNvPr id="142" name="Google Shape;142;p11"/>
            <p:cNvGrpSpPr/>
            <p:nvPr/>
          </p:nvGrpSpPr>
          <p:grpSpPr>
            <a:xfrm>
              <a:off x="896864" y="1248134"/>
              <a:ext cx="3604941" cy="0"/>
              <a:chOff x="879497" y="1243226"/>
              <a:chExt cx="3604941" cy="0"/>
            </a:xfrm>
          </p:grpSpPr>
          <p:cxnSp>
            <p:nvCxnSpPr>
              <p:cNvPr id="143" name="Google Shape;143;p11"/>
              <p:cNvCxnSpPr/>
              <p:nvPr/>
            </p:nvCxnSpPr>
            <p:spPr>
              <a:xfrm>
                <a:off x="879497" y="1243226"/>
                <a:ext cx="342900" cy="0"/>
              </a:xfrm>
              <a:prstGeom prst="straightConnector1">
                <a:avLst/>
              </a:prstGeom>
              <a:noFill/>
              <a:ln w="9525" cap="flat" cmpd="sng">
                <a:solidFill>
                  <a:schemeClr val="lt1"/>
                </a:solidFill>
                <a:prstDash val="dot"/>
                <a:round/>
                <a:headEnd type="none" w="sm" len="sm"/>
                <a:tailEnd type="none" w="sm" len="sm"/>
              </a:ln>
            </p:spPr>
          </p:cxnSp>
          <p:cxnSp>
            <p:nvCxnSpPr>
              <p:cNvPr id="144" name="Google Shape;144;p11"/>
              <p:cNvCxnSpPr/>
              <p:nvPr/>
            </p:nvCxnSpPr>
            <p:spPr>
              <a:xfrm>
                <a:off x="1981200" y="1243226"/>
                <a:ext cx="342900" cy="0"/>
              </a:xfrm>
              <a:prstGeom prst="straightConnector1">
                <a:avLst/>
              </a:prstGeom>
              <a:noFill/>
              <a:ln w="9525" cap="flat" cmpd="sng">
                <a:solidFill>
                  <a:schemeClr val="lt1"/>
                </a:solidFill>
                <a:prstDash val="dot"/>
                <a:round/>
                <a:headEnd type="none" w="sm" len="sm"/>
                <a:tailEnd type="none" w="sm" len="sm"/>
              </a:ln>
            </p:spPr>
          </p:cxnSp>
          <p:cxnSp>
            <p:nvCxnSpPr>
              <p:cNvPr id="145" name="Google Shape;145;p11"/>
              <p:cNvCxnSpPr/>
              <p:nvPr/>
            </p:nvCxnSpPr>
            <p:spPr>
              <a:xfrm>
                <a:off x="3095374" y="1243226"/>
                <a:ext cx="342900" cy="0"/>
              </a:xfrm>
              <a:prstGeom prst="straightConnector1">
                <a:avLst/>
              </a:prstGeom>
              <a:noFill/>
              <a:ln w="9525" cap="flat" cmpd="sng">
                <a:solidFill>
                  <a:schemeClr val="lt1"/>
                </a:solidFill>
                <a:prstDash val="dot"/>
                <a:round/>
                <a:headEnd type="none" w="sm" len="sm"/>
                <a:tailEnd type="none" w="sm" len="sm"/>
              </a:ln>
            </p:spPr>
          </p:cxnSp>
          <p:cxnSp>
            <p:nvCxnSpPr>
              <p:cNvPr id="146" name="Google Shape;146;p11"/>
              <p:cNvCxnSpPr/>
              <p:nvPr/>
            </p:nvCxnSpPr>
            <p:spPr>
              <a:xfrm>
                <a:off x="4141538" y="1243226"/>
                <a:ext cx="342900" cy="0"/>
              </a:xfrm>
              <a:prstGeom prst="straightConnector1">
                <a:avLst/>
              </a:prstGeom>
              <a:noFill/>
              <a:ln w="9525" cap="flat" cmpd="sng">
                <a:solidFill>
                  <a:schemeClr val="lt1"/>
                </a:solidFill>
                <a:prstDash val="dot"/>
                <a:round/>
                <a:headEnd type="none" w="sm" len="sm"/>
                <a:tailEnd type="none" w="sm" len="sm"/>
              </a:ln>
            </p:spPr>
          </p:cxnSp>
        </p:grpSp>
        <p:grpSp>
          <p:nvGrpSpPr>
            <p:cNvPr id="147" name="Google Shape;147;p11"/>
            <p:cNvGrpSpPr/>
            <p:nvPr/>
          </p:nvGrpSpPr>
          <p:grpSpPr>
            <a:xfrm>
              <a:off x="1388014" y="2589444"/>
              <a:ext cx="1937897" cy="0"/>
              <a:chOff x="879497" y="1243226"/>
              <a:chExt cx="1937897" cy="0"/>
            </a:xfrm>
          </p:grpSpPr>
          <p:cxnSp>
            <p:nvCxnSpPr>
              <p:cNvPr id="148" name="Google Shape;148;p11"/>
              <p:cNvCxnSpPr/>
              <p:nvPr/>
            </p:nvCxnSpPr>
            <p:spPr>
              <a:xfrm>
                <a:off x="879497" y="1243226"/>
                <a:ext cx="342900" cy="0"/>
              </a:xfrm>
              <a:prstGeom prst="straightConnector1">
                <a:avLst/>
              </a:prstGeom>
              <a:noFill/>
              <a:ln w="9525" cap="flat" cmpd="sng">
                <a:solidFill>
                  <a:schemeClr val="lt1"/>
                </a:solidFill>
                <a:prstDash val="dot"/>
                <a:round/>
                <a:headEnd type="none" w="sm" len="sm"/>
                <a:tailEnd type="none" w="sm" len="sm"/>
              </a:ln>
            </p:spPr>
          </p:cxnSp>
          <p:cxnSp>
            <p:nvCxnSpPr>
              <p:cNvPr id="149" name="Google Shape;149;p11"/>
              <p:cNvCxnSpPr/>
              <p:nvPr/>
            </p:nvCxnSpPr>
            <p:spPr>
              <a:xfrm>
                <a:off x="2474494" y="1243226"/>
                <a:ext cx="342900" cy="0"/>
              </a:xfrm>
              <a:prstGeom prst="straightConnector1">
                <a:avLst/>
              </a:prstGeom>
              <a:noFill/>
              <a:ln w="9525" cap="flat" cmpd="sng">
                <a:solidFill>
                  <a:schemeClr val="lt1"/>
                </a:solidFill>
                <a:prstDash val="dot"/>
                <a:round/>
                <a:headEnd type="none" w="sm" len="sm"/>
                <a:tailEnd type="none" w="sm" len="sm"/>
              </a:ln>
            </p:spPr>
          </p:cxnSp>
        </p:grpSp>
      </p:grpSp>
      <p:pic>
        <p:nvPicPr>
          <p:cNvPr id="5" name="Picture 4">
            <a:extLst>
              <a:ext uri="{FF2B5EF4-FFF2-40B4-BE49-F238E27FC236}">
                <a16:creationId xmlns:a16="http://schemas.microsoft.com/office/drawing/2014/main" id="{376B5859-8635-4332-8F27-62EF97C5319B}"/>
              </a:ext>
            </a:extLst>
          </p:cNvPr>
          <p:cNvPicPr>
            <a:picLocks noChangeAspect="1"/>
          </p:cNvPicPr>
          <p:nvPr/>
        </p:nvPicPr>
        <p:blipFill>
          <a:blip r:embed="rId15"/>
          <a:stretch>
            <a:fillRect/>
          </a:stretch>
        </p:blipFill>
        <p:spPr>
          <a:xfrm>
            <a:off x="3713474" y="2311924"/>
            <a:ext cx="546035" cy="546035"/>
          </a:xfrm>
          <a:prstGeom prst="rect">
            <a:avLst/>
          </a:prstGeom>
        </p:spPr>
      </p:pic>
      <p:grpSp>
        <p:nvGrpSpPr>
          <p:cNvPr id="81" name="Google Shape;81;p11"/>
          <p:cNvGrpSpPr/>
          <p:nvPr/>
        </p:nvGrpSpPr>
        <p:grpSpPr>
          <a:xfrm>
            <a:off x="8779688" y="2458600"/>
            <a:ext cx="2076000" cy="2034147"/>
            <a:chOff x="8779688" y="2458600"/>
            <a:chExt cx="2076000" cy="2034147"/>
          </a:xfrm>
        </p:grpSpPr>
        <p:sp>
          <p:nvSpPr>
            <p:cNvPr id="82" name="Google Shape;82;p11"/>
            <p:cNvSpPr/>
            <p:nvPr/>
          </p:nvSpPr>
          <p:spPr>
            <a:xfrm>
              <a:off x="9546775" y="3733398"/>
              <a:ext cx="653143" cy="6531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3" name="Google Shape;83;p11"/>
            <p:cNvSpPr/>
            <p:nvPr/>
          </p:nvSpPr>
          <p:spPr>
            <a:xfrm rot="-2700000">
              <a:off x="9567714" y="3754884"/>
              <a:ext cx="611266" cy="611266"/>
            </a:xfrm>
            <a:prstGeom prst="arc">
              <a:avLst>
                <a:gd name="adj1" fmla="val 16200000"/>
                <a:gd name="adj2" fmla="val 0"/>
              </a:avLst>
            </a:prstGeom>
            <a:noFill/>
            <a:ln w="9525"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4" name="Google Shape;84;p11"/>
            <p:cNvSpPr txBox="1"/>
            <p:nvPr/>
          </p:nvSpPr>
          <p:spPr>
            <a:xfrm>
              <a:off x="9579432" y="3952247"/>
              <a:ext cx="587828" cy="2154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SzTx/>
                <a:buNone/>
                <a:tabLst/>
                <a:defRPr kumimoji="0" b="1" kern="0" spc="0" normalizeH="0" baseline="0">
                  <a:ln>
                    <a:noFill/>
                  </a:ln>
                  <a:solidFill>
                    <a:schemeClr val="tx1"/>
                  </a:solidFill>
                  <a:effectLst/>
                  <a:uLnTx/>
                  <a:uFillTx/>
                  <a:latin typeface="Century Gothic"/>
                  <a:ea typeface="Century Gothic"/>
                  <a:cs typeface="Century Gothic"/>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entury Gothic"/>
                  <a:sym typeface="Century Gothic"/>
                </a:rPr>
                <a:t>2019</a:t>
              </a:r>
              <a:endParaRPr kumimoji="0" sz="1400" b="1" i="0" u="none" strike="noStrike" kern="0" cap="none" spc="0" normalizeH="0" baseline="0" noProof="0" dirty="0">
                <a:ln>
                  <a:noFill/>
                </a:ln>
                <a:solidFill>
                  <a:srgbClr val="000000"/>
                </a:solidFill>
                <a:effectLst/>
                <a:uLnTx/>
                <a:uFillTx/>
                <a:latin typeface="Century Gothic"/>
                <a:sym typeface="Century Gothic"/>
              </a:endParaRPr>
            </a:p>
          </p:txBody>
        </p:sp>
        <p:sp>
          <p:nvSpPr>
            <p:cNvPr id="85" name="Google Shape;85;p11"/>
            <p:cNvSpPr txBox="1"/>
            <p:nvPr/>
          </p:nvSpPr>
          <p:spPr>
            <a:xfrm>
              <a:off x="8779688" y="2458600"/>
              <a:ext cx="2076000" cy="432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EE7624"/>
                  </a:solidFill>
                  <a:effectLst/>
                  <a:uLnTx/>
                  <a:uFillTx/>
                  <a:latin typeface="Century Gothic"/>
                  <a:ea typeface="Century Gothic"/>
                  <a:cs typeface="Century Gothic"/>
                  <a:sym typeface="Century Gothic"/>
                </a:rPr>
                <a:t>Autonomous</a:t>
              </a:r>
              <a:br>
                <a:rPr kumimoji="0" lang="en-US" sz="2400" b="1" i="0" u="none" strike="noStrike" kern="0" cap="none" spc="0" normalizeH="0" baseline="0" noProof="0" dirty="0">
                  <a:ln>
                    <a:noFill/>
                  </a:ln>
                  <a:solidFill>
                    <a:srgbClr val="EE7624"/>
                  </a:solidFill>
                  <a:effectLst/>
                  <a:uLnTx/>
                  <a:uFillTx/>
                  <a:latin typeface="Century Gothic"/>
                  <a:ea typeface="Century Gothic"/>
                  <a:cs typeface="Century Gothic"/>
                  <a:sym typeface="Century Gothic"/>
                </a:rPr>
              </a:br>
              <a:r>
                <a:rPr kumimoji="0" lang="en-US" sz="2400" b="1" i="0" u="none" strike="noStrike" kern="0" cap="none" spc="0" normalizeH="0" baseline="0" noProof="0" dirty="0">
                  <a:ln>
                    <a:noFill/>
                  </a:ln>
                  <a:solidFill>
                    <a:srgbClr val="EE7624"/>
                  </a:solidFill>
                  <a:effectLst/>
                  <a:uLnTx/>
                  <a:uFillTx/>
                  <a:latin typeface="Century Gothic"/>
                  <a:ea typeface="Century Gothic"/>
                  <a:cs typeface="Century Gothic"/>
                  <a:sym typeface="Century Gothic"/>
                </a:rPr>
                <a:t>Systems</a:t>
              </a:r>
              <a:endParaRPr kumimoji="0" sz="2400" b="0" i="0" u="none" strike="noStrike" kern="0" cap="none" spc="0" normalizeH="0" baseline="0" noProof="0" dirty="0">
                <a:ln>
                  <a:noFill/>
                </a:ln>
                <a:solidFill>
                  <a:srgbClr val="ED7D31"/>
                </a:solidFill>
                <a:effectLst/>
                <a:uLnTx/>
                <a:uFillTx/>
                <a:latin typeface="Century Gothic"/>
                <a:ea typeface="Century Gothic"/>
                <a:cs typeface="Century Gothic"/>
                <a:sym typeface="Century Gothic"/>
              </a:endParaRPr>
            </a:p>
          </p:txBody>
        </p:sp>
        <p:cxnSp>
          <p:nvCxnSpPr>
            <p:cNvPr id="86" name="Google Shape;86;p11"/>
            <p:cNvCxnSpPr/>
            <p:nvPr/>
          </p:nvCxnSpPr>
          <p:spPr>
            <a:xfrm>
              <a:off x="9838273" y="3248407"/>
              <a:ext cx="0" cy="432898"/>
            </a:xfrm>
            <a:prstGeom prst="straightConnector1">
              <a:avLst/>
            </a:prstGeom>
            <a:noFill/>
            <a:ln w="9525" cap="flat" cmpd="sng">
              <a:solidFill>
                <a:srgbClr val="BBD6EE"/>
              </a:solidFill>
              <a:prstDash val="solid"/>
              <a:round/>
              <a:headEnd type="none" w="sm" len="sm"/>
              <a:tailEnd type="none" w="sm" len="sm"/>
            </a:ln>
          </p:spPr>
        </p:cxnSp>
      </p:grpSp>
      <p:pic>
        <p:nvPicPr>
          <p:cNvPr id="3" name="Picture 2">
            <a:extLst>
              <a:ext uri="{FF2B5EF4-FFF2-40B4-BE49-F238E27FC236}">
                <a16:creationId xmlns:a16="http://schemas.microsoft.com/office/drawing/2014/main" id="{528DA7E3-5D29-4EF5-99D7-297256FF70CA}"/>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9185242" y="1671195"/>
            <a:ext cx="1306061" cy="898162"/>
          </a:xfrm>
          <a:prstGeom prst="rect">
            <a:avLst/>
          </a:prstGeom>
        </p:spPr>
      </p:pic>
      <p:pic>
        <p:nvPicPr>
          <p:cNvPr id="4" name="Picture 3">
            <a:extLst>
              <a:ext uri="{FF2B5EF4-FFF2-40B4-BE49-F238E27FC236}">
                <a16:creationId xmlns:a16="http://schemas.microsoft.com/office/drawing/2014/main" id="{4EBC4F01-8A84-4AB2-BB33-48B69D81F542}"/>
              </a:ext>
            </a:extLst>
          </p:cNvPr>
          <p:cNvPicPr>
            <a:picLocks noChangeAspect="1"/>
          </p:cNvPicPr>
          <p:nvPr/>
        </p:nvPicPr>
        <p:blipFill>
          <a:blip r:embed="rId17"/>
          <a:stretch>
            <a:fillRect/>
          </a:stretch>
        </p:blipFill>
        <p:spPr>
          <a:xfrm>
            <a:off x="7972111" y="388238"/>
            <a:ext cx="3674720" cy="792552"/>
          </a:xfrm>
          <a:prstGeom prst="rect">
            <a:avLst/>
          </a:prstGeom>
        </p:spPr>
      </p:pic>
    </p:spTree>
    <p:extLst>
      <p:ext uri="{BB962C8B-B14F-4D97-AF65-F5344CB8AC3E}">
        <p14:creationId xmlns:p14="http://schemas.microsoft.com/office/powerpoint/2010/main" val="1181921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276981" y="1"/>
            <a:ext cx="10515600" cy="91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733"/>
              <a:buNone/>
            </a:pPr>
            <a:r>
              <a:rPr lang="en-US" dirty="0"/>
              <a:t>Partial List of Customers</a:t>
            </a:r>
            <a:endParaRPr dirty="0"/>
          </a:p>
        </p:txBody>
      </p:sp>
      <p:grpSp>
        <p:nvGrpSpPr>
          <p:cNvPr id="220" name="Google Shape;302;p25">
            <a:extLst>
              <a:ext uri="{FF2B5EF4-FFF2-40B4-BE49-F238E27FC236}">
                <a16:creationId xmlns:a16="http://schemas.microsoft.com/office/drawing/2014/main" id="{54066F2B-5142-4DAB-BC41-8CEAF69F407D}"/>
              </a:ext>
            </a:extLst>
          </p:cNvPr>
          <p:cNvGrpSpPr/>
          <p:nvPr/>
        </p:nvGrpSpPr>
        <p:grpSpPr>
          <a:xfrm>
            <a:off x="304720" y="1006890"/>
            <a:ext cx="11582561" cy="5359381"/>
            <a:chOff x="-143833" y="1220031"/>
            <a:chExt cx="12312704" cy="5705718"/>
          </a:xfrm>
        </p:grpSpPr>
        <p:grpSp>
          <p:nvGrpSpPr>
            <p:cNvPr id="221" name="Google Shape;303;p25">
              <a:extLst>
                <a:ext uri="{FF2B5EF4-FFF2-40B4-BE49-F238E27FC236}">
                  <a16:creationId xmlns:a16="http://schemas.microsoft.com/office/drawing/2014/main" id="{F298C054-DD0E-4D67-9AF1-0051D36A5B68}"/>
                </a:ext>
              </a:extLst>
            </p:cNvPr>
            <p:cNvGrpSpPr/>
            <p:nvPr/>
          </p:nvGrpSpPr>
          <p:grpSpPr>
            <a:xfrm>
              <a:off x="-143833" y="1220031"/>
              <a:ext cx="12312704" cy="5705718"/>
              <a:chOff x="-75711" y="484635"/>
              <a:chExt cx="8996238" cy="4655862"/>
            </a:xfrm>
          </p:grpSpPr>
          <p:pic>
            <p:nvPicPr>
              <p:cNvPr id="228" name="Google Shape;304;p25" descr="E:\work\Monthly\2016\12 December\Logo slide_Phani\Logos\All Logos\Ventura Foods.jpg">
                <a:extLst>
                  <a:ext uri="{FF2B5EF4-FFF2-40B4-BE49-F238E27FC236}">
                    <a16:creationId xmlns:a16="http://schemas.microsoft.com/office/drawing/2014/main" id="{B86B3CFF-3CA1-4D59-B0C4-E57B03AC2BF1}"/>
                  </a:ext>
                </a:extLst>
              </p:cNvPr>
              <p:cNvPicPr preferRelativeResize="0"/>
              <p:nvPr/>
            </p:nvPicPr>
            <p:blipFill rotWithShape="1">
              <a:blip r:embed="rId3">
                <a:alphaModFix/>
              </a:blip>
              <a:srcRect/>
              <a:stretch/>
            </p:blipFill>
            <p:spPr>
              <a:xfrm>
                <a:off x="4561215" y="4450780"/>
                <a:ext cx="421684" cy="344025"/>
              </a:xfrm>
              <a:prstGeom prst="rect">
                <a:avLst/>
              </a:prstGeom>
              <a:noFill/>
              <a:ln>
                <a:noFill/>
              </a:ln>
            </p:spPr>
          </p:pic>
          <p:pic>
            <p:nvPicPr>
              <p:cNvPr id="229" name="Google Shape;305;p25" descr="E:\work\Monthly\2016\12 December\Logo slide_Phani\Logos\All Logos\Source Atlantique.jpg">
                <a:extLst>
                  <a:ext uri="{FF2B5EF4-FFF2-40B4-BE49-F238E27FC236}">
                    <a16:creationId xmlns:a16="http://schemas.microsoft.com/office/drawing/2014/main" id="{AA4B1E35-11A4-4989-ABAC-325003B6F3F4}"/>
                  </a:ext>
                </a:extLst>
              </p:cNvPr>
              <p:cNvPicPr preferRelativeResize="0"/>
              <p:nvPr/>
            </p:nvPicPr>
            <p:blipFill rotWithShape="1">
              <a:blip r:embed="rId4">
                <a:alphaModFix/>
              </a:blip>
              <a:srcRect/>
              <a:stretch/>
            </p:blipFill>
            <p:spPr>
              <a:xfrm>
                <a:off x="6213840" y="3902948"/>
                <a:ext cx="701289" cy="254592"/>
              </a:xfrm>
              <a:prstGeom prst="rect">
                <a:avLst/>
              </a:prstGeom>
              <a:noFill/>
              <a:ln>
                <a:noFill/>
              </a:ln>
            </p:spPr>
          </p:pic>
          <p:pic>
            <p:nvPicPr>
              <p:cNvPr id="230" name="Google Shape;306;p25" descr="E:\work\Monthly\2016\12 December\Logo slide_Phani\Logos\All Logos\Otto Bock US.jpg">
                <a:extLst>
                  <a:ext uri="{FF2B5EF4-FFF2-40B4-BE49-F238E27FC236}">
                    <a16:creationId xmlns:a16="http://schemas.microsoft.com/office/drawing/2014/main" id="{CA1FEA9C-E6BF-4886-95A1-479A53FA6375}"/>
                  </a:ext>
                </a:extLst>
              </p:cNvPr>
              <p:cNvPicPr preferRelativeResize="0"/>
              <p:nvPr/>
            </p:nvPicPr>
            <p:blipFill rotWithShape="1">
              <a:blip r:embed="rId5">
                <a:alphaModFix/>
              </a:blip>
              <a:srcRect/>
              <a:stretch/>
            </p:blipFill>
            <p:spPr>
              <a:xfrm>
                <a:off x="8270078" y="3484287"/>
                <a:ext cx="596037" cy="213274"/>
              </a:xfrm>
              <a:prstGeom prst="rect">
                <a:avLst/>
              </a:prstGeom>
              <a:noFill/>
              <a:ln>
                <a:noFill/>
              </a:ln>
            </p:spPr>
          </p:pic>
          <p:pic>
            <p:nvPicPr>
              <p:cNvPr id="231" name="Google Shape;307;p25" descr="E:\work\Monthly\2016\12 December\Logo slide_Phani\Logos\All Logos\VF Corporation.jpg">
                <a:extLst>
                  <a:ext uri="{FF2B5EF4-FFF2-40B4-BE49-F238E27FC236}">
                    <a16:creationId xmlns:a16="http://schemas.microsoft.com/office/drawing/2014/main" id="{F7F0E962-5BC8-40CE-A731-B6677111344A}"/>
                  </a:ext>
                </a:extLst>
              </p:cNvPr>
              <p:cNvPicPr preferRelativeResize="0"/>
              <p:nvPr/>
            </p:nvPicPr>
            <p:blipFill rotWithShape="1">
              <a:blip r:embed="rId6">
                <a:alphaModFix/>
              </a:blip>
              <a:srcRect/>
              <a:stretch/>
            </p:blipFill>
            <p:spPr>
              <a:xfrm>
                <a:off x="4894178" y="4268604"/>
                <a:ext cx="302720" cy="294120"/>
              </a:xfrm>
              <a:prstGeom prst="rect">
                <a:avLst/>
              </a:prstGeom>
              <a:noFill/>
              <a:ln>
                <a:noFill/>
              </a:ln>
            </p:spPr>
          </p:pic>
          <p:pic>
            <p:nvPicPr>
              <p:cNvPr id="232" name="Google Shape;308;p25" descr="E:\work\Monthly\2016\12 December\Logo slide_Phani\Logos\All Logos\Votorantim Cimentos.jpg">
                <a:extLst>
                  <a:ext uri="{FF2B5EF4-FFF2-40B4-BE49-F238E27FC236}">
                    <a16:creationId xmlns:a16="http://schemas.microsoft.com/office/drawing/2014/main" id="{CDAA4586-1D1A-404F-8528-81FA26D5D575}"/>
                  </a:ext>
                </a:extLst>
              </p:cNvPr>
              <p:cNvPicPr preferRelativeResize="0"/>
              <p:nvPr/>
            </p:nvPicPr>
            <p:blipFill rotWithShape="1">
              <a:blip r:embed="rId7">
                <a:alphaModFix/>
              </a:blip>
              <a:srcRect/>
              <a:stretch/>
            </p:blipFill>
            <p:spPr>
              <a:xfrm>
                <a:off x="2569632" y="4857997"/>
                <a:ext cx="387323" cy="223077"/>
              </a:xfrm>
              <a:prstGeom prst="rect">
                <a:avLst/>
              </a:prstGeom>
              <a:noFill/>
              <a:ln>
                <a:noFill/>
              </a:ln>
            </p:spPr>
          </p:pic>
          <p:pic>
            <p:nvPicPr>
              <p:cNvPr id="233" name="Google Shape;309;p25" descr="https://d2q79iu7y748jz.cloudfront.net/s/_logo/d48c34b62e19439e05aac278bff8abfc">
                <a:extLst>
                  <a:ext uri="{FF2B5EF4-FFF2-40B4-BE49-F238E27FC236}">
                    <a16:creationId xmlns:a16="http://schemas.microsoft.com/office/drawing/2014/main" id="{E4B8010B-FC0B-4E6F-B89B-BEF0FB0BBFDD}"/>
                  </a:ext>
                </a:extLst>
              </p:cNvPr>
              <p:cNvPicPr preferRelativeResize="0"/>
              <p:nvPr/>
            </p:nvPicPr>
            <p:blipFill rotWithShape="1">
              <a:blip r:embed="rId8">
                <a:alphaModFix/>
              </a:blip>
              <a:srcRect b="19511"/>
              <a:stretch/>
            </p:blipFill>
            <p:spPr>
              <a:xfrm>
                <a:off x="4993610" y="4610343"/>
                <a:ext cx="584398" cy="212195"/>
              </a:xfrm>
              <a:prstGeom prst="rect">
                <a:avLst/>
              </a:prstGeom>
              <a:noFill/>
              <a:ln>
                <a:noFill/>
              </a:ln>
            </p:spPr>
          </p:pic>
          <p:pic>
            <p:nvPicPr>
              <p:cNvPr id="234" name="Google Shape;310;p25" descr="E:\work\Monthly\2016\02 Feb\Logos for sashi's slide\Customer logos\IR_logo.png">
                <a:extLst>
                  <a:ext uri="{FF2B5EF4-FFF2-40B4-BE49-F238E27FC236}">
                    <a16:creationId xmlns:a16="http://schemas.microsoft.com/office/drawing/2014/main" id="{A2F347B1-0EDB-411C-A8A8-E385C77FEB2E}"/>
                  </a:ext>
                </a:extLst>
              </p:cNvPr>
              <p:cNvPicPr preferRelativeResize="0"/>
              <p:nvPr/>
            </p:nvPicPr>
            <p:blipFill rotWithShape="1">
              <a:blip r:embed="rId9">
                <a:alphaModFix/>
              </a:blip>
              <a:srcRect/>
              <a:stretch/>
            </p:blipFill>
            <p:spPr>
              <a:xfrm>
                <a:off x="4559306" y="4006657"/>
                <a:ext cx="790989" cy="285635"/>
              </a:xfrm>
              <a:prstGeom prst="rect">
                <a:avLst/>
              </a:prstGeom>
              <a:noFill/>
              <a:ln>
                <a:noFill/>
              </a:ln>
            </p:spPr>
          </p:pic>
          <p:pic>
            <p:nvPicPr>
              <p:cNvPr id="235" name="Google Shape;311;p25" descr="E:\work\Monthly\2016\12 December\Logo slide_Phani\Logos\All Logos\Newell Rubbermaid.jpg">
                <a:extLst>
                  <a:ext uri="{FF2B5EF4-FFF2-40B4-BE49-F238E27FC236}">
                    <a16:creationId xmlns:a16="http://schemas.microsoft.com/office/drawing/2014/main" id="{4F43E823-492E-456C-84B2-1763E3923EDE}"/>
                  </a:ext>
                </a:extLst>
              </p:cNvPr>
              <p:cNvPicPr preferRelativeResize="0"/>
              <p:nvPr/>
            </p:nvPicPr>
            <p:blipFill rotWithShape="1">
              <a:blip r:embed="rId10">
                <a:alphaModFix/>
              </a:blip>
              <a:srcRect/>
              <a:stretch/>
            </p:blipFill>
            <p:spPr>
              <a:xfrm>
                <a:off x="1044280" y="4377962"/>
                <a:ext cx="618487" cy="192306"/>
              </a:xfrm>
              <a:prstGeom prst="rect">
                <a:avLst/>
              </a:prstGeom>
              <a:noFill/>
              <a:ln>
                <a:noFill/>
              </a:ln>
            </p:spPr>
          </p:pic>
          <p:pic>
            <p:nvPicPr>
              <p:cNvPr id="236" name="Google Shape;312;p25" descr="E:\work\Monthly\2016\12 December\Logo slide_Phani\Logos\All Logos\JJ Keller &amp; Associates, Inc..jpg">
                <a:extLst>
                  <a:ext uri="{FF2B5EF4-FFF2-40B4-BE49-F238E27FC236}">
                    <a16:creationId xmlns:a16="http://schemas.microsoft.com/office/drawing/2014/main" id="{263386CE-F133-46E3-8BED-F9E2D566B6E1}"/>
                  </a:ext>
                </a:extLst>
              </p:cNvPr>
              <p:cNvPicPr preferRelativeResize="0"/>
              <p:nvPr/>
            </p:nvPicPr>
            <p:blipFill rotWithShape="1">
              <a:blip r:embed="rId11">
                <a:alphaModFix/>
              </a:blip>
              <a:srcRect/>
              <a:stretch/>
            </p:blipFill>
            <p:spPr>
              <a:xfrm>
                <a:off x="6983078" y="2358781"/>
                <a:ext cx="542226" cy="279024"/>
              </a:xfrm>
              <a:prstGeom prst="rect">
                <a:avLst/>
              </a:prstGeom>
              <a:noFill/>
              <a:ln>
                <a:noFill/>
              </a:ln>
            </p:spPr>
          </p:pic>
          <p:pic>
            <p:nvPicPr>
              <p:cNvPr id="237" name="Google Shape;313;p25" descr="E:\work\Monthly\2016\12 December\Logo slide_Phani\Logos\All Logos\Insight Enterprises, Inc..jpg">
                <a:extLst>
                  <a:ext uri="{FF2B5EF4-FFF2-40B4-BE49-F238E27FC236}">
                    <a16:creationId xmlns:a16="http://schemas.microsoft.com/office/drawing/2014/main" id="{B3517146-55B2-4B62-9959-68D086752507}"/>
                  </a:ext>
                </a:extLst>
              </p:cNvPr>
              <p:cNvPicPr preferRelativeResize="0"/>
              <p:nvPr/>
            </p:nvPicPr>
            <p:blipFill rotWithShape="1">
              <a:blip r:embed="rId12">
                <a:alphaModFix/>
              </a:blip>
              <a:srcRect/>
              <a:stretch/>
            </p:blipFill>
            <p:spPr>
              <a:xfrm>
                <a:off x="242183" y="1703651"/>
                <a:ext cx="430104" cy="247912"/>
              </a:xfrm>
              <a:prstGeom prst="rect">
                <a:avLst/>
              </a:prstGeom>
              <a:noFill/>
              <a:ln>
                <a:noFill/>
              </a:ln>
            </p:spPr>
          </p:pic>
          <p:pic>
            <p:nvPicPr>
              <p:cNvPr id="238" name="Google Shape;314;p25" descr="E:\work\Monthly\2016\12 December\Logo slide_Phani\Logos\All Logos\H.B. Fuller Company.jpg">
                <a:extLst>
                  <a:ext uri="{FF2B5EF4-FFF2-40B4-BE49-F238E27FC236}">
                    <a16:creationId xmlns:a16="http://schemas.microsoft.com/office/drawing/2014/main" id="{14313844-4E80-4BDC-B476-B07DF756E484}"/>
                  </a:ext>
                </a:extLst>
              </p:cNvPr>
              <p:cNvPicPr preferRelativeResize="0"/>
              <p:nvPr/>
            </p:nvPicPr>
            <p:blipFill rotWithShape="1">
              <a:blip r:embed="rId13">
                <a:alphaModFix/>
              </a:blip>
              <a:srcRect/>
              <a:stretch/>
            </p:blipFill>
            <p:spPr>
              <a:xfrm>
                <a:off x="4121928" y="1975673"/>
                <a:ext cx="636304" cy="279956"/>
              </a:xfrm>
              <a:prstGeom prst="rect">
                <a:avLst/>
              </a:prstGeom>
              <a:noFill/>
              <a:ln>
                <a:noFill/>
              </a:ln>
            </p:spPr>
          </p:pic>
          <p:pic>
            <p:nvPicPr>
              <p:cNvPr id="239" name="Google Shape;315;p25" descr="E:\work\Monthly\2016\12 December\Logo slide_Phani\Logos\All Logos\Ermenegildo Zegna Corporation.jpg">
                <a:extLst>
                  <a:ext uri="{FF2B5EF4-FFF2-40B4-BE49-F238E27FC236}">
                    <a16:creationId xmlns:a16="http://schemas.microsoft.com/office/drawing/2014/main" id="{70AE0BC8-A08E-49FC-9B64-C3F309BBD6C5}"/>
                  </a:ext>
                </a:extLst>
              </p:cNvPr>
              <p:cNvPicPr preferRelativeResize="0"/>
              <p:nvPr/>
            </p:nvPicPr>
            <p:blipFill rotWithShape="1">
              <a:blip r:embed="rId14">
                <a:alphaModFix/>
              </a:blip>
              <a:srcRect/>
              <a:stretch/>
            </p:blipFill>
            <p:spPr>
              <a:xfrm>
                <a:off x="5310665" y="1682186"/>
                <a:ext cx="770043" cy="209718"/>
              </a:xfrm>
              <a:prstGeom prst="rect">
                <a:avLst/>
              </a:prstGeom>
              <a:noFill/>
              <a:ln>
                <a:noFill/>
              </a:ln>
            </p:spPr>
          </p:pic>
          <p:pic>
            <p:nvPicPr>
              <p:cNvPr id="240" name="Google Shape;316;p25" descr="E:\work\Monthly\2016\12 December\Logo slide_Phani\Logos\All Logos\Eaux Vives Water Inc. (ESKA).jpg">
                <a:extLst>
                  <a:ext uri="{FF2B5EF4-FFF2-40B4-BE49-F238E27FC236}">
                    <a16:creationId xmlns:a16="http://schemas.microsoft.com/office/drawing/2014/main" id="{963B09CC-1D17-44A3-9486-2D6599C3E8CA}"/>
                  </a:ext>
                </a:extLst>
              </p:cNvPr>
              <p:cNvPicPr preferRelativeResize="0"/>
              <p:nvPr/>
            </p:nvPicPr>
            <p:blipFill rotWithShape="1">
              <a:blip r:embed="rId15">
                <a:alphaModFix/>
              </a:blip>
              <a:srcRect/>
              <a:stretch/>
            </p:blipFill>
            <p:spPr>
              <a:xfrm>
                <a:off x="7363356" y="1748302"/>
                <a:ext cx="443318" cy="261525"/>
              </a:xfrm>
              <a:prstGeom prst="rect">
                <a:avLst/>
              </a:prstGeom>
              <a:noFill/>
              <a:ln>
                <a:noFill/>
              </a:ln>
            </p:spPr>
          </p:pic>
          <p:pic>
            <p:nvPicPr>
              <p:cNvPr id="241" name="Google Shape;317;p25" descr="E:\work\Monthly\2016\02 Feb\Logos for sashi's slide\Customer logos\dannon-md16-320x240.jpg">
                <a:extLst>
                  <a:ext uri="{FF2B5EF4-FFF2-40B4-BE49-F238E27FC236}">
                    <a16:creationId xmlns:a16="http://schemas.microsoft.com/office/drawing/2014/main" id="{3B8B005B-4BDB-4F89-8EA7-3AC91AA479D7}"/>
                  </a:ext>
                </a:extLst>
              </p:cNvPr>
              <p:cNvPicPr preferRelativeResize="0"/>
              <p:nvPr/>
            </p:nvPicPr>
            <p:blipFill rotWithShape="1">
              <a:blip r:embed="rId16">
                <a:alphaModFix/>
              </a:blip>
              <a:srcRect/>
              <a:stretch/>
            </p:blipFill>
            <p:spPr>
              <a:xfrm>
                <a:off x="1502395" y="1146749"/>
                <a:ext cx="604914" cy="454178"/>
              </a:xfrm>
              <a:prstGeom prst="rect">
                <a:avLst/>
              </a:prstGeom>
              <a:noFill/>
              <a:ln>
                <a:noFill/>
              </a:ln>
            </p:spPr>
          </p:pic>
          <p:pic>
            <p:nvPicPr>
              <p:cNvPr id="242" name="Google Shape;318;p25" descr="E:\work\Monthly\2016\12 December\Logo slide_Phani\Logos\All Logos\Compass Group USA.jpg">
                <a:extLst>
                  <a:ext uri="{FF2B5EF4-FFF2-40B4-BE49-F238E27FC236}">
                    <a16:creationId xmlns:a16="http://schemas.microsoft.com/office/drawing/2014/main" id="{947A413F-35E6-4F4A-9EF5-C72D05384891}"/>
                  </a:ext>
                </a:extLst>
              </p:cNvPr>
              <p:cNvPicPr preferRelativeResize="0"/>
              <p:nvPr/>
            </p:nvPicPr>
            <p:blipFill rotWithShape="1">
              <a:blip r:embed="rId17">
                <a:alphaModFix/>
              </a:blip>
              <a:srcRect/>
              <a:stretch/>
            </p:blipFill>
            <p:spPr>
              <a:xfrm>
                <a:off x="3926136" y="938924"/>
                <a:ext cx="535263" cy="247601"/>
              </a:xfrm>
              <a:prstGeom prst="rect">
                <a:avLst/>
              </a:prstGeom>
              <a:noFill/>
              <a:ln>
                <a:noFill/>
              </a:ln>
            </p:spPr>
          </p:pic>
          <p:pic>
            <p:nvPicPr>
              <p:cNvPr id="243" name="Google Shape;319;p25" descr="E:\work\Monthly\2016\12 December\Logo slide_Phani\Logos\All Logos\Community Coffee Company L.L.C..jpg">
                <a:extLst>
                  <a:ext uri="{FF2B5EF4-FFF2-40B4-BE49-F238E27FC236}">
                    <a16:creationId xmlns:a16="http://schemas.microsoft.com/office/drawing/2014/main" id="{DD9FCF36-F2EA-438E-BDC8-D47E9B650346}"/>
                  </a:ext>
                </a:extLst>
              </p:cNvPr>
              <p:cNvPicPr preferRelativeResize="0"/>
              <p:nvPr/>
            </p:nvPicPr>
            <p:blipFill rotWithShape="1">
              <a:blip r:embed="rId18">
                <a:alphaModFix/>
              </a:blip>
              <a:srcRect/>
              <a:stretch/>
            </p:blipFill>
            <p:spPr>
              <a:xfrm>
                <a:off x="5726102" y="627879"/>
                <a:ext cx="412263" cy="296214"/>
              </a:xfrm>
              <a:prstGeom prst="rect">
                <a:avLst/>
              </a:prstGeom>
              <a:noFill/>
              <a:ln>
                <a:noFill/>
              </a:ln>
            </p:spPr>
          </p:pic>
          <p:pic>
            <p:nvPicPr>
              <p:cNvPr id="244" name="Google Shape;320;p25" descr="E:\work\Monthly\2016\12 December\Logo slide_Phani\Logos\All Logos\Church &amp; Dwight Co., Inc..jpg">
                <a:extLst>
                  <a:ext uri="{FF2B5EF4-FFF2-40B4-BE49-F238E27FC236}">
                    <a16:creationId xmlns:a16="http://schemas.microsoft.com/office/drawing/2014/main" id="{C93A695E-BEE7-4FEA-9E23-9D7FE35BFE25}"/>
                  </a:ext>
                </a:extLst>
              </p:cNvPr>
              <p:cNvPicPr preferRelativeResize="0"/>
              <p:nvPr/>
            </p:nvPicPr>
            <p:blipFill rotWithShape="1">
              <a:blip r:embed="rId19">
                <a:alphaModFix/>
              </a:blip>
              <a:srcRect/>
              <a:stretch/>
            </p:blipFill>
            <p:spPr>
              <a:xfrm>
                <a:off x="1073087" y="1176507"/>
                <a:ext cx="338387" cy="332758"/>
              </a:xfrm>
              <a:prstGeom prst="rect">
                <a:avLst/>
              </a:prstGeom>
              <a:noFill/>
              <a:ln>
                <a:noFill/>
              </a:ln>
            </p:spPr>
          </p:pic>
          <p:pic>
            <p:nvPicPr>
              <p:cNvPr id="245" name="Google Shape;321;p25" descr="C:\Users\vamshi.k\Desktop\Logos\CalPortland Company.png">
                <a:extLst>
                  <a:ext uri="{FF2B5EF4-FFF2-40B4-BE49-F238E27FC236}">
                    <a16:creationId xmlns:a16="http://schemas.microsoft.com/office/drawing/2014/main" id="{12F8561B-6D0C-4665-A5F8-11C3540FDCB4}"/>
                  </a:ext>
                </a:extLst>
              </p:cNvPr>
              <p:cNvPicPr preferRelativeResize="0"/>
              <p:nvPr/>
            </p:nvPicPr>
            <p:blipFill rotWithShape="1">
              <a:blip r:embed="rId20">
                <a:alphaModFix/>
              </a:blip>
              <a:srcRect/>
              <a:stretch/>
            </p:blipFill>
            <p:spPr>
              <a:xfrm>
                <a:off x="2256619" y="891710"/>
                <a:ext cx="490457" cy="213493"/>
              </a:xfrm>
              <a:prstGeom prst="rect">
                <a:avLst/>
              </a:prstGeom>
              <a:noFill/>
              <a:ln>
                <a:noFill/>
              </a:ln>
            </p:spPr>
          </p:pic>
          <p:pic>
            <p:nvPicPr>
              <p:cNvPr id="246" name="Google Shape;322;p25" descr="E:\work\Monthly\2016\02 Feb\Logos for sashi's slide\Customer logos\2000px-Adidas_Logo.svg.png">
                <a:extLst>
                  <a:ext uri="{FF2B5EF4-FFF2-40B4-BE49-F238E27FC236}">
                    <a16:creationId xmlns:a16="http://schemas.microsoft.com/office/drawing/2014/main" id="{76E7A2F3-D7C8-4142-8A91-C48377B75C83}"/>
                  </a:ext>
                </a:extLst>
              </p:cNvPr>
              <p:cNvPicPr preferRelativeResize="0"/>
              <p:nvPr/>
            </p:nvPicPr>
            <p:blipFill rotWithShape="1">
              <a:blip r:embed="rId21">
                <a:alphaModFix/>
              </a:blip>
              <a:srcRect/>
              <a:stretch/>
            </p:blipFill>
            <p:spPr>
              <a:xfrm>
                <a:off x="1081329" y="624746"/>
                <a:ext cx="430101" cy="286233"/>
              </a:xfrm>
              <a:prstGeom prst="rect">
                <a:avLst/>
              </a:prstGeom>
              <a:noFill/>
              <a:ln>
                <a:noFill/>
              </a:ln>
            </p:spPr>
          </p:pic>
          <p:pic>
            <p:nvPicPr>
              <p:cNvPr id="247" name="Google Shape;323;p25" descr="E:\work\Monthly\2016\02 Feb\Logos for sashi's slide\Customer logos\ap_logo.gif">
                <a:extLst>
                  <a:ext uri="{FF2B5EF4-FFF2-40B4-BE49-F238E27FC236}">
                    <a16:creationId xmlns:a16="http://schemas.microsoft.com/office/drawing/2014/main" id="{2D8C808D-F9B5-4F18-8988-D365962015DC}"/>
                  </a:ext>
                </a:extLst>
              </p:cNvPr>
              <p:cNvPicPr preferRelativeResize="0"/>
              <p:nvPr/>
            </p:nvPicPr>
            <p:blipFill rotWithShape="1">
              <a:blip r:embed="rId22">
                <a:alphaModFix/>
              </a:blip>
              <a:srcRect/>
              <a:stretch/>
            </p:blipFill>
            <p:spPr>
              <a:xfrm>
                <a:off x="1621026" y="675798"/>
                <a:ext cx="742916" cy="151468"/>
              </a:xfrm>
              <a:prstGeom prst="rect">
                <a:avLst/>
              </a:prstGeom>
              <a:noFill/>
              <a:ln>
                <a:noFill/>
              </a:ln>
            </p:spPr>
          </p:pic>
          <p:pic>
            <p:nvPicPr>
              <p:cNvPr id="248" name="Google Shape;324;p25" descr="E:\work\Monthly\2016\02 Feb\Logos for sashi's slide\Customer logos\Acosta_logo_red_black_RGBsmall.jpg">
                <a:extLst>
                  <a:ext uri="{FF2B5EF4-FFF2-40B4-BE49-F238E27FC236}">
                    <a16:creationId xmlns:a16="http://schemas.microsoft.com/office/drawing/2014/main" id="{11317FC0-7C84-4BD4-A79C-AC198F8DAB56}"/>
                  </a:ext>
                </a:extLst>
              </p:cNvPr>
              <p:cNvPicPr preferRelativeResize="0"/>
              <p:nvPr/>
            </p:nvPicPr>
            <p:blipFill rotWithShape="1">
              <a:blip r:embed="rId23">
                <a:alphaModFix/>
              </a:blip>
              <a:srcRect/>
              <a:stretch/>
            </p:blipFill>
            <p:spPr>
              <a:xfrm>
                <a:off x="5529364" y="3293357"/>
                <a:ext cx="447153" cy="152156"/>
              </a:xfrm>
              <a:prstGeom prst="rect">
                <a:avLst/>
              </a:prstGeom>
              <a:noFill/>
              <a:ln>
                <a:noFill/>
              </a:ln>
            </p:spPr>
          </p:pic>
          <p:pic>
            <p:nvPicPr>
              <p:cNvPr id="249" name="Google Shape;325;p25" descr="E:\work\Monthly\2016\02 Feb\Logos for sashi's slide\Customer logos\mobile-logo-2x.png">
                <a:extLst>
                  <a:ext uri="{FF2B5EF4-FFF2-40B4-BE49-F238E27FC236}">
                    <a16:creationId xmlns:a16="http://schemas.microsoft.com/office/drawing/2014/main" id="{3C6F475F-4A1D-4FE6-BE5E-9B9497CD3AD3}"/>
                  </a:ext>
                </a:extLst>
              </p:cNvPr>
              <p:cNvPicPr preferRelativeResize="0"/>
              <p:nvPr/>
            </p:nvPicPr>
            <p:blipFill rotWithShape="1">
              <a:blip r:embed="rId24">
                <a:alphaModFix/>
              </a:blip>
              <a:srcRect l="7464" t="7752" r="5750" b="8385"/>
              <a:stretch/>
            </p:blipFill>
            <p:spPr>
              <a:xfrm>
                <a:off x="2462965" y="636408"/>
                <a:ext cx="478579" cy="165712"/>
              </a:xfrm>
              <a:prstGeom prst="rect">
                <a:avLst/>
              </a:prstGeom>
              <a:noFill/>
              <a:ln>
                <a:noFill/>
              </a:ln>
            </p:spPr>
          </p:pic>
          <p:sp>
            <p:nvSpPr>
              <p:cNvPr id="250" name="Google Shape;326;p25" descr="http://www.apextoolgroup.com/sites/all/themes/atg/logo.png">
                <a:extLst>
                  <a:ext uri="{FF2B5EF4-FFF2-40B4-BE49-F238E27FC236}">
                    <a16:creationId xmlns:a16="http://schemas.microsoft.com/office/drawing/2014/main" id="{E038E1D2-3D32-48CF-A6DF-82090FCB6F9F}"/>
                  </a:ext>
                </a:extLst>
              </p:cNvPr>
              <p:cNvSpPr/>
              <p:nvPr/>
            </p:nvSpPr>
            <p:spPr>
              <a:xfrm>
                <a:off x="502420" y="484635"/>
                <a:ext cx="208366" cy="208367"/>
              </a:xfrm>
              <a:prstGeom prst="rect">
                <a:avLst/>
              </a:prstGeom>
              <a:noFill/>
              <a:ln>
                <a:noFill/>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51" name="Google Shape;327;p25" descr="http://www.atlanticfasteners.com/wp-content/uploads/2015/09/Applied.png">
                <a:extLst>
                  <a:ext uri="{FF2B5EF4-FFF2-40B4-BE49-F238E27FC236}">
                    <a16:creationId xmlns:a16="http://schemas.microsoft.com/office/drawing/2014/main" id="{51186521-C503-4BBD-927D-E59BAA14A6F2}"/>
                  </a:ext>
                </a:extLst>
              </p:cNvPr>
              <p:cNvPicPr preferRelativeResize="0"/>
              <p:nvPr/>
            </p:nvPicPr>
            <p:blipFill rotWithShape="1">
              <a:blip r:embed="rId25">
                <a:alphaModFix/>
              </a:blip>
              <a:srcRect/>
              <a:stretch/>
            </p:blipFill>
            <p:spPr>
              <a:xfrm>
                <a:off x="4531523" y="617269"/>
                <a:ext cx="499425" cy="144917"/>
              </a:xfrm>
              <a:prstGeom prst="rect">
                <a:avLst/>
              </a:prstGeom>
              <a:noFill/>
              <a:ln>
                <a:noFill/>
              </a:ln>
            </p:spPr>
          </p:pic>
          <p:sp>
            <p:nvSpPr>
              <p:cNvPr id="252" name="Google Shape;328;p25" descr="http://1.shard.www.asics.com.edgesuite.net/b/2/Xr-vAJgZY.webp">
                <a:extLst>
                  <a:ext uri="{FF2B5EF4-FFF2-40B4-BE49-F238E27FC236}">
                    <a16:creationId xmlns:a16="http://schemas.microsoft.com/office/drawing/2014/main" id="{F506CA38-AD40-4D2B-824A-3AF578B92698}"/>
                  </a:ext>
                </a:extLst>
              </p:cNvPr>
              <p:cNvSpPr/>
              <p:nvPr/>
            </p:nvSpPr>
            <p:spPr>
              <a:xfrm>
                <a:off x="654820" y="637035"/>
                <a:ext cx="208366" cy="208367"/>
              </a:xfrm>
              <a:prstGeom prst="rect">
                <a:avLst/>
              </a:prstGeom>
              <a:noFill/>
              <a:ln>
                <a:noFill/>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3" name="Google Shape;329;p25" descr="http://1.shard.www.asics.com.edgesuite.net/b/2/Xr-vAJgZY.webp">
                <a:extLst>
                  <a:ext uri="{FF2B5EF4-FFF2-40B4-BE49-F238E27FC236}">
                    <a16:creationId xmlns:a16="http://schemas.microsoft.com/office/drawing/2014/main" id="{3A379FA5-CE06-4D80-AF0D-20E5E58E1821}"/>
                  </a:ext>
                </a:extLst>
              </p:cNvPr>
              <p:cNvSpPr/>
              <p:nvPr/>
            </p:nvSpPr>
            <p:spPr>
              <a:xfrm>
                <a:off x="807220" y="789435"/>
                <a:ext cx="208366" cy="208367"/>
              </a:xfrm>
              <a:prstGeom prst="rect">
                <a:avLst/>
              </a:prstGeom>
              <a:noFill/>
              <a:ln>
                <a:noFill/>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733"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54" name="Google Shape;330;p25" descr="E:\work\Monthly\2016\02 Feb\Logos for sashi's slide\Customer logos\CargillLogo.svg.png">
                <a:extLst>
                  <a:ext uri="{FF2B5EF4-FFF2-40B4-BE49-F238E27FC236}">
                    <a16:creationId xmlns:a16="http://schemas.microsoft.com/office/drawing/2014/main" id="{ECD7486F-BF96-4124-80FC-83AFF2355B14}"/>
                  </a:ext>
                </a:extLst>
              </p:cNvPr>
              <p:cNvPicPr preferRelativeResize="0"/>
              <p:nvPr/>
            </p:nvPicPr>
            <p:blipFill rotWithShape="1">
              <a:blip r:embed="rId26">
                <a:alphaModFix/>
              </a:blip>
              <a:srcRect/>
              <a:stretch/>
            </p:blipFill>
            <p:spPr>
              <a:xfrm>
                <a:off x="3235979" y="851406"/>
                <a:ext cx="619694" cy="195277"/>
              </a:xfrm>
              <a:prstGeom prst="rect">
                <a:avLst/>
              </a:prstGeom>
              <a:noFill/>
              <a:ln>
                <a:noFill/>
              </a:ln>
            </p:spPr>
          </p:pic>
          <p:pic>
            <p:nvPicPr>
              <p:cNvPr id="255" name="Google Shape;331;p25" descr="E:\work\Monthly\2016\02 Feb\Logos for sashi's slide\Customer logos\cf_color_double_lrg.jpg">
                <a:extLst>
                  <a:ext uri="{FF2B5EF4-FFF2-40B4-BE49-F238E27FC236}">
                    <a16:creationId xmlns:a16="http://schemas.microsoft.com/office/drawing/2014/main" id="{3B43B148-C119-419F-919C-0926643B5E9F}"/>
                  </a:ext>
                </a:extLst>
              </p:cNvPr>
              <p:cNvPicPr preferRelativeResize="0"/>
              <p:nvPr/>
            </p:nvPicPr>
            <p:blipFill rotWithShape="1">
              <a:blip r:embed="rId27">
                <a:alphaModFix/>
              </a:blip>
              <a:srcRect/>
              <a:stretch/>
            </p:blipFill>
            <p:spPr>
              <a:xfrm>
                <a:off x="5810545" y="985965"/>
                <a:ext cx="513838" cy="281499"/>
              </a:xfrm>
              <a:prstGeom prst="rect">
                <a:avLst/>
              </a:prstGeom>
              <a:noFill/>
              <a:ln>
                <a:noFill/>
              </a:ln>
            </p:spPr>
          </p:pic>
          <p:pic>
            <p:nvPicPr>
              <p:cNvPr id="256" name="Google Shape;332;p25" descr="E:\work\Monthly\2016\02 Feb\Logos for sashi's slide\Customer logos\1440x550_COTY_0.jpg">
                <a:extLst>
                  <a:ext uri="{FF2B5EF4-FFF2-40B4-BE49-F238E27FC236}">
                    <a16:creationId xmlns:a16="http://schemas.microsoft.com/office/drawing/2014/main" id="{8D20EE09-80ED-444E-86CB-8DBA4AE23401}"/>
                  </a:ext>
                </a:extLst>
              </p:cNvPr>
              <p:cNvPicPr preferRelativeResize="0"/>
              <p:nvPr/>
            </p:nvPicPr>
            <p:blipFill rotWithShape="1">
              <a:blip r:embed="rId28">
                <a:alphaModFix/>
              </a:blip>
              <a:srcRect/>
              <a:stretch/>
            </p:blipFill>
            <p:spPr>
              <a:xfrm>
                <a:off x="-75711" y="999955"/>
                <a:ext cx="1153275" cy="337267"/>
              </a:xfrm>
              <a:prstGeom prst="rect">
                <a:avLst/>
              </a:prstGeom>
              <a:noFill/>
              <a:ln>
                <a:noFill/>
              </a:ln>
            </p:spPr>
          </p:pic>
          <p:pic>
            <p:nvPicPr>
              <p:cNvPr id="257" name="Google Shape;333;p25" descr="E:\work\Monthly\2016\02 Feb\Logos for sashi's slide\Customer logos\bose_logo.png">
                <a:extLst>
                  <a:ext uri="{FF2B5EF4-FFF2-40B4-BE49-F238E27FC236}">
                    <a16:creationId xmlns:a16="http://schemas.microsoft.com/office/drawing/2014/main" id="{C4520D7C-8F9E-4865-A7B6-48EB37051D8C}"/>
                  </a:ext>
                </a:extLst>
              </p:cNvPr>
              <p:cNvPicPr preferRelativeResize="0"/>
              <p:nvPr/>
            </p:nvPicPr>
            <p:blipFill rotWithShape="1">
              <a:blip r:embed="rId29">
                <a:alphaModFix/>
              </a:blip>
              <a:srcRect/>
              <a:stretch/>
            </p:blipFill>
            <p:spPr>
              <a:xfrm>
                <a:off x="172830" y="637477"/>
                <a:ext cx="798899" cy="283668"/>
              </a:xfrm>
              <a:prstGeom prst="rect">
                <a:avLst/>
              </a:prstGeom>
              <a:noFill/>
              <a:ln>
                <a:noFill/>
              </a:ln>
            </p:spPr>
          </p:pic>
          <p:pic>
            <p:nvPicPr>
              <p:cNvPr id="258" name="Google Shape;334;p25" descr="https://www.bluediamond.com/common/images/logos/almonds.png">
                <a:extLst>
                  <a:ext uri="{FF2B5EF4-FFF2-40B4-BE49-F238E27FC236}">
                    <a16:creationId xmlns:a16="http://schemas.microsoft.com/office/drawing/2014/main" id="{3FFD0793-5FB2-45EF-9FD0-1FCC95266E94}"/>
                  </a:ext>
                </a:extLst>
              </p:cNvPr>
              <p:cNvPicPr preferRelativeResize="0"/>
              <p:nvPr/>
            </p:nvPicPr>
            <p:blipFill rotWithShape="1">
              <a:blip r:embed="rId30">
                <a:alphaModFix/>
              </a:blip>
              <a:srcRect/>
              <a:stretch/>
            </p:blipFill>
            <p:spPr>
              <a:xfrm>
                <a:off x="3934692" y="4439824"/>
                <a:ext cx="532540" cy="329668"/>
              </a:xfrm>
              <a:prstGeom prst="rect">
                <a:avLst/>
              </a:prstGeom>
              <a:noFill/>
              <a:ln>
                <a:noFill/>
              </a:ln>
            </p:spPr>
          </p:pic>
          <p:pic>
            <p:nvPicPr>
              <p:cNvPr id="259" name="Google Shape;335;p25" descr="https://www.cfindustries.com/contentassets/d18be9e914bb4f73bb2807a3b4024b7b/cf-logo-footer2.png">
                <a:extLst>
                  <a:ext uri="{FF2B5EF4-FFF2-40B4-BE49-F238E27FC236}">
                    <a16:creationId xmlns:a16="http://schemas.microsoft.com/office/drawing/2014/main" id="{6CAC0E7E-7243-45B7-A2F7-6AB501164705}"/>
                  </a:ext>
                </a:extLst>
              </p:cNvPr>
              <p:cNvPicPr preferRelativeResize="0"/>
              <p:nvPr/>
            </p:nvPicPr>
            <p:blipFill rotWithShape="1">
              <a:blip r:embed="rId31">
                <a:alphaModFix/>
              </a:blip>
              <a:srcRect/>
              <a:stretch/>
            </p:blipFill>
            <p:spPr>
              <a:xfrm>
                <a:off x="5363192" y="1279140"/>
                <a:ext cx="438445" cy="151643"/>
              </a:xfrm>
              <a:prstGeom prst="rect">
                <a:avLst/>
              </a:prstGeom>
              <a:noFill/>
              <a:ln>
                <a:noFill/>
              </a:ln>
            </p:spPr>
          </p:pic>
          <p:pic>
            <p:nvPicPr>
              <p:cNvPr id="260" name="Google Shape;336;p25" descr="E:\work\Monthly\2016\02 Feb\Logos for sashi's slide\Customer logos\logo.png">
                <a:extLst>
                  <a:ext uri="{FF2B5EF4-FFF2-40B4-BE49-F238E27FC236}">
                    <a16:creationId xmlns:a16="http://schemas.microsoft.com/office/drawing/2014/main" id="{168ACC2D-AB0B-4D4F-807F-5C42DEC48BD0}"/>
                  </a:ext>
                </a:extLst>
              </p:cNvPr>
              <p:cNvPicPr preferRelativeResize="0"/>
              <p:nvPr/>
            </p:nvPicPr>
            <p:blipFill rotWithShape="1">
              <a:blip r:embed="rId32">
                <a:alphaModFix/>
              </a:blip>
              <a:srcRect/>
              <a:stretch/>
            </p:blipFill>
            <p:spPr>
              <a:xfrm>
                <a:off x="2784541" y="823855"/>
                <a:ext cx="389770" cy="248035"/>
              </a:xfrm>
              <a:prstGeom prst="rect">
                <a:avLst/>
              </a:prstGeom>
              <a:noFill/>
              <a:ln>
                <a:noFill/>
              </a:ln>
            </p:spPr>
          </p:pic>
          <p:pic>
            <p:nvPicPr>
              <p:cNvPr id="261" name="Google Shape;337;p25" descr="E:\work\Monthly\2016\02 Feb\Logos for sashi's slide\Customer logos\Del_Monte_2013.png">
                <a:extLst>
                  <a:ext uri="{FF2B5EF4-FFF2-40B4-BE49-F238E27FC236}">
                    <a16:creationId xmlns:a16="http://schemas.microsoft.com/office/drawing/2014/main" id="{76646BA3-EF2D-4AAF-9F15-4F97C97B4250}"/>
                  </a:ext>
                </a:extLst>
              </p:cNvPr>
              <p:cNvPicPr preferRelativeResize="0"/>
              <p:nvPr/>
            </p:nvPicPr>
            <p:blipFill rotWithShape="1">
              <a:blip r:embed="rId33">
                <a:alphaModFix/>
              </a:blip>
              <a:srcRect/>
              <a:stretch/>
            </p:blipFill>
            <p:spPr>
              <a:xfrm>
                <a:off x="2198245" y="1192764"/>
                <a:ext cx="438411" cy="309375"/>
              </a:xfrm>
              <a:prstGeom prst="rect">
                <a:avLst/>
              </a:prstGeom>
              <a:noFill/>
              <a:ln>
                <a:noFill/>
              </a:ln>
            </p:spPr>
          </p:pic>
          <p:pic>
            <p:nvPicPr>
              <p:cNvPr id="262" name="Google Shape;338;p25" descr="https://sportsperspectives.com/logos/discovery-communications-inc-logo.png">
                <a:extLst>
                  <a:ext uri="{FF2B5EF4-FFF2-40B4-BE49-F238E27FC236}">
                    <a16:creationId xmlns:a16="http://schemas.microsoft.com/office/drawing/2014/main" id="{D4F1C73A-77F9-4CAB-94C1-FF3C2A8C7AB3}"/>
                  </a:ext>
                </a:extLst>
              </p:cNvPr>
              <p:cNvPicPr preferRelativeResize="0"/>
              <p:nvPr/>
            </p:nvPicPr>
            <p:blipFill rotWithShape="1">
              <a:blip r:embed="rId34">
                <a:alphaModFix/>
              </a:blip>
              <a:srcRect/>
              <a:stretch/>
            </p:blipFill>
            <p:spPr>
              <a:xfrm>
                <a:off x="4042123" y="1217458"/>
                <a:ext cx="662333" cy="147038"/>
              </a:xfrm>
              <a:prstGeom prst="rect">
                <a:avLst/>
              </a:prstGeom>
              <a:noFill/>
              <a:ln>
                <a:noFill/>
              </a:ln>
            </p:spPr>
          </p:pic>
          <p:pic>
            <p:nvPicPr>
              <p:cNvPr id="263" name="Google Shape;339;p25" descr="https://blackhawknetwork.com/wp-content/uploads/2016/02/blackhawk-network-logo.png">
                <a:extLst>
                  <a:ext uri="{FF2B5EF4-FFF2-40B4-BE49-F238E27FC236}">
                    <a16:creationId xmlns:a16="http://schemas.microsoft.com/office/drawing/2014/main" id="{79E3DB3B-1A87-4771-92C4-14F40B8A541B}"/>
                  </a:ext>
                </a:extLst>
              </p:cNvPr>
              <p:cNvPicPr preferRelativeResize="0"/>
              <p:nvPr/>
            </p:nvPicPr>
            <p:blipFill rotWithShape="1">
              <a:blip r:embed="rId35">
                <a:alphaModFix/>
              </a:blip>
              <a:srcRect/>
              <a:stretch/>
            </p:blipFill>
            <p:spPr>
              <a:xfrm>
                <a:off x="851497" y="1574003"/>
                <a:ext cx="902474" cy="211714"/>
              </a:xfrm>
              <a:prstGeom prst="rect">
                <a:avLst/>
              </a:prstGeom>
              <a:noFill/>
              <a:ln>
                <a:noFill/>
              </a:ln>
            </p:spPr>
          </p:pic>
          <p:pic>
            <p:nvPicPr>
              <p:cNvPr id="264" name="Google Shape;340;p25" descr="E:\work\Monthly\2016\02 Feb\Logos for sashi's slide\Customer logos\dpsg_logo.jpg">
                <a:extLst>
                  <a:ext uri="{FF2B5EF4-FFF2-40B4-BE49-F238E27FC236}">
                    <a16:creationId xmlns:a16="http://schemas.microsoft.com/office/drawing/2014/main" id="{9D6FB4EA-566D-428B-8FE2-152A0331202B}"/>
                  </a:ext>
                </a:extLst>
              </p:cNvPr>
              <p:cNvPicPr preferRelativeResize="0"/>
              <p:nvPr/>
            </p:nvPicPr>
            <p:blipFill rotWithShape="1">
              <a:blip r:embed="rId36">
                <a:alphaModFix/>
              </a:blip>
              <a:srcRect/>
              <a:stretch/>
            </p:blipFill>
            <p:spPr>
              <a:xfrm>
                <a:off x="3200869" y="1161898"/>
                <a:ext cx="688688" cy="179060"/>
              </a:xfrm>
              <a:prstGeom prst="rect">
                <a:avLst/>
              </a:prstGeom>
              <a:noFill/>
              <a:ln>
                <a:noFill/>
              </a:ln>
            </p:spPr>
          </p:pic>
          <p:pic>
            <p:nvPicPr>
              <p:cNvPr id="265" name="Google Shape;341;p25" descr="E:\work\Monthly\2016\12 December\Logo slide_Phani\Logos\All Logos\EMC Corporation.jpg">
                <a:extLst>
                  <a:ext uri="{FF2B5EF4-FFF2-40B4-BE49-F238E27FC236}">
                    <a16:creationId xmlns:a16="http://schemas.microsoft.com/office/drawing/2014/main" id="{781A2109-529E-4015-BC60-D2EDB714C458}"/>
                  </a:ext>
                </a:extLst>
              </p:cNvPr>
              <p:cNvPicPr preferRelativeResize="0"/>
              <p:nvPr/>
            </p:nvPicPr>
            <p:blipFill rotWithShape="1">
              <a:blip r:embed="rId37">
                <a:alphaModFix/>
              </a:blip>
              <a:srcRect/>
              <a:stretch/>
            </p:blipFill>
            <p:spPr>
              <a:xfrm>
                <a:off x="4637103" y="1667901"/>
                <a:ext cx="473305" cy="302679"/>
              </a:xfrm>
              <a:prstGeom prst="rect">
                <a:avLst/>
              </a:prstGeom>
              <a:noFill/>
              <a:ln>
                <a:noFill/>
              </a:ln>
            </p:spPr>
          </p:pic>
          <p:pic>
            <p:nvPicPr>
              <p:cNvPr id="266" name="Google Shape;342;p25" descr="E:\work\Monthly\2016\02 Feb\Logos for sashi's slide\Customer logos\h69849h6984905.gif">
                <a:extLst>
                  <a:ext uri="{FF2B5EF4-FFF2-40B4-BE49-F238E27FC236}">
                    <a16:creationId xmlns:a16="http://schemas.microsoft.com/office/drawing/2014/main" id="{70CA2561-09CA-409F-B89C-A7C7DA1D57DC}"/>
                  </a:ext>
                </a:extLst>
              </p:cNvPr>
              <p:cNvPicPr preferRelativeResize="0"/>
              <p:nvPr/>
            </p:nvPicPr>
            <p:blipFill rotWithShape="1">
              <a:blip r:embed="rId38">
                <a:alphaModFix/>
              </a:blip>
              <a:srcRect/>
              <a:stretch/>
            </p:blipFill>
            <p:spPr>
              <a:xfrm>
                <a:off x="6979585" y="2056963"/>
                <a:ext cx="966638" cy="172217"/>
              </a:xfrm>
              <a:prstGeom prst="rect">
                <a:avLst/>
              </a:prstGeom>
              <a:noFill/>
              <a:ln>
                <a:noFill/>
              </a:ln>
            </p:spPr>
          </p:pic>
          <p:pic>
            <p:nvPicPr>
              <p:cNvPr id="267" name="Google Shape;343;p25">
                <a:extLst>
                  <a:ext uri="{FF2B5EF4-FFF2-40B4-BE49-F238E27FC236}">
                    <a16:creationId xmlns:a16="http://schemas.microsoft.com/office/drawing/2014/main" id="{5DBEA82C-6896-4010-BDAB-70BEEC039AE0}"/>
                  </a:ext>
                </a:extLst>
              </p:cNvPr>
              <p:cNvPicPr preferRelativeResize="0"/>
              <p:nvPr/>
            </p:nvPicPr>
            <p:blipFill rotWithShape="1">
              <a:blip r:embed="rId39">
                <a:alphaModFix/>
              </a:blip>
              <a:srcRect/>
              <a:stretch/>
            </p:blipFill>
            <p:spPr>
              <a:xfrm>
                <a:off x="1363094" y="953969"/>
                <a:ext cx="607979" cy="157821"/>
              </a:xfrm>
              <a:prstGeom prst="rect">
                <a:avLst/>
              </a:prstGeom>
              <a:noFill/>
              <a:ln>
                <a:noFill/>
              </a:ln>
            </p:spPr>
          </p:pic>
          <p:pic>
            <p:nvPicPr>
              <p:cNvPr id="268" name="Google Shape;344;p25" descr="https://radiance.highradius.com/img/portfolio/employbridge.png">
                <a:extLst>
                  <a:ext uri="{FF2B5EF4-FFF2-40B4-BE49-F238E27FC236}">
                    <a16:creationId xmlns:a16="http://schemas.microsoft.com/office/drawing/2014/main" id="{66635DF1-539E-412A-BBDE-B4053E199607}"/>
                  </a:ext>
                </a:extLst>
              </p:cNvPr>
              <p:cNvPicPr preferRelativeResize="0"/>
              <p:nvPr/>
            </p:nvPicPr>
            <p:blipFill rotWithShape="1">
              <a:blip r:embed="rId40">
                <a:alphaModFix/>
              </a:blip>
              <a:srcRect/>
              <a:stretch/>
            </p:blipFill>
            <p:spPr>
              <a:xfrm>
                <a:off x="109469" y="2017109"/>
                <a:ext cx="1072152" cy="204470"/>
              </a:xfrm>
              <a:prstGeom prst="rect">
                <a:avLst/>
              </a:prstGeom>
              <a:noFill/>
              <a:ln>
                <a:noFill/>
              </a:ln>
            </p:spPr>
          </p:pic>
          <p:pic>
            <p:nvPicPr>
              <p:cNvPr id="269" name="Google Shape;345;p25" descr="https://www.bestofstaffing.com/agencies/express-employment-professionals/logo">
                <a:extLst>
                  <a:ext uri="{FF2B5EF4-FFF2-40B4-BE49-F238E27FC236}">
                    <a16:creationId xmlns:a16="http://schemas.microsoft.com/office/drawing/2014/main" id="{46A14FE7-7F9F-4AAF-88E9-85BB1F9DD67F}"/>
                  </a:ext>
                </a:extLst>
              </p:cNvPr>
              <p:cNvPicPr preferRelativeResize="0"/>
              <p:nvPr/>
            </p:nvPicPr>
            <p:blipFill rotWithShape="1">
              <a:blip r:embed="rId41">
                <a:alphaModFix/>
              </a:blip>
              <a:srcRect/>
              <a:stretch/>
            </p:blipFill>
            <p:spPr>
              <a:xfrm>
                <a:off x="2656945" y="1767155"/>
                <a:ext cx="438411" cy="137369"/>
              </a:xfrm>
              <a:prstGeom prst="rect">
                <a:avLst/>
              </a:prstGeom>
              <a:noFill/>
              <a:ln>
                <a:noFill/>
              </a:ln>
            </p:spPr>
          </p:pic>
          <p:pic>
            <p:nvPicPr>
              <p:cNvPr id="270" name="Google Shape;346;p25">
                <a:extLst>
                  <a:ext uri="{FF2B5EF4-FFF2-40B4-BE49-F238E27FC236}">
                    <a16:creationId xmlns:a16="http://schemas.microsoft.com/office/drawing/2014/main" id="{FB6D0182-880A-40CF-AD2E-4D3026CF8F71}"/>
                  </a:ext>
                </a:extLst>
              </p:cNvPr>
              <p:cNvPicPr preferRelativeResize="0"/>
              <p:nvPr/>
            </p:nvPicPr>
            <p:blipFill rotWithShape="1">
              <a:blip r:embed="rId42">
                <a:alphaModFix/>
              </a:blip>
              <a:srcRect/>
              <a:stretch/>
            </p:blipFill>
            <p:spPr>
              <a:xfrm>
                <a:off x="1997085" y="1861911"/>
                <a:ext cx="595457" cy="147370"/>
              </a:xfrm>
              <a:prstGeom prst="rect">
                <a:avLst/>
              </a:prstGeom>
              <a:noFill/>
              <a:ln>
                <a:noFill/>
              </a:ln>
            </p:spPr>
          </p:pic>
          <p:pic>
            <p:nvPicPr>
              <p:cNvPr id="271" name="Google Shape;347;p25">
                <a:extLst>
                  <a:ext uri="{FF2B5EF4-FFF2-40B4-BE49-F238E27FC236}">
                    <a16:creationId xmlns:a16="http://schemas.microsoft.com/office/drawing/2014/main" id="{4345C421-18EE-4831-8151-F17C34F5BBA4}"/>
                  </a:ext>
                </a:extLst>
              </p:cNvPr>
              <p:cNvPicPr preferRelativeResize="0"/>
              <p:nvPr/>
            </p:nvPicPr>
            <p:blipFill rotWithShape="1">
              <a:blip r:embed="rId43">
                <a:alphaModFix/>
              </a:blip>
              <a:srcRect/>
              <a:stretch/>
            </p:blipFill>
            <p:spPr>
              <a:xfrm>
                <a:off x="8282204" y="1808750"/>
                <a:ext cx="521734" cy="113161"/>
              </a:xfrm>
              <a:prstGeom prst="rect">
                <a:avLst/>
              </a:prstGeom>
              <a:noFill/>
              <a:ln>
                <a:noFill/>
              </a:ln>
            </p:spPr>
          </p:pic>
          <p:pic>
            <p:nvPicPr>
              <p:cNvPr id="272" name="Google Shape;348;p25" descr="http://www.fujifilmusa.com/img/shared/header_taglinelogo.gif">
                <a:extLst>
                  <a:ext uri="{FF2B5EF4-FFF2-40B4-BE49-F238E27FC236}">
                    <a16:creationId xmlns:a16="http://schemas.microsoft.com/office/drawing/2014/main" id="{6822062C-7841-4A81-B66C-0CF05C90D4CA}"/>
                  </a:ext>
                </a:extLst>
              </p:cNvPr>
              <p:cNvPicPr preferRelativeResize="0"/>
              <p:nvPr/>
            </p:nvPicPr>
            <p:blipFill rotWithShape="1">
              <a:blip r:embed="rId44">
                <a:alphaModFix/>
              </a:blip>
              <a:srcRect/>
              <a:stretch/>
            </p:blipFill>
            <p:spPr>
              <a:xfrm>
                <a:off x="3483295" y="1719274"/>
                <a:ext cx="414115" cy="120784"/>
              </a:xfrm>
              <a:prstGeom prst="rect">
                <a:avLst/>
              </a:prstGeom>
              <a:noFill/>
              <a:ln>
                <a:noFill/>
              </a:ln>
            </p:spPr>
          </p:pic>
          <p:pic>
            <p:nvPicPr>
              <p:cNvPr id="273" name="Google Shape;349;p25" descr="http://cookiecart.org/media/generalmills.png">
                <a:extLst>
                  <a:ext uri="{FF2B5EF4-FFF2-40B4-BE49-F238E27FC236}">
                    <a16:creationId xmlns:a16="http://schemas.microsoft.com/office/drawing/2014/main" id="{9A18A5F3-8E58-4412-AF25-B8325E68B2D5}"/>
                  </a:ext>
                </a:extLst>
              </p:cNvPr>
              <p:cNvPicPr preferRelativeResize="0"/>
              <p:nvPr/>
            </p:nvPicPr>
            <p:blipFill rotWithShape="1">
              <a:blip r:embed="rId45">
                <a:alphaModFix/>
              </a:blip>
              <a:srcRect/>
              <a:stretch/>
            </p:blipFill>
            <p:spPr>
              <a:xfrm>
                <a:off x="3554779" y="2660109"/>
                <a:ext cx="460041" cy="261869"/>
              </a:xfrm>
              <a:prstGeom prst="rect">
                <a:avLst/>
              </a:prstGeom>
              <a:noFill/>
              <a:ln>
                <a:noFill/>
              </a:ln>
            </p:spPr>
          </p:pic>
          <p:pic>
            <p:nvPicPr>
              <p:cNvPr id="274" name="Google Shape;350;p25" descr="http://static.graybar.com/supplierimages/gbc/HomeGB/graybar-logo-orig.png">
                <a:extLst>
                  <a:ext uri="{FF2B5EF4-FFF2-40B4-BE49-F238E27FC236}">
                    <a16:creationId xmlns:a16="http://schemas.microsoft.com/office/drawing/2014/main" id="{44108B72-8E4A-4C68-8250-F3ACDD9F4755}"/>
                  </a:ext>
                </a:extLst>
              </p:cNvPr>
              <p:cNvPicPr preferRelativeResize="0"/>
              <p:nvPr/>
            </p:nvPicPr>
            <p:blipFill rotWithShape="1">
              <a:blip r:embed="rId46">
                <a:alphaModFix/>
              </a:blip>
              <a:srcRect/>
              <a:stretch/>
            </p:blipFill>
            <p:spPr>
              <a:xfrm>
                <a:off x="374851" y="2286715"/>
                <a:ext cx="470544" cy="188218"/>
              </a:xfrm>
              <a:prstGeom prst="rect">
                <a:avLst/>
              </a:prstGeom>
              <a:noFill/>
              <a:ln>
                <a:noFill/>
              </a:ln>
            </p:spPr>
          </p:pic>
          <p:pic>
            <p:nvPicPr>
              <p:cNvPr id="275" name="Google Shape;351;p25" descr="http://vignette3.wikia.nocookie.net/veggietalesitsforthekids/images/7/7e/American-Greetings-Logo.jpg/revision/latest?cb=20140514220419">
                <a:extLst>
                  <a:ext uri="{FF2B5EF4-FFF2-40B4-BE49-F238E27FC236}">
                    <a16:creationId xmlns:a16="http://schemas.microsoft.com/office/drawing/2014/main" id="{F679D2C8-E9D2-4F5E-B5D4-3A5B1C3C66F4}"/>
                  </a:ext>
                </a:extLst>
              </p:cNvPr>
              <p:cNvPicPr preferRelativeResize="0"/>
              <p:nvPr/>
            </p:nvPicPr>
            <p:blipFill rotWithShape="1">
              <a:blip r:embed="rId47">
                <a:alphaModFix/>
              </a:blip>
              <a:srcRect/>
              <a:stretch/>
            </p:blipFill>
            <p:spPr>
              <a:xfrm>
                <a:off x="3524982" y="575885"/>
                <a:ext cx="729124" cy="219434"/>
              </a:xfrm>
              <a:prstGeom prst="rect">
                <a:avLst/>
              </a:prstGeom>
              <a:noFill/>
              <a:ln>
                <a:noFill/>
              </a:ln>
            </p:spPr>
          </p:pic>
          <p:pic>
            <p:nvPicPr>
              <p:cNvPr id="276" name="Google Shape;352;p25">
                <a:extLst>
                  <a:ext uri="{FF2B5EF4-FFF2-40B4-BE49-F238E27FC236}">
                    <a16:creationId xmlns:a16="http://schemas.microsoft.com/office/drawing/2014/main" id="{E728915C-7091-4A93-BC05-D76C8175583A}"/>
                  </a:ext>
                </a:extLst>
              </p:cNvPr>
              <p:cNvPicPr preferRelativeResize="0"/>
              <p:nvPr/>
            </p:nvPicPr>
            <p:blipFill rotWithShape="1">
              <a:blip r:embed="rId48">
                <a:alphaModFix/>
              </a:blip>
              <a:srcRect/>
              <a:stretch/>
            </p:blipFill>
            <p:spPr>
              <a:xfrm>
                <a:off x="4917736" y="1998528"/>
                <a:ext cx="743178" cy="133028"/>
              </a:xfrm>
              <a:prstGeom prst="rect">
                <a:avLst/>
              </a:prstGeom>
              <a:noFill/>
              <a:ln>
                <a:noFill/>
              </a:ln>
            </p:spPr>
          </p:pic>
          <p:pic>
            <p:nvPicPr>
              <p:cNvPr id="277" name="Google Shape;353;p25" descr="http://logok.org/wp-content/uploads/2014/07/Hallmark-logo-and-wordmark-1024x768.png">
                <a:extLst>
                  <a:ext uri="{FF2B5EF4-FFF2-40B4-BE49-F238E27FC236}">
                    <a16:creationId xmlns:a16="http://schemas.microsoft.com/office/drawing/2014/main" id="{C32F0DB2-7C00-4260-B33A-1CAC1A7D9B44}"/>
                  </a:ext>
                </a:extLst>
              </p:cNvPr>
              <p:cNvPicPr preferRelativeResize="0"/>
              <p:nvPr/>
            </p:nvPicPr>
            <p:blipFill rotWithShape="1">
              <a:blip r:embed="rId49">
                <a:alphaModFix/>
              </a:blip>
              <a:srcRect/>
              <a:stretch/>
            </p:blipFill>
            <p:spPr>
              <a:xfrm>
                <a:off x="1974407" y="1405240"/>
                <a:ext cx="727848" cy="545886"/>
              </a:xfrm>
              <a:prstGeom prst="rect">
                <a:avLst/>
              </a:prstGeom>
              <a:noFill/>
              <a:ln>
                <a:noFill/>
              </a:ln>
            </p:spPr>
          </p:pic>
          <p:pic>
            <p:nvPicPr>
              <p:cNvPr id="278" name="Google Shape;354;p25" descr="http://logos-vector.com/images/logo/xxl/3/6/9/36936/Hubbell_9dcbf_450x450.png">
                <a:extLst>
                  <a:ext uri="{FF2B5EF4-FFF2-40B4-BE49-F238E27FC236}">
                    <a16:creationId xmlns:a16="http://schemas.microsoft.com/office/drawing/2014/main" id="{C8CA0EBB-B9A4-442F-AC3B-F7D4B33BFE08}"/>
                  </a:ext>
                </a:extLst>
              </p:cNvPr>
              <p:cNvPicPr preferRelativeResize="0"/>
              <p:nvPr/>
            </p:nvPicPr>
            <p:blipFill rotWithShape="1">
              <a:blip r:embed="rId50">
                <a:alphaModFix/>
              </a:blip>
              <a:srcRect/>
              <a:stretch/>
            </p:blipFill>
            <p:spPr>
              <a:xfrm>
                <a:off x="3556276" y="2424088"/>
                <a:ext cx="401562" cy="180257"/>
              </a:xfrm>
              <a:prstGeom prst="rect">
                <a:avLst/>
              </a:prstGeom>
              <a:noFill/>
              <a:ln>
                <a:noFill/>
              </a:ln>
            </p:spPr>
          </p:pic>
          <p:pic>
            <p:nvPicPr>
              <p:cNvPr id="279" name="Google Shape;355;p25" descr="E:\work\Monthly\2016\02 Feb\Logos for sashi's slide\Customer logos\Johnson_Controls.svg.png">
                <a:extLst>
                  <a:ext uri="{FF2B5EF4-FFF2-40B4-BE49-F238E27FC236}">
                    <a16:creationId xmlns:a16="http://schemas.microsoft.com/office/drawing/2014/main" id="{F1F65188-654C-42D9-9BFD-7E820EA2808C}"/>
                  </a:ext>
                </a:extLst>
              </p:cNvPr>
              <p:cNvPicPr preferRelativeResize="0"/>
              <p:nvPr/>
            </p:nvPicPr>
            <p:blipFill rotWithShape="1">
              <a:blip r:embed="rId51">
                <a:alphaModFix/>
              </a:blip>
              <a:srcRect/>
              <a:stretch/>
            </p:blipFill>
            <p:spPr>
              <a:xfrm>
                <a:off x="5304388" y="2169860"/>
                <a:ext cx="530674" cy="244193"/>
              </a:xfrm>
              <a:prstGeom prst="rect">
                <a:avLst/>
              </a:prstGeom>
              <a:noFill/>
              <a:ln>
                <a:noFill/>
              </a:ln>
            </p:spPr>
          </p:pic>
          <p:pic>
            <p:nvPicPr>
              <p:cNvPr id="280" name="Google Shape;356;p25" descr="E:\work\Monthly\2016\02 Feb\Logos for sashi's slide\Customer logos\JBS_S.A._(logo).png">
                <a:extLst>
                  <a:ext uri="{FF2B5EF4-FFF2-40B4-BE49-F238E27FC236}">
                    <a16:creationId xmlns:a16="http://schemas.microsoft.com/office/drawing/2014/main" id="{A831186C-E356-4C7E-BAC6-0C179A685D84}"/>
                  </a:ext>
                </a:extLst>
              </p:cNvPr>
              <p:cNvPicPr preferRelativeResize="0"/>
              <p:nvPr/>
            </p:nvPicPr>
            <p:blipFill rotWithShape="1">
              <a:blip r:embed="rId52">
                <a:alphaModFix/>
              </a:blip>
              <a:srcRect/>
              <a:stretch/>
            </p:blipFill>
            <p:spPr>
              <a:xfrm>
                <a:off x="2218197" y="2939094"/>
                <a:ext cx="517188" cy="228171"/>
              </a:xfrm>
              <a:prstGeom prst="rect">
                <a:avLst/>
              </a:prstGeom>
              <a:noFill/>
              <a:ln>
                <a:noFill/>
              </a:ln>
            </p:spPr>
          </p:pic>
          <p:pic>
            <p:nvPicPr>
              <p:cNvPr id="281" name="Google Shape;357;p25" descr="E:\work\Monthly\2016\02 Feb\Logos for sashi's slide\Customer logos\logo-ingram-micro.png">
                <a:extLst>
                  <a:ext uri="{FF2B5EF4-FFF2-40B4-BE49-F238E27FC236}">
                    <a16:creationId xmlns:a16="http://schemas.microsoft.com/office/drawing/2014/main" id="{E8CC88F8-6EF3-4C3D-906E-1CFCCCB726D1}"/>
                  </a:ext>
                </a:extLst>
              </p:cNvPr>
              <p:cNvPicPr preferRelativeResize="0"/>
              <p:nvPr/>
            </p:nvPicPr>
            <p:blipFill rotWithShape="1">
              <a:blip r:embed="rId53">
                <a:alphaModFix/>
              </a:blip>
              <a:srcRect/>
              <a:stretch/>
            </p:blipFill>
            <p:spPr>
              <a:xfrm>
                <a:off x="1159197" y="2410886"/>
                <a:ext cx="597210" cy="119442"/>
              </a:xfrm>
              <a:prstGeom prst="rect">
                <a:avLst/>
              </a:prstGeom>
              <a:noFill/>
              <a:ln>
                <a:noFill/>
              </a:ln>
            </p:spPr>
          </p:pic>
          <p:pic>
            <p:nvPicPr>
              <p:cNvPr id="282" name="Google Shape;358;p25" descr="E:\work\Monthly\2016\12 December\Logo slide_Phani\Logos\All Logos\Kimberly-Clark Corporation.jpg">
                <a:extLst>
                  <a:ext uri="{FF2B5EF4-FFF2-40B4-BE49-F238E27FC236}">
                    <a16:creationId xmlns:a16="http://schemas.microsoft.com/office/drawing/2014/main" id="{2F064B6A-B5FB-4380-B413-09974354132A}"/>
                  </a:ext>
                </a:extLst>
              </p:cNvPr>
              <p:cNvPicPr preferRelativeResize="0"/>
              <p:nvPr/>
            </p:nvPicPr>
            <p:blipFill rotWithShape="1">
              <a:blip r:embed="rId54">
                <a:alphaModFix/>
              </a:blip>
              <a:srcRect/>
              <a:stretch/>
            </p:blipFill>
            <p:spPr>
              <a:xfrm>
                <a:off x="1150619" y="2889737"/>
                <a:ext cx="905683" cy="227111"/>
              </a:xfrm>
              <a:prstGeom prst="rect">
                <a:avLst/>
              </a:prstGeom>
              <a:noFill/>
              <a:ln>
                <a:noFill/>
              </a:ln>
            </p:spPr>
          </p:pic>
          <p:pic>
            <p:nvPicPr>
              <p:cNvPr id="283" name="Google Shape;359;p25">
                <a:extLst>
                  <a:ext uri="{FF2B5EF4-FFF2-40B4-BE49-F238E27FC236}">
                    <a16:creationId xmlns:a16="http://schemas.microsoft.com/office/drawing/2014/main" id="{30D440E4-D304-48DF-8859-CDEAB9DD1FED}"/>
                  </a:ext>
                </a:extLst>
              </p:cNvPr>
              <p:cNvPicPr preferRelativeResize="0"/>
              <p:nvPr/>
            </p:nvPicPr>
            <p:blipFill rotWithShape="1">
              <a:blip r:embed="rId55">
                <a:alphaModFix/>
              </a:blip>
              <a:srcRect/>
              <a:stretch/>
            </p:blipFill>
            <p:spPr>
              <a:xfrm>
                <a:off x="3495605" y="2942856"/>
                <a:ext cx="978208" cy="201665"/>
              </a:xfrm>
              <a:prstGeom prst="rect">
                <a:avLst/>
              </a:prstGeom>
              <a:noFill/>
              <a:ln>
                <a:noFill/>
              </a:ln>
            </p:spPr>
          </p:pic>
          <p:pic>
            <p:nvPicPr>
              <p:cNvPr id="284" name="Google Shape;360;p25">
                <a:extLst>
                  <a:ext uri="{FF2B5EF4-FFF2-40B4-BE49-F238E27FC236}">
                    <a16:creationId xmlns:a16="http://schemas.microsoft.com/office/drawing/2014/main" id="{6A184F6D-8A92-4F88-B8C5-CAFF31A940D3}"/>
                  </a:ext>
                </a:extLst>
              </p:cNvPr>
              <p:cNvPicPr preferRelativeResize="0"/>
              <p:nvPr/>
            </p:nvPicPr>
            <p:blipFill rotWithShape="1">
              <a:blip r:embed="rId56">
                <a:alphaModFix/>
              </a:blip>
              <a:srcRect/>
              <a:stretch/>
            </p:blipFill>
            <p:spPr>
              <a:xfrm>
                <a:off x="3608876" y="3157230"/>
                <a:ext cx="826835" cy="144951"/>
              </a:xfrm>
              <a:prstGeom prst="rect">
                <a:avLst/>
              </a:prstGeom>
              <a:noFill/>
              <a:ln>
                <a:noFill/>
              </a:ln>
            </p:spPr>
          </p:pic>
          <p:pic>
            <p:nvPicPr>
              <p:cNvPr id="285" name="Google Shape;361;p25">
                <a:extLst>
                  <a:ext uri="{FF2B5EF4-FFF2-40B4-BE49-F238E27FC236}">
                    <a16:creationId xmlns:a16="http://schemas.microsoft.com/office/drawing/2014/main" id="{0C598D2B-C7CC-4CA8-839C-7A3735377D24}"/>
                  </a:ext>
                </a:extLst>
              </p:cNvPr>
              <p:cNvPicPr preferRelativeResize="0"/>
              <p:nvPr/>
            </p:nvPicPr>
            <p:blipFill rotWithShape="1">
              <a:blip r:embed="rId57">
                <a:alphaModFix/>
              </a:blip>
              <a:srcRect/>
              <a:stretch/>
            </p:blipFill>
            <p:spPr>
              <a:xfrm>
                <a:off x="401090" y="2533142"/>
                <a:ext cx="676778" cy="262590"/>
              </a:xfrm>
              <a:prstGeom prst="rect">
                <a:avLst/>
              </a:prstGeom>
              <a:noFill/>
              <a:ln>
                <a:noFill/>
              </a:ln>
            </p:spPr>
          </p:pic>
          <p:pic>
            <p:nvPicPr>
              <p:cNvPr id="286" name="Google Shape;362;p25" descr="http://www.johnsonville.com/docroot/jv4/img/footer/jvFooterLogo.png">
                <a:extLst>
                  <a:ext uri="{FF2B5EF4-FFF2-40B4-BE49-F238E27FC236}">
                    <a16:creationId xmlns:a16="http://schemas.microsoft.com/office/drawing/2014/main" id="{1100371B-0A17-44FC-9BEC-49295A67D61F}"/>
                  </a:ext>
                </a:extLst>
              </p:cNvPr>
              <p:cNvPicPr preferRelativeResize="0"/>
              <p:nvPr/>
            </p:nvPicPr>
            <p:blipFill rotWithShape="1">
              <a:blip r:embed="rId58">
                <a:alphaModFix/>
              </a:blip>
              <a:srcRect/>
              <a:stretch/>
            </p:blipFill>
            <p:spPr>
              <a:xfrm>
                <a:off x="6477292" y="2610320"/>
                <a:ext cx="480703" cy="219321"/>
              </a:xfrm>
              <a:prstGeom prst="rect">
                <a:avLst/>
              </a:prstGeom>
              <a:noFill/>
              <a:ln>
                <a:noFill/>
              </a:ln>
            </p:spPr>
          </p:pic>
          <p:pic>
            <p:nvPicPr>
              <p:cNvPr id="287" name="Google Shape;363;p25">
                <a:extLst>
                  <a:ext uri="{FF2B5EF4-FFF2-40B4-BE49-F238E27FC236}">
                    <a16:creationId xmlns:a16="http://schemas.microsoft.com/office/drawing/2014/main" id="{3DA540E1-4BCD-433A-9D92-41C8BD0C44B7}"/>
                  </a:ext>
                </a:extLst>
              </p:cNvPr>
              <p:cNvPicPr preferRelativeResize="0"/>
              <p:nvPr/>
            </p:nvPicPr>
            <p:blipFill rotWithShape="1">
              <a:blip r:embed="rId59">
                <a:alphaModFix/>
              </a:blip>
              <a:srcRect/>
              <a:stretch/>
            </p:blipFill>
            <p:spPr>
              <a:xfrm>
                <a:off x="306485" y="3151167"/>
                <a:ext cx="678114" cy="241409"/>
              </a:xfrm>
              <a:prstGeom prst="rect">
                <a:avLst/>
              </a:prstGeom>
              <a:noFill/>
              <a:ln>
                <a:noFill/>
              </a:ln>
            </p:spPr>
          </p:pic>
          <p:pic>
            <p:nvPicPr>
              <p:cNvPr id="288" name="Google Shape;364;p25" descr="http://r1.vendingmarketwatch.com/files/base/AUTM/image/2015/02/16x9/640x360/Keurig_Green_Mountain_Logo_2_2015.54e76a41139ce.jpg">
                <a:extLst>
                  <a:ext uri="{FF2B5EF4-FFF2-40B4-BE49-F238E27FC236}">
                    <a16:creationId xmlns:a16="http://schemas.microsoft.com/office/drawing/2014/main" id="{95184C0D-3258-4142-8764-07DAE46EF4FB}"/>
                  </a:ext>
                </a:extLst>
              </p:cNvPr>
              <p:cNvPicPr preferRelativeResize="0"/>
              <p:nvPr/>
            </p:nvPicPr>
            <p:blipFill rotWithShape="1">
              <a:blip r:embed="rId60">
                <a:alphaModFix/>
              </a:blip>
              <a:srcRect/>
              <a:stretch/>
            </p:blipFill>
            <p:spPr>
              <a:xfrm>
                <a:off x="5750456" y="1857521"/>
                <a:ext cx="438003" cy="246377"/>
              </a:xfrm>
              <a:prstGeom prst="rect">
                <a:avLst/>
              </a:prstGeom>
              <a:noFill/>
              <a:ln>
                <a:noFill/>
              </a:ln>
            </p:spPr>
          </p:pic>
          <p:pic>
            <p:nvPicPr>
              <p:cNvPr id="289" name="Google Shape;365;p25" descr="E:\work\Monthly\2016\12 December\Logo slide_Phani\Logos\All Logos\Lucky Brand Dungarees, Inc..jpg">
                <a:extLst>
                  <a:ext uri="{FF2B5EF4-FFF2-40B4-BE49-F238E27FC236}">
                    <a16:creationId xmlns:a16="http://schemas.microsoft.com/office/drawing/2014/main" id="{E8787DF9-3D85-4C08-828E-D9048F028FD6}"/>
                  </a:ext>
                </a:extLst>
              </p:cNvPr>
              <p:cNvPicPr preferRelativeResize="0"/>
              <p:nvPr/>
            </p:nvPicPr>
            <p:blipFill rotWithShape="1">
              <a:blip r:embed="rId61">
                <a:alphaModFix/>
              </a:blip>
              <a:srcRect/>
              <a:stretch/>
            </p:blipFill>
            <p:spPr>
              <a:xfrm>
                <a:off x="8169284" y="2656892"/>
                <a:ext cx="596036" cy="254039"/>
              </a:xfrm>
              <a:prstGeom prst="rect">
                <a:avLst/>
              </a:prstGeom>
              <a:noFill/>
              <a:ln>
                <a:noFill/>
              </a:ln>
            </p:spPr>
          </p:pic>
          <p:pic>
            <p:nvPicPr>
              <p:cNvPr id="290" name="Google Shape;366;p25" descr="C:\Users\vamshi.k\Desktop\Logos\Lassonde_logo.png">
                <a:extLst>
                  <a:ext uri="{FF2B5EF4-FFF2-40B4-BE49-F238E27FC236}">
                    <a16:creationId xmlns:a16="http://schemas.microsoft.com/office/drawing/2014/main" id="{78891460-81B0-4315-B604-7AF2F110673B}"/>
                  </a:ext>
                </a:extLst>
              </p:cNvPr>
              <p:cNvPicPr preferRelativeResize="0"/>
              <p:nvPr/>
            </p:nvPicPr>
            <p:blipFill rotWithShape="1">
              <a:blip r:embed="rId62">
                <a:alphaModFix/>
              </a:blip>
              <a:srcRect/>
              <a:stretch/>
            </p:blipFill>
            <p:spPr>
              <a:xfrm>
                <a:off x="3444816" y="4109075"/>
                <a:ext cx="278335" cy="329479"/>
              </a:xfrm>
              <a:prstGeom prst="rect">
                <a:avLst/>
              </a:prstGeom>
              <a:noFill/>
              <a:ln>
                <a:noFill/>
              </a:ln>
            </p:spPr>
          </p:pic>
          <p:pic>
            <p:nvPicPr>
              <p:cNvPr id="291" name="Google Shape;367;p25" descr="C:\Users\vamshi.k\Desktop\Logos\Network Services Company.png">
                <a:extLst>
                  <a:ext uri="{FF2B5EF4-FFF2-40B4-BE49-F238E27FC236}">
                    <a16:creationId xmlns:a16="http://schemas.microsoft.com/office/drawing/2014/main" id="{3BFB19AC-2545-41D5-9196-36B98733093E}"/>
                  </a:ext>
                </a:extLst>
              </p:cNvPr>
              <p:cNvPicPr preferRelativeResize="0"/>
              <p:nvPr/>
            </p:nvPicPr>
            <p:blipFill rotWithShape="1">
              <a:blip r:embed="rId63">
                <a:alphaModFix/>
              </a:blip>
              <a:srcRect/>
              <a:stretch/>
            </p:blipFill>
            <p:spPr>
              <a:xfrm>
                <a:off x="3947581" y="4157823"/>
                <a:ext cx="524927" cy="202248"/>
              </a:xfrm>
              <a:prstGeom prst="rect">
                <a:avLst/>
              </a:prstGeom>
              <a:noFill/>
              <a:ln>
                <a:noFill/>
              </a:ln>
            </p:spPr>
          </p:pic>
          <p:pic>
            <p:nvPicPr>
              <p:cNvPr id="292" name="Google Shape;368;p25" descr="C:\Users\vamshi.k\Desktop\Logos\Pilkington_logo.png">
                <a:extLst>
                  <a:ext uri="{FF2B5EF4-FFF2-40B4-BE49-F238E27FC236}">
                    <a16:creationId xmlns:a16="http://schemas.microsoft.com/office/drawing/2014/main" id="{643E58FC-CBE5-4A59-8E2E-29AABF99BA51}"/>
                  </a:ext>
                </a:extLst>
              </p:cNvPr>
              <p:cNvPicPr preferRelativeResize="0"/>
              <p:nvPr/>
            </p:nvPicPr>
            <p:blipFill rotWithShape="1">
              <a:blip r:embed="rId64">
                <a:alphaModFix/>
              </a:blip>
              <a:srcRect/>
              <a:stretch/>
            </p:blipFill>
            <p:spPr>
              <a:xfrm>
                <a:off x="2096209" y="3850997"/>
                <a:ext cx="765527" cy="201168"/>
              </a:xfrm>
              <a:prstGeom prst="rect">
                <a:avLst/>
              </a:prstGeom>
              <a:noFill/>
              <a:ln>
                <a:noFill/>
              </a:ln>
            </p:spPr>
          </p:pic>
          <p:pic>
            <p:nvPicPr>
              <p:cNvPr id="293" name="Google Shape;369;p25" descr="C:\Users\vamshi.k\Desktop\Logos\Pacific Cycle, Inc..png">
                <a:extLst>
                  <a:ext uri="{FF2B5EF4-FFF2-40B4-BE49-F238E27FC236}">
                    <a16:creationId xmlns:a16="http://schemas.microsoft.com/office/drawing/2014/main" id="{F274C783-3315-46D4-AA12-B3A14B4CF13E}"/>
                  </a:ext>
                </a:extLst>
              </p:cNvPr>
              <p:cNvPicPr preferRelativeResize="0"/>
              <p:nvPr/>
            </p:nvPicPr>
            <p:blipFill rotWithShape="1">
              <a:blip r:embed="rId65">
                <a:alphaModFix/>
              </a:blip>
              <a:srcRect/>
              <a:stretch/>
            </p:blipFill>
            <p:spPr>
              <a:xfrm>
                <a:off x="2011222" y="4048097"/>
                <a:ext cx="919182" cy="275804"/>
              </a:xfrm>
              <a:prstGeom prst="rect">
                <a:avLst/>
              </a:prstGeom>
              <a:noFill/>
              <a:ln>
                <a:noFill/>
              </a:ln>
            </p:spPr>
          </p:pic>
          <p:pic>
            <p:nvPicPr>
              <p:cNvPr id="294" name="Google Shape;370;p25" descr="E:\work\Monthly\2016\02 Feb\Logos for sashi's slide\Customer logos\mckesson-logo.png">
                <a:extLst>
                  <a:ext uri="{FF2B5EF4-FFF2-40B4-BE49-F238E27FC236}">
                    <a16:creationId xmlns:a16="http://schemas.microsoft.com/office/drawing/2014/main" id="{3EDE7A4C-8AD3-431C-A4E3-0F8105673AAC}"/>
                  </a:ext>
                </a:extLst>
              </p:cNvPr>
              <p:cNvPicPr preferRelativeResize="0"/>
              <p:nvPr/>
            </p:nvPicPr>
            <p:blipFill rotWithShape="1">
              <a:blip r:embed="rId66">
                <a:alphaModFix/>
              </a:blip>
              <a:srcRect/>
              <a:stretch/>
            </p:blipFill>
            <p:spPr>
              <a:xfrm>
                <a:off x="2356641" y="3705312"/>
                <a:ext cx="513060" cy="71828"/>
              </a:xfrm>
              <a:prstGeom prst="rect">
                <a:avLst/>
              </a:prstGeom>
              <a:noFill/>
              <a:ln>
                <a:noFill/>
              </a:ln>
            </p:spPr>
          </p:pic>
          <p:pic>
            <p:nvPicPr>
              <p:cNvPr id="295" name="Google Shape;371;p25" descr="E:\work\Monthly\2016\02 Feb\Logos for sashi's slide\Customer logos\2000px-Mars_Inc.svg.png">
                <a:extLst>
                  <a:ext uri="{FF2B5EF4-FFF2-40B4-BE49-F238E27FC236}">
                    <a16:creationId xmlns:a16="http://schemas.microsoft.com/office/drawing/2014/main" id="{CFAA674F-5DD0-4289-ACCE-A16783F1D5EC}"/>
                  </a:ext>
                </a:extLst>
              </p:cNvPr>
              <p:cNvPicPr preferRelativeResize="0"/>
              <p:nvPr/>
            </p:nvPicPr>
            <p:blipFill rotWithShape="1">
              <a:blip r:embed="rId67">
                <a:alphaModFix/>
              </a:blip>
              <a:srcRect/>
              <a:stretch/>
            </p:blipFill>
            <p:spPr>
              <a:xfrm>
                <a:off x="1017935" y="3233195"/>
                <a:ext cx="611786" cy="123275"/>
              </a:xfrm>
              <a:prstGeom prst="rect">
                <a:avLst/>
              </a:prstGeom>
              <a:noFill/>
              <a:ln>
                <a:noFill/>
              </a:ln>
            </p:spPr>
          </p:pic>
          <p:pic>
            <p:nvPicPr>
              <p:cNvPr id="296" name="Google Shape;372;p25" descr="E:\work\Monthly\2016\02 Feb\Logos for sashi's slide\Customer logos\procter--gamble-logo.gif.jpg">
                <a:extLst>
                  <a:ext uri="{FF2B5EF4-FFF2-40B4-BE49-F238E27FC236}">
                    <a16:creationId xmlns:a16="http://schemas.microsoft.com/office/drawing/2014/main" id="{2CCDBF49-8A48-437C-B399-1CA16D3365F4}"/>
                  </a:ext>
                </a:extLst>
              </p:cNvPr>
              <p:cNvPicPr preferRelativeResize="0"/>
              <p:nvPr/>
            </p:nvPicPr>
            <p:blipFill rotWithShape="1">
              <a:blip r:embed="rId68">
                <a:alphaModFix/>
              </a:blip>
              <a:srcRect/>
              <a:stretch/>
            </p:blipFill>
            <p:spPr>
              <a:xfrm>
                <a:off x="384046" y="3922472"/>
                <a:ext cx="389405" cy="182918"/>
              </a:xfrm>
              <a:prstGeom prst="rect">
                <a:avLst/>
              </a:prstGeom>
              <a:noFill/>
              <a:ln>
                <a:noFill/>
              </a:ln>
            </p:spPr>
          </p:pic>
          <p:pic>
            <p:nvPicPr>
              <p:cNvPr id="297" name="Google Shape;373;p25" descr="E:\work\Monthly\2016\02 Feb\Logos for sashi's slide\Customer logos\index.jpg">
                <a:extLst>
                  <a:ext uri="{FF2B5EF4-FFF2-40B4-BE49-F238E27FC236}">
                    <a16:creationId xmlns:a16="http://schemas.microsoft.com/office/drawing/2014/main" id="{EB41189B-0F81-4431-AE3A-AE404D371457}"/>
                  </a:ext>
                </a:extLst>
              </p:cNvPr>
              <p:cNvPicPr preferRelativeResize="0"/>
              <p:nvPr/>
            </p:nvPicPr>
            <p:blipFill rotWithShape="1">
              <a:blip r:embed="rId69">
                <a:alphaModFix/>
              </a:blip>
              <a:srcRect/>
              <a:stretch/>
            </p:blipFill>
            <p:spPr>
              <a:xfrm>
                <a:off x="3889539" y="3342549"/>
                <a:ext cx="665590" cy="186805"/>
              </a:xfrm>
              <a:prstGeom prst="rect">
                <a:avLst/>
              </a:prstGeom>
              <a:noFill/>
              <a:ln>
                <a:noFill/>
              </a:ln>
            </p:spPr>
          </p:pic>
          <p:pic>
            <p:nvPicPr>
              <p:cNvPr id="298" name="Google Shape;374;p25" descr="E:\work\Monthly\2016\02 Feb\Logos for sashi's slide\Customer logos\lehigh-hanson-logo.jpg">
                <a:extLst>
                  <a:ext uri="{FF2B5EF4-FFF2-40B4-BE49-F238E27FC236}">
                    <a16:creationId xmlns:a16="http://schemas.microsoft.com/office/drawing/2014/main" id="{E89FC6D7-E4D8-47DF-9451-CDB69A8CE56E}"/>
                  </a:ext>
                </a:extLst>
              </p:cNvPr>
              <p:cNvPicPr preferRelativeResize="0"/>
              <p:nvPr/>
            </p:nvPicPr>
            <p:blipFill rotWithShape="1">
              <a:blip r:embed="rId70">
                <a:alphaModFix/>
              </a:blip>
              <a:srcRect/>
              <a:stretch/>
            </p:blipFill>
            <p:spPr>
              <a:xfrm>
                <a:off x="2737040" y="3042834"/>
                <a:ext cx="739612" cy="188583"/>
              </a:xfrm>
              <a:prstGeom prst="rect">
                <a:avLst/>
              </a:prstGeom>
              <a:noFill/>
              <a:ln>
                <a:noFill/>
              </a:ln>
            </p:spPr>
          </p:pic>
          <p:pic>
            <p:nvPicPr>
              <p:cNvPr id="299" name="Google Shape;375;p25" descr="E:\work\Monthly\2016\12 December\Logo slide_Phani\Logos\All Logos\Love's Travel Stops &amp; Country Stores, Inc..jpg">
                <a:extLst>
                  <a:ext uri="{FF2B5EF4-FFF2-40B4-BE49-F238E27FC236}">
                    <a16:creationId xmlns:a16="http://schemas.microsoft.com/office/drawing/2014/main" id="{68E4596C-0C8C-45C1-BA8E-12E5BB9378D6}"/>
                  </a:ext>
                </a:extLst>
              </p:cNvPr>
              <p:cNvPicPr preferRelativeResize="0"/>
              <p:nvPr/>
            </p:nvPicPr>
            <p:blipFill rotWithShape="1">
              <a:blip r:embed="rId71">
                <a:alphaModFix/>
              </a:blip>
              <a:srcRect/>
              <a:stretch/>
            </p:blipFill>
            <p:spPr>
              <a:xfrm>
                <a:off x="4189137" y="2781269"/>
                <a:ext cx="458201" cy="175020"/>
              </a:xfrm>
              <a:prstGeom prst="rect">
                <a:avLst/>
              </a:prstGeom>
              <a:noFill/>
              <a:ln>
                <a:noFill/>
              </a:ln>
            </p:spPr>
          </p:pic>
          <p:pic>
            <p:nvPicPr>
              <p:cNvPr id="300" name="Google Shape;376;p25" descr="E:\work\Monthly\2016\02 Feb\Logos for sashi's slide\Customer logos\Lockton-Logo-2.jpg">
                <a:extLst>
                  <a:ext uri="{FF2B5EF4-FFF2-40B4-BE49-F238E27FC236}">
                    <a16:creationId xmlns:a16="http://schemas.microsoft.com/office/drawing/2014/main" id="{22FF2783-81D6-4F23-BA8C-20E2B6B98190}"/>
                  </a:ext>
                </a:extLst>
              </p:cNvPr>
              <p:cNvPicPr preferRelativeResize="0"/>
              <p:nvPr/>
            </p:nvPicPr>
            <p:blipFill rotWithShape="1">
              <a:blip r:embed="rId72">
                <a:alphaModFix/>
              </a:blip>
              <a:srcRect/>
              <a:stretch/>
            </p:blipFill>
            <p:spPr>
              <a:xfrm>
                <a:off x="4780902" y="2665475"/>
                <a:ext cx="545577" cy="262509"/>
              </a:xfrm>
              <a:prstGeom prst="rect">
                <a:avLst/>
              </a:prstGeom>
              <a:noFill/>
              <a:ln>
                <a:noFill/>
              </a:ln>
            </p:spPr>
          </p:pic>
          <p:pic>
            <p:nvPicPr>
              <p:cNvPr id="301" name="Google Shape;377;p25" descr="E:\work\Monthly\2016\12 December\Logo slide_Phani\Logos\All Logos\The Mosaic Company.jpg">
                <a:extLst>
                  <a:ext uri="{FF2B5EF4-FFF2-40B4-BE49-F238E27FC236}">
                    <a16:creationId xmlns:a16="http://schemas.microsoft.com/office/drawing/2014/main" id="{0EB39F06-42EB-46E2-9A55-8B750B763D05}"/>
                  </a:ext>
                </a:extLst>
              </p:cNvPr>
              <p:cNvPicPr preferRelativeResize="0"/>
              <p:nvPr/>
            </p:nvPicPr>
            <p:blipFill rotWithShape="1">
              <a:blip r:embed="rId73">
                <a:alphaModFix/>
              </a:blip>
              <a:srcRect/>
              <a:stretch/>
            </p:blipFill>
            <p:spPr>
              <a:xfrm>
                <a:off x="5576495" y="2550338"/>
                <a:ext cx="409164" cy="239454"/>
              </a:xfrm>
              <a:prstGeom prst="rect">
                <a:avLst/>
              </a:prstGeom>
              <a:noFill/>
              <a:ln>
                <a:noFill/>
              </a:ln>
            </p:spPr>
          </p:pic>
          <p:pic>
            <p:nvPicPr>
              <p:cNvPr id="302" name="Google Shape;378;p25" descr="E:\work\Monthly\2016\02 Feb\Logos for sashi's slide\Customer logos\Lonza-CP-Food-2006-2013_scale_xxl.jpg">
                <a:extLst>
                  <a:ext uri="{FF2B5EF4-FFF2-40B4-BE49-F238E27FC236}">
                    <a16:creationId xmlns:a16="http://schemas.microsoft.com/office/drawing/2014/main" id="{D6CC6197-9DCE-4714-9CEE-8BB3C6313E11}"/>
                  </a:ext>
                </a:extLst>
              </p:cNvPr>
              <p:cNvPicPr preferRelativeResize="0"/>
              <p:nvPr/>
            </p:nvPicPr>
            <p:blipFill rotWithShape="1">
              <a:blip r:embed="rId74">
                <a:alphaModFix/>
              </a:blip>
              <a:srcRect/>
              <a:stretch/>
            </p:blipFill>
            <p:spPr>
              <a:xfrm>
                <a:off x="3396679" y="3361605"/>
                <a:ext cx="345720" cy="67484"/>
              </a:xfrm>
              <a:prstGeom prst="rect">
                <a:avLst/>
              </a:prstGeom>
              <a:noFill/>
              <a:ln>
                <a:noFill/>
              </a:ln>
            </p:spPr>
          </p:pic>
          <p:pic>
            <p:nvPicPr>
              <p:cNvPr id="303" name="Google Shape;379;p25" descr="E:\work\Monthly\2016\12 December\Logo slide_Phani\Logos\All Logos\McCain Foods Group Inc.jpg">
                <a:extLst>
                  <a:ext uri="{FF2B5EF4-FFF2-40B4-BE49-F238E27FC236}">
                    <a16:creationId xmlns:a16="http://schemas.microsoft.com/office/drawing/2014/main" id="{5D2040F5-AB04-4E64-8FA0-0CBC35062E49}"/>
                  </a:ext>
                </a:extLst>
              </p:cNvPr>
              <p:cNvPicPr preferRelativeResize="0"/>
              <p:nvPr/>
            </p:nvPicPr>
            <p:blipFill rotWithShape="1">
              <a:blip r:embed="rId75">
                <a:alphaModFix/>
              </a:blip>
              <a:srcRect/>
              <a:stretch/>
            </p:blipFill>
            <p:spPr>
              <a:xfrm>
                <a:off x="4522673" y="3504526"/>
                <a:ext cx="422502" cy="295354"/>
              </a:xfrm>
              <a:prstGeom prst="rect">
                <a:avLst/>
              </a:prstGeom>
              <a:noFill/>
              <a:ln>
                <a:noFill/>
              </a:ln>
            </p:spPr>
          </p:pic>
          <p:pic>
            <p:nvPicPr>
              <p:cNvPr id="304" name="Google Shape;380;p25" descr="E:\work\Monthly\2016\12 December\Logo slide_Phani\Logos\All Logos\Nestle Waters North America Inc..jpg">
                <a:extLst>
                  <a:ext uri="{FF2B5EF4-FFF2-40B4-BE49-F238E27FC236}">
                    <a16:creationId xmlns:a16="http://schemas.microsoft.com/office/drawing/2014/main" id="{FAFEAECE-8D88-433B-8018-356A2E37855C}"/>
                  </a:ext>
                </a:extLst>
              </p:cNvPr>
              <p:cNvPicPr preferRelativeResize="0"/>
              <p:nvPr/>
            </p:nvPicPr>
            <p:blipFill rotWithShape="1">
              <a:blip r:embed="rId76">
                <a:alphaModFix/>
              </a:blip>
              <a:srcRect/>
              <a:stretch/>
            </p:blipFill>
            <p:spPr>
              <a:xfrm>
                <a:off x="5090483" y="2942830"/>
                <a:ext cx="531872" cy="341984"/>
              </a:xfrm>
              <a:prstGeom prst="rect">
                <a:avLst/>
              </a:prstGeom>
              <a:noFill/>
              <a:ln>
                <a:noFill/>
              </a:ln>
            </p:spPr>
          </p:pic>
          <p:pic>
            <p:nvPicPr>
              <p:cNvPr id="305" name="Google Shape;381;p25" descr="E:\work\Monthly\2016\12 December\Logo slide_Phani\Logos\All Logos\Penguin Random House.jpg">
                <a:extLst>
                  <a:ext uri="{FF2B5EF4-FFF2-40B4-BE49-F238E27FC236}">
                    <a16:creationId xmlns:a16="http://schemas.microsoft.com/office/drawing/2014/main" id="{50F0D761-F4AE-42D5-8B01-BD62165F629F}"/>
                  </a:ext>
                </a:extLst>
              </p:cNvPr>
              <p:cNvPicPr preferRelativeResize="0"/>
              <p:nvPr/>
            </p:nvPicPr>
            <p:blipFill rotWithShape="1">
              <a:blip r:embed="rId77">
                <a:alphaModFix/>
              </a:blip>
              <a:srcRect/>
              <a:stretch/>
            </p:blipFill>
            <p:spPr>
              <a:xfrm>
                <a:off x="1563791" y="4033957"/>
                <a:ext cx="410615" cy="239858"/>
              </a:xfrm>
              <a:prstGeom prst="rect">
                <a:avLst/>
              </a:prstGeom>
              <a:noFill/>
              <a:ln>
                <a:noFill/>
              </a:ln>
            </p:spPr>
          </p:pic>
          <p:pic>
            <p:nvPicPr>
              <p:cNvPr id="306" name="Google Shape;382;p25">
                <a:extLst>
                  <a:ext uri="{FF2B5EF4-FFF2-40B4-BE49-F238E27FC236}">
                    <a16:creationId xmlns:a16="http://schemas.microsoft.com/office/drawing/2014/main" id="{B3F29928-9B35-434E-A7D3-51C16605B5FF}"/>
                  </a:ext>
                </a:extLst>
              </p:cNvPr>
              <p:cNvPicPr preferRelativeResize="0"/>
              <p:nvPr/>
            </p:nvPicPr>
            <p:blipFill rotWithShape="1">
              <a:blip r:embed="rId78">
                <a:alphaModFix/>
              </a:blip>
              <a:srcRect/>
              <a:stretch/>
            </p:blipFill>
            <p:spPr>
              <a:xfrm>
                <a:off x="3464089" y="4571361"/>
                <a:ext cx="505263" cy="259674"/>
              </a:xfrm>
              <a:prstGeom prst="rect">
                <a:avLst/>
              </a:prstGeom>
              <a:noFill/>
              <a:ln>
                <a:noFill/>
              </a:ln>
            </p:spPr>
          </p:pic>
          <p:pic>
            <p:nvPicPr>
              <p:cNvPr id="307" name="Google Shape;383;p25">
                <a:extLst>
                  <a:ext uri="{FF2B5EF4-FFF2-40B4-BE49-F238E27FC236}">
                    <a16:creationId xmlns:a16="http://schemas.microsoft.com/office/drawing/2014/main" id="{512ACCA7-1003-409C-9DC3-29669589D6CB}"/>
                  </a:ext>
                </a:extLst>
              </p:cNvPr>
              <p:cNvPicPr preferRelativeResize="0"/>
              <p:nvPr/>
            </p:nvPicPr>
            <p:blipFill rotWithShape="1">
              <a:blip r:embed="rId79">
                <a:alphaModFix/>
              </a:blip>
              <a:srcRect/>
              <a:stretch/>
            </p:blipFill>
            <p:spPr>
              <a:xfrm>
                <a:off x="8059269" y="2257354"/>
                <a:ext cx="675402" cy="168850"/>
              </a:xfrm>
              <a:prstGeom prst="rect">
                <a:avLst/>
              </a:prstGeom>
              <a:noFill/>
              <a:ln>
                <a:noFill/>
              </a:ln>
            </p:spPr>
          </p:pic>
          <p:pic>
            <p:nvPicPr>
              <p:cNvPr id="308" name="Google Shape;384;p25" descr="https://midwestservicesupply.files.wordpress.com/2015/07/loreal-logo.jpg">
                <a:extLst>
                  <a:ext uri="{FF2B5EF4-FFF2-40B4-BE49-F238E27FC236}">
                    <a16:creationId xmlns:a16="http://schemas.microsoft.com/office/drawing/2014/main" id="{E7E499F3-359B-478D-85C2-B91E6FB7454A}"/>
                  </a:ext>
                </a:extLst>
              </p:cNvPr>
              <p:cNvPicPr preferRelativeResize="0"/>
              <p:nvPr/>
            </p:nvPicPr>
            <p:blipFill rotWithShape="1">
              <a:blip r:embed="rId80">
                <a:alphaModFix/>
              </a:blip>
              <a:srcRect/>
              <a:stretch/>
            </p:blipFill>
            <p:spPr>
              <a:xfrm>
                <a:off x="316749" y="3521738"/>
                <a:ext cx="667850" cy="137850"/>
              </a:xfrm>
              <a:prstGeom prst="rect">
                <a:avLst/>
              </a:prstGeom>
              <a:noFill/>
              <a:ln>
                <a:noFill/>
              </a:ln>
            </p:spPr>
          </p:pic>
          <p:pic>
            <p:nvPicPr>
              <p:cNvPr id="309" name="Google Shape;385;p25" descr="image002">
                <a:extLst>
                  <a:ext uri="{FF2B5EF4-FFF2-40B4-BE49-F238E27FC236}">
                    <a16:creationId xmlns:a16="http://schemas.microsoft.com/office/drawing/2014/main" id="{A5C533C2-E77F-4E2E-9AB9-7B8245EE2E1E}"/>
                  </a:ext>
                </a:extLst>
              </p:cNvPr>
              <p:cNvPicPr preferRelativeResize="0"/>
              <p:nvPr/>
            </p:nvPicPr>
            <p:blipFill rotWithShape="1">
              <a:blip r:embed="rId81">
                <a:alphaModFix/>
              </a:blip>
              <a:srcRect/>
              <a:stretch/>
            </p:blipFill>
            <p:spPr>
              <a:xfrm>
                <a:off x="3368329" y="2090972"/>
                <a:ext cx="649820" cy="284921"/>
              </a:xfrm>
              <a:prstGeom prst="rect">
                <a:avLst/>
              </a:prstGeom>
              <a:noFill/>
              <a:ln>
                <a:noFill/>
              </a:ln>
            </p:spPr>
          </p:pic>
          <p:pic>
            <p:nvPicPr>
              <p:cNvPr id="310" name="Google Shape;386;p25" descr="http://photos.prnewswire.com/prnvar/20150630/226835LOGO">
                <a:extLst>
                  <a:ext uri="{FF2B5EF4-FFF2-40B4-BE49-F238E27FC236}">
                    <a16:creationId xmlns:a16="http://schemas.microsoft.com/office/drawing/2014/main" id="{60BC8B56-72DA-4AA7-AE98-343DCDD4F423}"/>
                  </a:ext>
                </a:extLst>
              </p:cNvPr>
              <p:cNvPicPr preferRelativeResize="0"/>
              <p:nvPr/>
            </p:nvPicPr>
            <p:blipFill rotWithShape="1">
              <a:blip r:embed="rId82">
                <a:alphaModFix/>
              </a:blip>
              <a:srcRect/>
              <a:stretch/>
            </p:blipFill>
            <p:spPr>
              <a:xfrm>
                <a:off x="5169143" y="2463291"/>
                <a:ext cx="312303" cy="313873"/>
              </a:xfrm>
              <a:prstGeom prst="rect">
                <a:avLst/>
              </a:prstGeom>
              <a:noFill/>
              <a:ln>
                <a:noFill/>
              </a:ln>
            </p:spPr>
          </p:pic>
          <p:pic>
            <p:nvPicPr>
              <p:cNvPr id="311" name="Google Shape;387;p25" descr="http://www.mccormickcorporation.com/public/CORP/images/logo-mccormick.png">
                <a:extLst>
                  <a:ext uri="{FF2B5EF4-FFF2-40B4-BE49-F238E27FC236}">
                    <a16:creationId xmlns:a16="http://schemas.microsoft.com/office/drawing/2014/main" id="{451E1087-185A-42D5-8B8D-557F91FF6FD7}"/>
                  </a:ext>
                </a:extLst>
              </p:cNvPr>
              <p:cNvPicPr preferRelativeResize="0"/>
              <p:nvPr/>
            </p:nvPicPr>
            <p:blipFill rotWithShape="1">
              <a:blip r:embed="rId83">
                <a:alphaModFix/>
              </a:blip>
              <a:srcRect/>
              <a:stretch/>
            </p:blipFill>
            <p:spPr>
              <a:xfrm>
                <a:off x="2115543" y="3343461"/>
                <a:ext cx="314461" cy="318034"/>
              </a:xfrm>
              <a:prstGeom prst="rect">
                <a:avLst/>
              </a:prstGeom>
              <a:noFill/>
              <a:ln>
                <a:noFill/>
              </a:ln>
            </p:spPr>
          </p:pic>
          <p:pic>
            <p:nvPicPr>
              <p:cNvPr id="312" name="Google Shape;388;p25">
                <a:extLst>
                  <a:ext uri="{FF2B5EF4-FFF2-40B4-BE49-F238E27FC236}">
                    <a16:creationId xmlns:a16="http://schemas.microsoft.com/office/drawing/2014/main" id="{3B3D0E43-9D22-4DF2-8D61-B5629368E318}"/>
                  </a:ext>
                </a:extLst>
              </p:cNvPr>
              <p:cNvPicPr preferRelativeResize="0"/>
              <p:nvPr/>
            </p:nvPicPr>
            <p:blipFill rotWithShape="1">
              <a:blip r:embed="rId84">
                <a:alphaModFix/>
              </a:blip>
              <a:srcRect/>
              <a:stretch/>
            </p:blipFill>
            <p:spPr>
              <a:xfrm>
                <a:off x="947139" y="3303314"/>
                <a:ext cx="939541" cy="334208"/>
              </a:xfrm>
              <a:prstGeom prst="rect">
                <a:avLst/>
              </a:prstGeom>
              <a:noFill/>
              <a:ln>
                <a:noFill/>
              </a:ln>
            </p:spPr>
          </p:pic>
          <p:pic>
            <p:nvPicPr>
              <p:cNvPr id="313" name="Google Shape;389;p25" descr="https://media.glassdoor.com/sqll/41732/nec-corporation-of-america-squarelogo.png">
                <a:extLst>
                  <a:ext uri="{FF2B5EF4-FFF2-40B4-BE49-F238E27FC236}">
                    <a16:creationId xmlns:a16="http://schemas.microsoft.com/office/drawing/2014/main" id="{7CF3DA3C-19DE-4E10-877D-EC73B941E6E8}"/>
                  </a:ext>
                </a:extLst>
              </p:cNvPr>
              <p:cNvPicPr preferRelativeResize="0"/>
              <p:nvPr/>
            </p:nvPicPr>
            <p:blipFill rotWithShape="1">
              <a:blip r:embed="rId85">
                <a:alphaModFix/>
              </a:blip>
              <a:srcRect/>
              <a:stretch/>
            </p:blipFill>
            <p:spPr>
              <a:xfrm>
                <a:off x="1844025" y="4412866"/>
                <a:ext cx="668558" cy="192306"/>
              </a:xfrm>
              <a:prstGeom prst="rect">
                <a:avLst/>
              </a:prstGeom>
              <a:noFill/>
              <a:ln>
                <a:noFill/>
              </a:ln>
            </p:spPr>
          </p:pic>
          <p:pic>
            <p:nvPicPr>
              <p:cNvPr id="314" name="Google Shape;390;p25">
                <a:extLst>
                  <a:ext uri="{FF2B5EF4-FFF2-40B4-BE49-F238E27FC236}">
                    <a16:creationId xmlns:a16="http://schemas.microsoft.com/office/drawing/2014/main" id="{31C1C5CA-7F34-4361-9517-BB9BBEC31A32}"/>
                  </a:ext>
                </a:extLst>
              </p:cNvPr>
              <p:cNvPicPr preferRelativeResize="0"/>
              <p:nvPr/>
            </p:nvPicPr>
            <p:blipFill rotWithShape="1">
              <a:blip r:embed="rId86">
                <a:alphaModFix/>
              </a:blip>
              <a:srcRect/>
              <a:stretch/>
            </p:blipFill>
            <p:spPr>
              <a:xfrm>
                <a:off x="8188573" y="3055212"/>
                <a:ext cx="731955" cy="285348"/>
              </a:xfrm>
              <a:prstGeom prst="rect">
                <a:avLst/>
              </a:prstGeom>
              <a:noFill/>
              <a:ln>
                <a:noFill/>
              </a:ln>
            </p:spPr>
          </p:pic>
          <p:pic>
            <p:nvPicPr>
              <p:cNvPr id="315" name="Google Shape;391;p25">
                <a:extLst>
                  <a:ext uri="{FF2B5EF4-FFF2-40B4-BE49-F238E27FC236}">
                    <a16:creationId xmlns:a16="http://schemas.microsoft.com/office/drawing/2014/main" id="{D03CC7E6-A030-42CD-828E-5332D169ABF2}"/>
                  </a:ext>
                </a:extLst>
              </p:cNvPr>
              <p:cNvPicPr preferRelativeResize="0"/>
              <p:nvPr/>
            </p:nvPicPr>
            <p:blipFill rotWithShape="1">
              <a:blip r:embed="rId87">
                <a:alphaModFix/>
              </a:blip>
              <a:srcRect/>
              <a:stretch/>
            </p:blipFill>
            <p:spPr>
              <a:xfrm>
                <a:off x="2948027" y="3619712"/>
                <a:ext cx="389623" cy="108100"/>
              </a:xfrm>
              <a:prstGeom prst="rect">
                <a:avLst/>
              </a:prstGeom>
              <a:noFill/>
              <a:ln>
                <a:noFill/>
              </a:ln>
            </p:spPr>
          </p:pic>
          <p:pic>
            <p:nvPicPr>
              <p:cNvPr id="316" name="Google Shape;392;p25" descr="E:\work\Monthly\2016\12 December\Logo slide_Phani\Logos\All Logos\Reckitt Benckiser Inc..jpg">
                <a:extLst>
                  <a:ext uri="{FF2B5EF4-FFF2-40B4-BE49-F238E27FC236}">
                    <a16:creationId xmlns:a16="http://schemas.microsoft.com/office/drawing/2014/main" id="{9392A870-54FC-4543-872E-63303DD62931}"/>
                  </a:ext>
                </a:extLst>
              </p:cNvPr>
              <p:cNvPicPr preferRelativeResize="0"/>
              <p:nvPr/>
            </p:nvPicPr>
            <p:blipFill rotWithShape="1">
              <a:blip r:embed="rId88">
                <a:alphaModFix/>
              </a:blip>
              <a:srcRect/>
              <a:stretch/>
            </p:blipFill>
            <p:spPr>
              <a:xfrm>
                <a:off x="5260359" y="3898275"/>
                <a:ext cx="707245" cy="390364"/>
              </a:xfrm>
              <a:prstGeom prst="rect">
                <a:avLst/>
              </a:prstGeom>
              <a:noFill/>
              <a:ln>
                <a:noFill/>
              </a:ln>
            </p:spPr>
          </p:pic>
          <p:pic>
            <p:nvPicPr>
              <p:cNvPr id="317" name="Google Shape;393;p25" descr="C:\Users\vamshi.k\Desktop\Logos\Resmed.png">
                <a:extLst>
                  <a:ext uri="{FF2B5EF4-FFF2-40B4-BE49-F238E27FC236}">
                    <a16:creationId xmlns:a16="http://schemas.microsoft.com/office/drawing/2014/main" id="{B85FC707-E0CD-488C-B8EB-22BAE392080C}"/>
                  </a:ext>
                </a:extLst>
              </p:cNvPr>
              <p:cNvPicPr preferRelativeResize="0"/>
              <p:nvPr/>
            </p:nvPicPr>
            <p:blipFill rotWithShape="1">
              <a:blip r:embed="rId89">
                <a:alphaModFix/>
              </a:blip>
              <a:srcRect/>
              <a:stretch/>
            </p:blipFill>
            <p:spPr>
              <a:xfrm>
                <a:off x="5104793" y="3393936"/>
                <a:ext cx="351383" cy="351383"/>
              </a:xfrm>
              <a:prstGeom prst="rect">
                <a:avLst/>
              </a:prstGeom>
              <a:noFill/>
              <a:ln>
                <a:noFill/>
              </a:ln>
            </p:spPr>
          </p:pic>
          <p:pic>
            <p:nvPicPr>
              <p:cNvPr id="318" name="Google Shape;394;p25" descr="C:\Users\vamshi.k\Desktop\Logos\Rust-Oleum Corporation.png">
                <a:extLst>
                  <a:ext uri="{FF2B5EF4-FFF2-40B4-BE49-F238E27FC236}">
                    <a16:creationId xmlns:a16="http://schemas.microsoft.com/office/drawing/2014/main" id="{B28ED18C-DE7F-447D-AD65-0C6133BE220F}"/>
                  </a:ext>
                </a:extLst>
              </p:cNvPr>
              <p:cNvPicPr preferRelativeResize="0"/>
              <p:nvPr/>
            </p:nvPicPr>
            <p:blipFill rotWithShape="1">
              <a:blip r:embed="rId90">
                <a:alphaModFix/>
              </a:blip>
              <a:srcRect/>
              <a:stretch/>
            </p:blipFill>
            <p:spPr>
              <a:xfrm>
                <a:off x="7338276" y="3838720"/>
                <a:ext cx="654957" cy="182197"/>
              </a:xfrm>
              <a:prstGeom prst="rect">
                <a:avLst/>
              </a:prstGeom>
              <a:noFill/>
              <a:ln>
                <a:noFill/>
              </a:ln>
            </p:spPr>
          </p:pic>
          <p:pic>
            <p:nvPicPr>
              <p:cNvPr id="319" name="Google Shape;395;p25" descr="E:\work\Monthly\2016\12 December\Logo slide_Phani\Logos\All Logos\ServiceNow.jpg">
                <a:extLst>
                  <a:ext uri="{FF2B5EF4-FFF2-40B4-BE49-F238E27FC236}">
                    <a16:creationId xmlns:a16="http://schemas.microsoft.com/office/drawing/2014/main" id="{FD0464F7-3000-4949-9691-59C77FE30C0B}"/>
                  </a:ext>
                </a:extLst>
              </p:cNvPr>
              <p:cNvPicPr preferRelativeResize="0"/>
              <p:nvPr/>
            </p:nvPicPr>
            <p:blipFill rotWithShape="1">
              <a:blip r:embed="rId91">
                <a:alphaModFix/>
              </a:blip>
              <a:srcRect/>
              <a:stretch/>
            </p:blipFill>
            <p:spPr>
              <a:xfrm>
                <a:off x="4590065" y="3280321"/>
                <a:ext cx="501842" cy="172325"/>
              </a:xfrm>
              <a:prstGeom prst="rect">
                <a:avLst/>
              </a:prstGeom>
              <a:noFill/>
              <a:ln>
                <a:noFill/>
              </a:ln>
            </p:spPr>
          </p:pic>
          <p:pic>
            <p:nvPicPr>
              <p:cNvPr id="320" name="Google Shape;396;p25" descr="C:\Users\vamshi.k\Desktop\Logos\shurtape_logo_RGB_1.jpg">
                <a:extLst>
                  <a:ext uri="{FF2B5EF4-FFF2-40B4-BE49-F238E27FC236}">
                    <a16:creationId xmlns:a16="http://schemas.microsoft.com/office/drawing/2014/main" id="{673F1598-E3F7-4171-9E1D-996D86CB0A5F}"/>
                  </a:ext>
                </a:extLst>
              </p:cNvPr>
              <p:cNvPicPr preferRelativeResize="0"/>
              <p:nvPr/>
            </p:nvPicPr>
            <p:blipFill rotWithShape="1">
              <a:blip r:embed="rId92">
                <a:alphaModFix/>
              </a:blip>
              <a:srcRect/>
              <a:stretch/>
            </p:blipFill>
            <p:spPr>
              <a:xfrm>
                <a:off x="1209041" y="3836846"/>
                <a:ext cx="482864" cy="120437"/>
              </a:xfrm>
              <a:prstGeom prst="rect">
                <a:avLst/>
              </a:prstGeom>
              <a:noFill/>
              <a:ln>
                <a:noFill/>
              </a:ln>
            </p:spPr>
          </p:pic>
          <p:pic>
            <p:nvPicPr>
              <p:cNvPr id="321" name="Google Shape;397;p25" descr="E:\work\Monthly\2016\02 Feb\Logos for sashi's slide\Customer logos\bluelogo_large.ashx.jpg">
                <a:extLst>
                  <a:ext uri="{FF2B5EF4-FFF2-40B4-BE49-F238E27FC236}">
                    <a16:creationId xmlns:a16="http://schemas.microsoft.com/office/drawing/2014/main" id="{EE3637AE-C9F6-4E65-B4C2-0DD4E1266D66}"/>
                  </a:ext>
                </a:extLst>
              </p:cNvPr>
              <p:cNvPicPr preferRelativeResize="0"/>
              <p:nvPr/>
            </p:nvPicPr>
            <p:blipFill rotWithShape="1">
              <a:blip r:embed="rId93">
                <a:alphaModFix/>
              </a:blip>
              <a:srcRect/>
              <a:stretch/>
            </p:blipFill>
            <p:spPr>
              <a:xfrm>
                <a:off x="280769" y="4259632"/>
                <a:ext cx="684275" cy="153234"/>
              </a:xfrm>
              <a:prstGeom prst="rect">
                <a:avLst/>
              </a:prstGeom>
              <a:noFill/>
              <a:ln>
                <a:noFill/>
              </a:ln>
            </p:spPr>
          </p:pic>
          <p:pic>
            <p:nvPicPr>
              <p:cNvPr id="322" name="Google Shape;398;p25" descr="E:\work\Monthly\2016\12 December\Logo slide_Phani\Logos\All Logos\Shark Ninja.jpg">
                <a:extLst>
                  <a:ext uri="{FF2B5EF4-FFF2-40B4-BE49-F238E27FC236}">
                    <a16:creationId xmlns:a16="http://schemas.microsoft.com/office/drawing/2014/main" id="{692566FC-7CAB-4A73-B6AD-865D0A91BE1E}"/>
                  </a:ext>
                </a:extLst>
              </p:cNvPr>
              <p:cNvPicPr preferRelativeResize="0"/>
              <p:nvPr/>
            </p:nvPicPr>
            <p:blipFill rotWithShape="1">
              <a:blip r:embed="rId94">
                <a:alphaModFix/>
              </a:blip>
              <a:srcRect/>
              <a:stretch/>
            </p:blipFill>
            <p:spPr>
              <a:xfrm>
                <a:off x="4159158" y="2294711"/>
                <a:ext cx="449873" cy="149159"/>
              </a:xfrm>
              <a:prstGeom prst="rect">
                <a:avLst/>
              </a:prstGeom>
              <a:noFill/>
              <a:ln>
                <a:noFill/>
              </a:ln>
            </p:spPr>
          </p:pic>
          <p:pic>
            <p:nvPicPr>
              <p:cNvPr id="323" name="Google Shape;399;p25" descr="E:\work\Monthly\2016\12 December\Logo slide_Phani\Logos\All Logos\Spectrum Brands Inc.jpg">
                <a:extLst>
                  <a:ext uri="{FF2B5EF4-FFF2-40B4-BE49-F238E27FC236}">
                    <a16:creationId xmlns:a16="http://schemas.microsoft.com/office/drawing/2014/main" id="{E9194DFD-CC88-4135-AE2C-DF6655583E71}"/>
                  </a:ext>
                </a:extLst>
              </p:cNvPr>
              <p:cNvPicPr preferRelativeResize="0"/>
              <p:nvPr/>
            </p:nvPicPr>
            <p:blipFill rotWithShape="1">
              <a:blip r:embed="rId95">
                <a:alphaModFix/>
              </a:blip>
              <a:srcRect/>
              <a:stretch/>
            </p:blipFill>
            <p:spPr>
              <a:xfrm>
                <a:off x="3593481" y="3831425"/>
                <a:ext cx="539149" cy="259674"/>
              </a:xfrm>
              <a:prstGeom prst="rect">
                <a:avLst/>
              </a:prstGeom>
              <a:noFill/>
              <a:ln>
                <a:noFill/>
              </a:ln>
            </p:spPr>
          </p:pic>
          <p:pic>
            <p:nvPicPr>
              <p:cNvPr id="324" name="Google Shape;400;p25" descr="E:\work\Monthly\2016\02 Feb\Logos for sashi's slide\Customer logos\SCJohnson_Logo.png">
                <a:extLst>
                  <a:ext uri="{FF2B5EF4-FFF2-40B4-BE49-F238E27FC236}">
                    <a16:creationId xmlns:a16="http://schemas.microsoft.com/office/drawing/2014/main" id="{076B902E-2FFD-4BB6-A6C5-E0FE97528B6A}"/>
                  </a:ext>
                </a:extLst>
              </p:cNvPr>
              <p:cNvPicPr preferRelativeResize="0"/>
              <p:nvPr/>
            </p:nvPicPr>
            <p:blipFill rotWithShape="1">
              <a:blip r:embed="rId96">
                <a:alphaModFix/>
              </a:blip>
              <a:srcRect/>
              <a:stretch/>
            </p:blipFill>
            <p:spPr>
              <a:xfrm>
                <a:off x="130892" y="4462728"/>
                <a:ext cx="677769" cy="677769"/>
              </a:xfrm>
              <a:prstGeom prst="rect">
                <a:avLst/>
              </a:prstGeom>
              <a:noFill/>
              <a:ln>
                <a:noFill/>
              </a:ln>
            </p:spPr>
          </p:pic>
          <p:pic>
            <p:nvPicPr>
              <p:cNvPr id="325" name="Google Shape;401;p25" descr="http://www.capital-electric.com/images/southwire_logo.jpg">
                <a:extLst>
                  <a:ext uri="{FF2B5EF4-FFF2-40B4-BE49-F238E27FC236}">
                    <a16:creationId xmlns:a16="http://schemas.microsoft.com/office/drawing/2014/main" id="{653AE1EA-8EE3-47C6-8563-BD74A9307332}"/>
                  </a:ext>
                </a:extLst>
              </p:cNvPr>
              <p:cNvPicPr preferRelativeResize="0"/>
              <p:nvPr/>
            </p:nvPicPr>
            <p:blipFill rotWithShape="1">
              <a:blip r:embed="rId97">
                <a:alphaModFix/>
              </a:blip>
              <a:srcRect/>
              <a:stretch/>
            </p:blipFill>
            <p:spPr>
              <a:xfrm>
                <a:off x="141662" y="1351470"/>
                <a:ext cx="707243" cy="237703"/>
              </a:xfrm>
              <a:prstGeom prst="rect">
                <a:avLst/>
              </a:prstGeom>
              <a:noFill/>
              <a:ln>
                <a:noFill/>
              </a:ln>
            </p:spPr>
          </p:pic>
          <p:pic>
            <p:nvPicPr>
              <p:cNvPr id="326" name="Google Shape;402;p25" descr="https://upload.wikimedia.org/wikipedia/en/thumb/1/10/Sysco_Logo.svg/1024px-Sysco_Logo.svg.png">
                <a:extLst>
                  <a:ext uri="{FF2B5EF4-FFF2-40B4-BE49-F238E27FC236}">
                    <a16:creationId xmlns:a16="http://schemas.microsoft.com/office/drawing/2014/main" id="{93412877-8864-4C28-888D-FEC25B7BC05E}"/>
                  </a:ext>
                </a:extLst>
              </p:cNvPr>
              <p:cNvPicPr preferRelativeResize="0"/>
              <p:nvPr/>
            </p:nvPicPr>
            <p:blipFill rotWithShape="1">
              <a:blip r:embed="rId98">
                <a:alphaModFix/>
              </a:blip>
              <a:srcRect/>
              <a:stretch/>
            </p:blipFill>
            <p:spPr>
              <a:xfrm>
                <a:off x="1884677" y="2257643"/>
                <a:ext cx="497999" cy="260185"/>
              </a:xfrm>
              <a:prstGeom prst="rect">
                <a:avLst/>
              </a:prstGeom>
              <a:noFill/>
              <a:ln>
                <a:noFill/>
              </a:ln>
            </p:spPr>
          </p:pic>
          <p:pic>
            <p:nvPicPr>
              <p:cNvPr id="327" name="Google Shape;403;p25" descr="C:\Users\vamshi.k\Desktop\Logos\TB-Logo.png">
                <a:extLst>
                  <a:ext uri="{FF2B5EF4-FFF2-40B4-BE49-F238E27FC236}">
                    <a16:creationId xmlns:a16="http://schemas.microsoft.com/office/drawing/2014/main" id="{AD394EBD-93AB-4115-8B77-02A789AC5D32}"/>
                  </a:ext>
                </a:extLst>
              </p:cNvPr>
              <p:cNvPicPr preferRelativeResize="0"/>
              <p:nvPr/>
            </p:nvPicPr>
            <p:blipFill rotWithShape="1">
              <a:blip r:embed="rId99">
                <a:alphaModFix/>
              </a:blip>
              <a:srcRect/>
              <a:stretch/>
            </p:blipFill>
            <p:spPr>
              <a:xfrm>
                <a:off x="4164888" y="3851758"/>
                <a:ext cx="1109093" cy="141428"/>
              </a:xfrm>
              <a:prstGeom prst="rect">
                <a:avLst/>
              </a:prstGeom>
              <a:noFill/>
              <a:ln>
                <a:noFill/>
              </a:ln>
            </p:spPr>
          </p:pic>
          <p:pic>
            <p:nvPicPr>
              <p:cNvPr id="328" name="Google Shape;404;p25" descr="https://upload.wikimedia.org/wikipedia/en/c/c7/Toro_Logo.png">
                <a:extLst>
                  <a:ext uri="{FF2B5EF4-FFF2-40B4-BE49-F238E27FC236}">
                    <a16:creationId xmlns:a16="http://schemas.microsoft.com/office/drawing/2014/main" id="{1111748C-3727-4B1B-B351-A9A1E8A91607}"/>
                  </a:ext>
                </a:extLst>
              </p:cNvPr>
              <p:cNvPicPr preferRelativeResize="0"/>
              <p:nvPr/>
            </p:nvPicPr>
            <p:blipFill rotWithShape="1">
              <a:blip r:embed="rId100">
                <a:alphaModFix/>
              </a:blip>
              <a:srcRect/>
              <a:stretch/>
            </p:blipFill>
            <p:spPr>
              <a:xfrm>
                <a:off x="5356419" y="4365083"/>
                <a:ext cx="279499" cy="183849"/>
              </a:xfrm>
              <a:prstGeom prst="rect">
                <a:avLst/>
              </a:prstGeom>
              <a:noFill/>
              <a:ln>
                <a:noFill/>
              </a:ln>
            </p:spPr>
          </p:pic>
          <p:pic>
            <p:nvPicPr>
              <p:cNvPr id="329" name="Google Shape;405;p25" descr="E:\work\Monthly\2016\02 Feb\Logos for sashi's slide\Customer logos\SHIELDONLYCOLOR_LOCL_POWERPT_500px.png">
                <a:extLst>
                  <a:ext uri="{FF2B5EF4-FFF2-40B4-BE49-F238E27FC236}">
                    <a16:creationId xmlns:a16="http://schemas.microsoft.com/office/drawing/2014/main" id="{45C7F057-8586-409D-8EF6-53B1A9E646DA}"/>
                  </a:ext>
                </a:extLst>
              </p:cNvPr>
              <p:cNvPicPr preferRelativeResize="0"/>
              <p:nvPr/>
            </p:nvPicPr>
            <p:blipFill rotWithShape="1">
              <a:blip r:embed="rId101">
                <a:alphaModFix/>
              </a:blip>
              <a:srcRect/>
              <a:stretch/>
            </p:blipFill>
            <p:spPr>
              <a:xfrm>
                <a:off x="6387821" y="4680141"/>
                <a:ext cx="334596" cy="321177"/>
              </a:xfrm>
              <a:prstGeom prst="rect">
                <a:avLst/>
              </a:prstGeom>
              <a:noFill/>
              <a:ln>
                <a:noFill/>
              </a:ln>
            </p:spPr>
          </p:pic>
          <p:pic>
            <p:nvPicPr>
              <p:cNvPr id="330" name="Google Shape;406;p25" descr="E:\work\Monthly\2016\12 December\Logo slide_Phani\Logos\All Logos\Under Armour, Inc..jpg">
                <a:extLst>
                  <a:ext uri="{FF2B5EF4-FFF2-40B4-BE49-F238E27FC236}">
                    <a16:creationId xmlns:a16="http://schemas.microsoft.com/office/drawing/2014/main" id="{5084E9C7-BD75-4D55-8A7C-2A721954EE83}"/>
                  </a:ext>
                </a:extLst>
              </p:cNvPr>
              <p:cNvPicPr preferRelativeResize="0"/>
              <p:nvPr/>
            </p:nvPicPr>
            <p:blipFill rotWithShape="1">
              <a:blip r:embed="rId102">
                <a:alphaModFix/>
              </a:blip>
              <a:srcRect/>
              <a:stretch/>
            </p:blipFill>
            <p:spPr>
              <a:xfrm>
                <a:off x="5789479" y="4585828"/>
                <a:ext cx="512883" cy="403488"/>
              </a:xfrm>
              <a:prstGeom prst="rect">
                <a:avLst/>
              </a:prstGeom>
              <a:noFill/>
              <a:ln>
                <a:noFill/>
              </a:ln>
            </p:spPr>
          </p:pic>
          <p:pic>
            <p:nvPicPr>
              <p:cNvPr id="331" name="Google Shape;407;p25" descr="C:\Users\vamshi.k\Desktop\Logos\Watts Water.png">
                <a:extLst>
                  <a:ext uri="{FF2B5EF4-FFF2-40B4-BE49-F238E27FC236}">
                    <a16:creationId xmlns:a16="http://schemas.microsoft.com/office/drawing/2014/main" id="{7E3A7CBF-367B-472C-B62B-38DC14B076A4}"/>
                  </a:ext>
                </a:extLst>
              </p:cNvPr>
              <p:cNvPicPr preferRelativeResize="0"/>
              <p:nvPr/>
            </p:nvPicPr>
            <p:blipFill rotWithShape="1">
              <a:blip r:embed="rId103">
                <a:alphaModFix/>
              </a:blip>
              <a:srcRect/>
              <a:stretch/>
            </p:blipFill>
            <p:spPr>
              <a:xfrm>
                <a:off x="4131765" y="4844051"/>
                <a:ext cx="505766" cy="127453"/>
              </a:xfrm>
              <a:prstGeom prst="rect">
                <a:avLst/>
              </a:prstGeom>
              <a:noFill/>
              <a:ln>
                <a:noFill/>
              </a:ln>
            </p:spPr>
          </p:pic>
          <p:pic>
            <p:nvPicPr>
              <p:cNvPr id="332" name="Google Shape;408;p25">
                <a:extLst>
                  <a:ext uri="{FF2B5EF4-FFF2-40B4-BE49-F238E27FC236}">
                    <a16:creationId xmlns:a16="http://schemas.microsoft.com/office/drawing/2014/main" id="{5597F09F-B7A4-418F-904B-C87E3928F075}"/>
                  </a:ext>
                </a:extLst>
              </p:cNvPr>
              <p:cNvPicPr preferRelativeResize="0"/>
              <p:nvPr/>
            </p:nvPicPr>
            <p:blipFill rotWithShape="1">
              <a:blip r:embed="rId104">
                <a:alphaModFix/>
              </a:blip>
              <a:srcRect/>
              <a:stretch/>
            </p:blipFill>
            <p:spPr>
              <a:xfrm>
                <a:off x="1336508" y="4615415"/>
                <a:ext cx="615992" cy="256609"/>
              </a:xfrm>
              <a:prstGeom prst="rect">
                <a:avLst/>
              </a:prstGeom>
              <a:noFill/>
              <a:ln>
                <a:noFill/>
              </a:ln>
            </p:spPr>
          </p:pic>
          <p:pic>
            <p:nvPicPr>
              <p:cNvPr id="333" name="Google Shape;409;p25">
                <a:extLst>
                  <a:ext uri="{FF2B5EF4-FFF2-40B4-BE49-F238E27FC236}">
                    <a16:creationId xmlns:a16="http://schemas.microsoft.com/office/drawing/2014/main" id="{5690C132-4DA8-4587-870F-EB1DA6ABAB7B}"/>
                  </a:ext>
                </a:extLst>
              </p:cNvPr>
              <p:cNvPicPr preferRelativeResize="0"/>
              <p:nvPr/>
            </p:nvPicPr>
            <p:blipFill rotWithShape="1">
              <a:blip r:embed="rId105">
                <a:alphaModFix/>
              </a:blip>
              <a:srcRect/>
              <a:stretch/>
            </p:blipFill>
            <p:spPr>
              <a:xfrm>
                <a:off x="1462289" y="2685357"/>
                <a:ext cx="601897" cy="88033"/>
              </a:xfrm>
              <a:prstGeom prst="rect">
                <a:avLst/>
              </a:prstGeom>
              <a:noFill/>
              <a:ln>
                <a:noFill/>
              </a:ln>
            </p:spPr>
          </p:pic>
          <p:pic>
            <p:nvPicPr>
              <p:cNvPr id="334" name="Google Shape;410;p25">
                <a:extLst>
                  <a:ext uri="{FF2B5EF4-FFF2-40B4-BE49-F238E27FC236}">
                    <a16:creationId xmlns:a16="http://schemas.microsoft.com/office/drawing/2014/main" id="{FE36A288-F6AD-44E3-BEF6-A82BEEB4190E}"/>
                  </a:ext>
                </a:extLst>
              </p:cNvPr>
              <p:cNvPicPr preferRelativeResize="0"/>
              <p:nvPr/>
            </p:nvPicPr>
            <p:blipFill rotWithShape="1">
              <a:blip r:embed="rId106">
                <a:alphaModFix/>
              </a:blip>
              <a:srcRect/>
              <a:stretch/>
            </p:blipFill>
            <p:spPr>
              <a:xfrm>
                <a:off x="5979397" y="4232358"/>
                <a:ext cx="411704" cy="100456"/>
              </a:xfrm>
              <a:prstGeom prst="rect">
                <a:avLst/>
              </a:prstGeom>
              <a:noFill/>
              <a:ln>
                <a:noFill/>
              </a:ln>
            </p:spPr>
          </p:pic>
          <p:pic>
            <p:nvPicPr>
              <p:cNvPr id="335" name="Google Shape;411;p25" descr="image003">
                <a:extLst>
                  <a:ext uri="{FF2B5EF4-FFF2-40B4-BE49-F238E27FC236}">
                    <a16:creationId xmlns:a16="http://schemas.microsoft.com/office/drawing/2014/main" id="{20B6383A-6A96-4067-AB72-CA3FE6482D44}"/>
                  </a:ext>
                </a:extLst>
              </p:cNvPr>
              <p:cNvPicPr preferRelativeResize="0"/>
              <p:nvPr/>
            </p:nvPicPr>
            <p:blipFill rotWithShape="1">
              <a:blip r:embed="rId107">
                <a:alphaModFix/>
              </a:blip>
              <a:srcRect/>
              <a:stretch/>
            </p:blipFill>
            <p:spPr>
              <a:xfrm>
                <a:off x="2576063" y="4439050"/>
                <a:ext cx="488920" cy="330442"/>
              </a:xfrm>
              <a:prstGeom prst="rect">
                <a:avLst/>
              </a:prstGeom>
              <a:noFill/>
              <a:ln>
                <a:noFill/>
              </a:ln>
            </p:spPr>
          </p:pic>
          <p:pic>
            <p:nvPicPr>
              <p:cNvPr id="336" name="Google Shape;412;p25" descr="C:\Users\vamshi.k\Desktop\Logos\Milliken_Logo_New.png">
                <a:extLst>
                  <a:ext uri="{FF2B5EF4-FFF2-40B4-BE49-F238E27FC236}">
                    <a16:creationId xmlns:a16="http://schemas.microsoft.com/office/drawing/2014/main" id="{CF760250-A3C6-44BE-81F6-370B5BDA6FD4}"/>
                  </a:ext>
                </a:extLst>
              </p:cNvPr>
              <p:cNvPicPr preferRelativeResize="0"/>
              <p:nvPr/>
            </p:nvPicPr>
            <p:blipFill rotWithShape="1">
              <a:blip r:embed="rId108">
                <a:alphaModFix/>
              </a:blip>
              <a:srcRect/>
              <a:stretch/>
            </p:blipFill>
            <p:spPr>
              <a:xfrm>
                <a:off x="792026" y="4617046"/>
                <a:ext cx="571683" cy="225573"/>
              </a:xfrm>
              <a:prstGeom prst="rect">
                <a:avLst/>
              </a:prstGeom>
              <a:noFill/>
              <a:ln>
                <a:noFill/>
              </a:ln>
            </p:spPr>
          </p:pic>
          <p:pic>
            <p:nvPicPr>
              <p:cNvPr id="337" name="Google Shape;413;p25" descr="http://i.cdn.turner.com/drp/nba/grizzlies/sites/default/files/achlogo2-777.jpg">
                <a:extLst>
                  <a:ext uri="{FF2B5EF4-FFF2-40B4-BE49-F238E27FC236}">
                    <a16:creationId xmlns:a16="http://schemas.microsoft.com/office/drawing/2014/main" id="{A18D1346-CE7C-4A0A-8FED-463F6074DFD0}"/>
                  </a:ext>
                </a:extLst>
              </p:cNvPr>
              <p:cNvPicPr preferRelativeResize="0"/>
              <p:nvPr/>
            </p:nvPicPr>
            <p:blipFill rotWithShape="1">
              <a:blip r:embed="rId109">
                <a:alphaModFix/>
              </a:blip>
              <a:srcRect/>
              <a:stretch/>
            </p:blipFill>
            <p:spPr>
              <a:xfrm>
                <a:off x="6251816" y="773278"/>
                <a:ext cx="502378" cy="285780"/>
              </a:xfrm>
              <a:prstGeom prst="rect">
                <a:avLst/>
              </a:prstGeom>
              <a:noFill/>
              <a:ln>
                <a:noFill/>
              </a:ln>
            </p:spPr>
          </p:pic>
          <p:pic>
            <p:nvPicPr>
              <p:cNvPr id="338" name="Google Shape;414;p25" descr="http://assets.analog.com/images/en/ADI_Logo_AWP.png">
                <a:extLst>
                  <a:ext uri="{FF2B5EF4-FFF2-40B4-BE49-F238E27FC236}">
                    <a16:creationId xmlns:a16="http://schemas.microsoft.com/office/drawing/2014/main" id="{00CC1B9D-7CCA-4270-9A08-A37B03481DD2}"/>
                  </a:ext>
                </a:extLst>
              </p:cNvPr>
              <p:cNvPicPr preferRelativeResize="0"/>
              <p:nvPr/>
            </p:nvPicPr>
            <p:blipFill rotWithShape="1">
              <a:blip r:embed="rId110">
                <a:alphaModFix/>
              </a:blip>
              <a:srcRect/>
              <a:stretch/>
            </p:blipFill>
            <p:spPr>
              <a:xfrm>
                <a:off x="7748765" y="608552"/>
                <a:ext cx="465103" cy="185167"/>
              </a:xfrm>
              <a:prstGeom prst="rect">
                <a:avLst/>
              </a:prstGeom>
              <a:noFill/>
              <a:ln>
                <a:noFill/>
              </a:ln>
            </p:spPr>
          </p:pic>
          <p:pic>
            <p:nvPicPr>
              <p:cNvPr id="339" name="Google Shape;415;p25" descr="http://www.redheadmedia.biz/wp-content/uploads/2015/07/aquent.png">
                <a:extLst>
                  <a:ext uri="{FF2B5EF4-FFF2-40B4-BE49-F238E27FC236}">
                    <a16:creationId xmlns:a16="http://schemas.microsoft.com/office/drawing/2014/main" id="{EBDB916A-A75D-4B6E-818F-B8AD407F4869}"/>
                  </a:ext>
                </a:extLst>
              </p:cNvPr>
              <p:cNvPicPr preferRelativeResize="0"/>
              <p:nvPr/>
            </p:nvPicPr>
            <p:blipFill rotWithShape="1">
              <a:blip r:embed="rId111">
                <a:alphaModFix/>
              </a:blip>
              <a:srcRect/>
              <a:stretch/>
            </p:blipFill>
            <p:spPr>
              <a:xfrm>
                <a:off x="6193964" y="554316"/>
                <a:ext cx="581921" cy="276984"/>
              </a:xfrm>
              <a:prstGeom prst="rect">
                <a:avLst/>
              </a:prstGeom>
              <a:noFill/>
              <a:ln>
                <a:noFill/>
              </a:ln>
            </p:spPr>
          </p:pic>
          <p:pic>
            <p:nvPicPr>
              <p:cNvPr id="340" name="Google Shape;416;p25">
                <a:extLst>
                  <a:ext uri="{FF2B5EF4-FFF2-40B4-BE49-F238E27FC236}">
                    <a16:creationId xmlns:a16="http://schemas.microsoft.com/office/drawing/2014/main" id="{4CD1F4D6-B875-476E-9F72-79158BC196A0}"/>
                  </a:ext>
                </a:extLst>
              </p:cNvPr>
              <p:cNvPicPr preferRelativeResize="0"/>
              <p:nvPr/>
            </p:nvPicPr>
            <p:blipFill rotWithShape="1">
              <a:blip r:embed="rId112">
                <a:alphaModFix/>
              </a:blip>
              <a:srcRect/>
              <a:stretch/>
            </p:blipFill>
            <p:spPr>
              <a:xfrm>
                <a:off x="6757405" y="635955"/>
                <a:ext cx="446135" cy="150604"/>
              </a:xfrm>
              <a:prstGeom prst="rect">
                <a:avLst/>
              </a:prstGeom>
              <a:noFill/>
              <a:ln>
                <a:noFill/>
              </a:ln>
            </p:spPr>
          </p:pic>
          <p:pic>
            <p:nvPicPr>
              <p:cNvPr id="341" name="Google Shape;417;p25" descr="E:\work\Monthly\2016\02 Feb\Logos for sashi's slide\Customer logos\avnet_inc_logo-1000x350px.png">
                <a:extLst>
                  <a:ext uri="{FF2B5EF4-FFF2-40B4-BE49-F238E27FC236}">
                    <a16:creationId xmlns:a16="http://schemas.microsoft.com/office/drawing/2014/main" id="{AD7C220D-0E18-48F2-B944-EAE608B62C17}"/>
                  </a:ext>
                </a:extLst>
              </p:cNvPr>
              <p:cNvPicPr preferRelativeResize="0"/>
              <p:nvPr/>
            </p:nvPicPr>
            <p:blipFill rotWithShape="1">
              <a:blip r:embed="rId113">
                <a:alphaModFix/>
              </a:blip>
              <a:srcRect/>
              <a:stretch/>
            </p:blipFill>
            <p:spPr>
              <a:xfrm>
                <a:off x="7172583" y="569731"/>
                <a:ext cx="523707" cy="183328"/>
              </a:xfrm>
              <a:prstGeom prst="rect">
                <a:avLst/>
              </a:prstGeom>
              <a:noFill/>
              <a:ln>
                <a:noFill/>
              </a:ln>
            </p:spPr>
          </p:pic>
          <p:pic>
            <p:nvPicPr>
              <p:cNvPr id="342" name="Google Shape;418;p25" descr="C:\Users\vamshi.k\Desktop\Logos\BSN Sports.png">
                <a:extLst>
                  <a:ext uri="{FF2B5EF4-FFF2-40B4-BE49-F238E27FC236}">
                    <a16:creationId xmlns:a16="http://schemas.microsoft.com/office/drawing/2014/main" id="{2AED314E-1B88-405B-93A2-51734591D616}"/>
                  </a:ext>
                </a:extLst>
              </p:cNvPr>
              <p:cNvPicPr preferRelativeResize="0"/>
              <p:nvPr/>
            </p:nvPicPr>
            <p:blipFill rotWithShape="1">
              <a:blip r:embed="rId114">
                <a:alphaModFix/>
              </a:blip>
              <a:srcRect/>
              <a:stretch/>
            </p:blipFill>
            <p:spPr>
              <a:xfrm>
                <a:off x="7705169" y="1139584"/>
                <a:ext cx="450634" cy="183867"/>
              </a:xfrm>
              <a:prstGeom prst="rect">
                <a:avLst/>
              </a:prstGeom>
              <a:noFill/>
              <a:ln>
                <a:noFill/>
              </a:ln>
            </p:spPr>
          </p:pic>
          <p:pic>
            <p:nvPicPr>
              <p:cNvPr id="343" name="Google Shape;419;p25" descr="https://upload.wikimedia.org/wikipedia/en/thumb/1/17/Celestica_logo.svg/1280px-Celestica_logo.svg.png">
                <a:extLst>
                  <a:ext uri="{FF2B5EF4-FFF2-40B4-BE49-F238E27FC236}">
                    <a16:creationId xmlns:a16="http://schemas.microsoft.com/office/drawing/2014/main" id="{631A4DE8-F87F-4475-88A8-42A228BDCE79}"/>
                  </a:ext>
                </a:extLst>
              </p:cNvPr>
              <p:cNvPicPr preferRelativeResize="0"/>
              <p:nvPr/>
            </p:nvPicPr>
            <p:blipFill rotWithShape="1">
              <a:blip r:embed="rId115">
                <a:alphaModFix/>
              </a:blip>
              <a:srcRect/>
              <a:stretch/>
            </p:blipFill>
            <p:spPr>
              <a:xfrm>
                <a:off x="7053799" y="842832"/>
                <a:ext cx="515613" cy="228401"/>
              </a:xfrm>
              <a:prstGeom prst="rect">
                <a:avLst/>
              </a:prstGeom>
              <a:noFill/>
              <a:ln>
                <a:noFill/>
              </a:ln>
            </p:spPr>
          </p:pic>
          <p:pic>
            <p:nvPicPr>
              <p:cNvPr id="344" name="Google Shape;420;p25" descr="E:\work\Monthly\2016\12 December\Logo slide_Phani\Logos\All Logos\Cokem International.jpg">
                <a:extLst>
                  <a:ext uri="{FF2B5EF4-FFF2-40B4-BE49-F238E27FC236}">
                    <a16:creationId xmlns:a16="http://schemas.microsoft.com/office/drawing/2014/main" id="{E7ECE28B-39B4-4B8F-B960-55D8D17AE64A}"/>
                  </a:ext>
                </a:extLst>
              </p:cNvPr>
              <p:cNvPicPr preferRelativeResize="0"/>
              <p:nvPr/>
            </p:nvPicPr>
            <p:blipFill rotWithShape="1">
              <a:blip r:embed="rId116">
                <a:alphaModFix/>
              </a:blip>
              <a:srcRect/>
              <a:stretch/>
            </p:blipFill>
            <p:spPr>
              <a:xfrm>
                <a:off x="6944819" y="1338932"/>
                <a:ext cx="383587" cy="230117"/>
              </a:xfrm>
              <a:prstGeom prst="rect">
                <a:avLst/>
              </a:prstGeom>
              <a:noFill/>
              <a:ln>
                <a:noFill/>
              </a:ln>
            </p:spPr>
          </p:pic>
          <p:pic>
            <p:nvPicPr>
              <p:cNvPr id="345" name="Google Shape;421;p25" descr="C:\Users\vamshi.k\Desktop\Logos\ChemTreat.png">
                <a:extLst>
                  <a:ext uri="{FF2B5EF4-FFF2-40B4-BE49-F238E27FC236}">
                    <a16:creationId xmlns:a16="http://schemas.microsoft.com/office/drawing/2014/main" id="{23E30CD7-6205-4DF3-B7F6-C5261EF6944C}"/>
                  </a:ext>
                </a:extLst>
              </p:cNvPr>
              <p:cNvPicPr preferRelativeResize="0"/>
              <p:nvPr/>
            </p:nvPicPr>
            <p:blipFill rotWithShape="1">
              <a:blip r:embed="rId117">
                <a:alphaModFix/>
              </a:blip>
              <a:srcRect/>
              <a:stretch/>
            </p:blipFill>
            <p:spPr>
              <a:xfrm>
                <a:off x="7496684" y="1348817"/>
                <a:ext cx="533501" cy="180798"/>
              </a:xfrm>
              <a:prstGeom prst="rect">
                <a:avLst/>
              </a:prstGeom>
              <a:noFill/>
              <a:ln>
                <a:noFill/>
              </a:ln>
            </p:spPr>
          </p:pic>
          <p:pic>
            <p:nvPicPr>
              <p:cNvPr id="346" name="Google Shape;422;p25" descr="E:\work\Monthly\2016\12 December\Logo slide_Phani\Logos\All Logos\Cole Haan.jpg">
                <a:extLst>
                  <a:ext uri="{FF2B5EF4-FFF2-40B4-BE49-F238E27FC236}">
                    <a16:creationId xmlns:a16="http://schemas.microsoft.com/office/drawing/2014/main" id="{F1955151-143C-4105-95A2-5AC1D5E58DDC}"/>
                  </a:ext>
                </a:extLst>
              </p:cNvPr>
              <p:cNvPicPr preferRelativeResize="0"/>
              <p:nvPr/>
            </p:nvPicPr>
            <p:blipFill rotWithShape="1">
              <a:blip r:embed="rId118">
                <a:alphaModFix/>
              </a:blip>
              <a:srcRect/>
              <a:stretch/>
            </p:blipFill>
            <p:spPr>
              <a:xfrm>
                <a:off x="8294493" y="1231239"/>
                <a:ext cx="547207" cy="174717"/>
              </a:xfrm>
              <a:prstGeom prst="rect">
                <a:avLst/>
              </a:prstGeom>
              <a:noFill/>
              <a:ln>
                <a:noFill/>
              </a:ln>
            </p:spPr>
          </p:pic>
          <p:pic>
            <p:nvPicPr>
              <p:cNvPr id="347" name="Google Shape;423;p25" descr="http://elkay.scene7.com/is/image/Elkay/ElkayShape?fmt=png-alpha&amp;wid=180&amp;resMode=sharp2">
                <a:extLst>
                  <a:ext uri="{FF2B5EF4-FFF2-40B4-BE49-F238E27FC236}">
                    <a16:creationId xmlns:a16="http://schemas.microsoft.com/office/drawing/2014/main" id="{AABBD5EE-8A3D-4C33-AFF9-34A1D43FC26E}"/>
                  </a:ext>
                </a:extLst>
              </p:cNvPr>
              <p:cNvPicPr preferRelativeResize="0"/>
              <p:nvPr/>
            </p:nvPicPr>
            <p:blipFill rotWithShape="1">
              <a:blip r:embed="rId119">
                <a:alphaModFix/>
              </a:blip>
              <a:srcRect/>
              <a:stretch/>
            </p:blipFill>
            <p:spPr>
              <a:xfrm>
                <a:off x="6284875" y="1861567"/>
                <a:ext cx="766564" cy="87283"/>
              </a:xfrm>
              <a:prstGeom prst="rect">
                <a:avLst/>
              </a:prstGeom>
              <a:noFill/>
              <a:ln>
                <a:noFill/>
              </a:ln>
            </p:spPr>
          </p:pic>
          <p:pic>
            <p:nvPicPr>
              <p:cNvPr id="348" name="Google Shape;424;p25" descr="C:\Users\vamshi.k\Desktop\Logos\intradeco-apparel-logo.png">
                <a:extLst>
                  <a:ext uri="{FF2B5EF4-FFF2-40B4-BE49-F238E27FC236}">
                    <a16:creationId xmlns:a16="http://schemas.microsoft.com/office/drawing/2014/main" id="{9EBF875C-B58D-4EEC-8000-102DA9F13A1B}"/>
                  </a:ext>
                </a:extLst>
              </p:cNvPr>
              <p:cNvPicPr preferRelativeResize="0"/>
              <p:nvPr/>
            </p:nvPicPr>
            <p:blipFill rotWithShape="1">
              <a:blip r:embed="rId120">
                <a:alphaModFix/>
              </a:blip>
              <a:srcRect/>
              <a:stretch/>
            </p:blipFill>
            <p:spPr>
              <a:xfrm>
                <a:off x="7434437" y="2204217"/>
                <a:ext cx="521201" cy="244313"/>
              </a:xfrm>
              <a:prstGeom prst="rect">
                <a:avLst/>
              </a:prstGeom>
              <a:noFill/>
              <a:ln>
                <a:noFill/>
              </a:ln>
            </p:spPr>
          </p:pic>
          <p:pic>
            <p:nvPicPr>
              <p:cNvPr id="349" name="Google Shape;425;p25" descr="C:\Users\vamshi.k\Desktop\Logos\King-Arthur-Flour-Logo.png">
                <a:extLst>
                  <a:ext uri="{FF2B5EF4-FFF2-40B4-BE49-F238E27FC236}">
                    <a16:creationId xmlns:a16="http://schemas.microsoft.com/office/drawing/2014/main" id="{D18B38CB-C017-46F9-B59C-2AF5AF36D566}"/>
                  </a:ext>
                </a:extLst>
              </p:cNvPr>
              <p:cNvPicPr preferRelativeResize="0"/>
              <p:nvPr/>
            </p:nvPicPr>
            <p:blipFill rotWithShape="1">
              <a:blip r:embed="rId121">
                <a:alphaModFix/>
              </a:blip>
              <a:srcRect/>
              <a:stretch/>
            </p:blipFill>
            <p:spPr>
              <a:xfrm>
                <a:off x="6080707" y="2402388"/>
                <a:ext cx="361625" cy="361625"/>
              </a:xfrm>
              <a:prstGeom prst="rect">
                <a:avLst/>
              </a:prstGeom>
              <a:noFill/>
              <a:ln>
                <a:noFill/>
              </a:ln>
            </p:spPr>
          </p:pic>
          <p:pic>
            <p:nvPicPr>
              <p:cNvPr id="350" name="Google Shape;426;p25" descr="https://media.glassdoor.com/sqll/311432/komar-squarelogo-1429793768184.png">
                <a:extLst>
                  <a:ext uri="{FF2B5EF4-FFF2-40B4-BE49-F238E27FC236}">
                    <a16:creationId xmlns:a16="http://schemas.microsoft.com/office/drawing/2014/main" id="{88275ADB-EC98-40BE-9175-651A1183A02A}"/>
                  </a:ext>
                </a:extLst>
              </p:cNvPr>
              <p:cNvPicPr preferRelativeResize="0"/>
              <p:nvPr/>
            </p:nvPicPr>
            <p:blipFill rotWithShape="1">
              <a:blip r:embed="rId122">
                <a:alphaModFix/>
              </a:blip>
              <a:srcRect/>
              <a:stretch/>
            </p:blipFill>
            <p:spPr>
              <a:xfrm>
                <a:off x="7604499" y="2452260"/>
                <a:ext cx="533855" cy="127217"/>
              </a:xfrm>
              <a:prstGeom prst="rect">
                <a:avLst/>
              </a:prstGeom>
              <a:noFill/>
              <a:ln>
                <a:noFill/>
              </a:ln>
            </p:spPr>
          </p:pic>
          <p:pic>
            <p:nvPicPr>
              <p:cNvPr id="351" name="Google Shape;427;p25" descr="E:\work\Monthly\2016\12 December\Logo slide_Phani\Logos\All Logos\Lord Corporation.jpg">
                <a:extLst>
                  <a:ext uri="{FF2B5EF4-FFF2-40B4-BE49-F238E27FC236}">
                    <a16:creationId xmlns:a16="http://schemas.microsoft.com/office/drawing/2014/main" id="{4F3170AA-C418-4440-A4B8-4FA595EE54B1}"/>
                  </a:ext>
                </a:extLst>
              </p:cNvPr>
              <p:cNvPicPr preferRelativeResize="0"/>
              <p:nvPr/>
            </p:nvPicPr>
            <p:blipFill rotWithShape="1">
              <a:blip r:embed="rId123">
                <a:alphaModFix/>
              </a:blip>
              <a:srcRect/>
              <a:stretch/>
            </p:blipFill>
            <p:spPr>
              <a:xfrm>
                <a:off x="7585259" y="2598969"/>
                <a:ext cx="442829" cy="227542"/>
              </a:xfrm>
              <a:prstGeom prst="rect">
                <a:avLst/>
              </a:prstGeom>
              <a:noFill/>
              <a:ln>
                <a:noFill/>
              </a:ln>
            </p:spPr>
          </p:pic>
          <p:pic>
            <p:nvPicPr>
              <p:cNvPr id="352" name="Google Shape;428;p25" descr="E:\work\Monthly\2016\12 December\Logo slide_Phani\Logos\All Logos\ODL, Inc..jpg">
                <a:extLst>
                  <a:ext uri="{FF2B5EF4-FFF2-40B4-BE49-F238E27FC236}">
                    <a16:creationId xmlns:a16="http://schemas.microsoft.com/office/drawing/2014/main" id="{4ED93A9C-3BA7-44E1-848E-383F65320C77}"/>
                  </a:ext>
                </a:extLst>
              </p:cNvPr>
              <p:cNvPicPr preferRelativeResize="0"/>
              <p:nvPr/>
            </p:nvPicPr>
            <p:blipFill rotWithShape="1">
              <a:blip r:embed="rId124">
                <a:alphaModFix/>
              </a:blip>
              <a:srcRect/>
              <a:stretch/>
            </p:blipFill>
            <p:spPr>
              <a:xfrm>
                <a:off x="7847546" y="3554458"/>
                <a:ext cx="311717" cy="241017"/>
              </a:xfrm>
              <a:prstGeom prst="rect">
                <a:avLst/>
              </a:prstGeom>
              <a:noFill/>
              <a:ln>
                <a:noFill/>
              </a:ln>
            </p:spPr>
          </p:pic>
          <p:pic>
            <p:nvPicPr>
              <p:cNvPr id="353" name="Google Shape;429;p25" descr="http://www.foxvalleywoodproducts.com/images/testimonials/orbis-tr.png">
                <a:extLst>
                  <a:ext uri="{FF2B5EF4-FFF2-40B4-BE49-F238E27FC236}">
                    <a16:creationId xmlns:a16="http://schemas.microsoft.com/office/drawing/2014/main" id="{331DDBFF-8071-4E0E-844F-A4229E143CE1}"/>
                  </a:ext>
                </a:extLst>
              </p:cNvPr>
              <p:cNvPicPr preferRelativeResize="0"/>
              <p:nvPr/>
            </p:nvPicPr>
            <p:blipFill rotWithShape="1">
              <a:blip r:embed="rId125">
                <a:alphaModFix/>
              </a:blip>
              <a:srcRect/>
              <a:stretch/>
            </p:blipFill>
            <p:spPr>
              <a:xfrm>
                <a:off x="6863163" y="3080084"/>
                <a:ext cx="486805" cy="162268"/>
              </a:xfrm>
              <a:prstGeom prst="rect">
                <a:avLst/>
              </a:prstGeom>
              <a:noFill/>
              <a:ln>
                <a:noFill/>
              </a:ln>
            </p:spPr>
          </p:pic>
          <p:pic>
            <p:nvPicPr>
              <p:cNvPr id="354" name="Google Shape;430;p25" descr="E:\work\Monthly\2016\12 December\Logo slide_Phani\Logos\All Logos\PL Developments.jpg">
                <a:extLst>
                  <a:ext uri="{FF2B5EF4-FFF2-40B4-BE49-F238E27FC236}">
                    <a16:creationId xmlns:a16="http://schemas.microsoft.com/office/drawing/2014/main" id="{478607A9-4D35-4FF3-B9F1-6A328ADE8B14}"/>
                  </a:ext>
                </a:extLst>
              </p:cNvPr>
              <p:cNvPicPr preferRelativeResize="0"/>
              <p:nvPr/>
            </p:nvPicPr>
            <p:blipFill rotWithShape="1">
              <a:blip r:embed="rId126">
                <a:alphaModFix/>
              </a:blip>
              <a:srcRect/>
              <a:stretch/>
            </p:blipFill>
            <p:spPr>
              <a:xfrm>
                <a:off x="7476100" y="4054524"/>
                <a:ext cx="796977" cy="194189"/>
              </a:xfrm>
              <a:prstGeom prst="rect">
                <a:avLst/>
              </a:prstGeom>
              <a:noFill/>
              <a:ln>
                <a:noFill/>
              </a:ln>
            </p:spPr>
          </p:pic>
          <p:pic>
            <p:nvPicPr>
              <p:cNvPr id="355" name="Google Shape;431;p25" descr="C:\Users\vamshi.k\Desktop\Logos\plumrose-logo1.png">
                <a:extLst>
                  <a:ext uri="{FF2B5EF4-FFF2-40B4-BE49-F238E27FC236}">
                    <a16:creationId xmlns:a16="http://schemas.microsoft.com/office/drawing/2014/main" id="{BF39BD1F-B413-4301-8425-0FE5B46E1197}"/>
                  </a:ext>
                </a:extLst>
              </p:cNvPr>
              <p:cNvPicPr preferRelativeResize="0"/>
              <p:nvPr/>
            </p:nvPicPr>
            <p:blipFill rotWithShape="1">
              <a:blip r:embed="rId127">
                <a:alphaModFix/>
              </a:blip>
              <a:srcRect/>
              <a:stretch/>
            </p:blipFill>
            <p:spPr>
              <a:xfrm>
                <a:off x="6171606" y="3235102"/>
                <a:ext cx="484111" cy="227532"/>
              </a:xfrm>
              <a:prstGeom prst="rect">
                <a:avLst/>
              </a:prstGeom>
              <a:noFill/>
              <a:ln>
                <a:noFill/>
              </a:ln>
            </p:spPr>
          </p:pic>
          <p:pic>
            <p:nvPicPr>
              <p:cNvPr id="356" name="Google Shape;432;p25" descr="C:\Users\vamshi.k\Desktop\Logos\Ports of America.jpg">
                <a:extLst>
                  <a:ext uri="{FF2B5EF4-FFF2-40B4-BE49-F238E27FC236}">
                    <a16:creationId xmlns:a16="http://schemas.microsoft.com/office/drawing/2014/main" id="{B3D80AF1-DB1B-4F96-B310-093EDA04BDEA}"/>
                  </a:ext>
                </a:extLst>
              </p:cNvPr>
              <p:cNvPicPr preferRelativeResize="0"/>
              <p:nvPr/>
            </p:nvPicPr>
            <p:blipFill rotWithShape="1">
              <a:blip r:embed="rId128">
                <a:alphaModFix/>
              </a:blip>
              <a:srcRect/>
              <a:stretch/>
            </p:blipFill>
            <p:spPr>
              <a:xfrm>
                <a:off x="7705170" y="3351509"/>
                <a:ext cx="535875" cy="162484"/>
              </a:xfrm>
              <a:prstGeom prst="rect">
                <a:avLst/>
              </a:prstGeom>
              <a:noFill/>
              <a:ln>
                <a:noFill/>
              </a:ln>
            </p:spPr>
          </p:pic>
          <p:pic>
            <p:nvPicPr>
              <p:cNvPr id="357" name="Google Shape;433;p25" descr="C:\Users\vamshi.k\Desktop\Logos\ricola-logo.png">
                <a:extLst>
                  <a:ext uri="{FF2B5EF4-FFF2-40B4-BE49-F238E27FC236}">
                    <a16:creationId xmlns:a16="http://schemas.microsoft.com/office/drawing/2014/main" id="{6FB0D160-AA0B-41F4-BBA9-6E28AC77C158}"/>
                  </a:ext>
                </a:extLst>
              </p:cNvPr>
              <p:cNvPicPr preferRelativeResize="0"/>
              <p:nvPr/>
            </p:nvPicPr>
            <p:blipFill rotWithShape="1">
              <a:blip r:embed="rId129">
                <a:alphaModFix/>
              </a:blip>
              <a:srcRect/>
              <a:stretch/>
            </p:blipFill>
            <p:spPr>
              <a:xfrm>
                <a:off x="8330501" y="3699669"/>
                <a:ext cx="414528" cy="109299"/>
              </a:xfrm>
              <a:prstGeom prst="rect">
                <a:avLst/>
              </a:prstGeom>
              <a:noFill/>
              <a:ln>
                <a:noFill/>
              </a:ln>
            </p:spPr>
          </p:pic>
          <p:pic>
            <p:nvPicPr>
              <p:cNvPr id="358" name="Google Shape;434;p25" descr="E:\work\Monthly\2016\12 December\Logo slide_Phani\Logos\All Logos\Sysmex.jpg">
                <a:extLst>
                  <a:ext uri="{FF2B5EF4-FFF2-40B4-BE49-F238E27FC236}">
                    <a16:creationId xmlns:a16="http://schemas.microsoft.com/office/drawing/2014/main" id="{FF3870DD-8979-4714-97CB-E807CD54C497}"/>
                  </a:ext>
                </a:extLst>
              </p:cNvPr>
              <p:cNvPicPr preferRelativeResize="0"/>
              <p:nvPr/>
            </p:nvPicPr>
            <p:blipFill rotWithShape="1">
              <a:blip r:embed="rId130">
                <a:alphaModFix/>
              </a:blip>
              <a:srcRect/>
              <a:stretch/>
            </p:blipFill>
            <p:spPr>
              <a:xfrm>
                <a:off x="7073136" y="4306706"/>
                <a:ext cx="503974" cy="182197"/>
              </a:xfrm>
              <a:prstGeom prst="rect">
                <a:avLst/>
              </a:prstGeom>
              <a:noFill/>
              <a:ln>
                <a:noFill/>
              </a:ln>
            </p:spPr>
          </p:pic>
          <p:pic>
            <p:nvPicPr>
              <p:cNvPr id="359" name="Google Shape;435;p25" descr="http://www.wynit.com/wp-content/uploads/2016/08/wynit_logo.png">
                <a:extLst>
                  <a:ext uri="{FF2B5EF4-FFF2-40B4-BE49-F238E27FC236}">
                    <a16:creationId xmlns:a16="http://schemas.microsoft.com/office/drawing/2014/main" id="{BBA5736A-44B5-4FF9-934D-A76EFB4A1EB4}"/>
                  </a:ext>
                </a:extLst>
              </p:cNvPr>
              <p:cNvPicPr preferRelativeResize="0"/>
              <p:nvPr/>
            </p:nvPicPr>
            <p:blipFill rotWithShape="1">
              <a:blip r:embed="rId131">
                <a:alphaModFix/>
              </a:blip>
              <a:srcRect/>
              <a:stretch/>
            </p:blipFill>
            <p:spPr>
              <a:xfrm>
                <a:off x="7272238" y="4812478"/>
                <a:ext cx="407823" cy="131143"/>
              </a:xfrm>
              <a:prstGeom prst="rect">
                <a:avLst/>
              </a:prstGeom>
              <a:noFill/>
              <a:ln>
                <a:noFill/>
              </a:ln>
            </p:spPr>
          </p:pic>
          <p:pic>
            <p:nvPicPr>
              <p:cNvPr id="360" name="Google Shape;436;p25" descr="E:\work\Monthly\2016\12 December\Logo slide_Phani\Logos\All Logos\Ashland Inc..jpg">
                <a:extLst>
                  <a:ext uri="{FF2B5EF4-FFF2-40B4-BE49-F238E27FC236}">
                    <a16:creationId xmlns:a16="http://schemas.microsoft.com/office/drawing/2014/main" id="{5B134FCB-36B6-4AB1-B43A-E36CA593B005}"/>
                  </a:ext>
                </a:extLst>
              </p:cNvPr>
              <p:cNvPicPr preferRelativeResize="0"/>
              <p:nvPr/>
            </p:nvPicPr>
            <p:blipFill rotWithShape="1">
              <a:blip r:embed="rId132">
                <a:alphaModFix/>
              </a:blip>
              <a:srcRect r="-1"/>
              <a:stretch/>
            </p:blipFill>
            <p:spPr>
              <a:xfrm>
                <a:off x="3051157" y="1865399"/>
                <a:ext cx="571081" cy="216798"/>
              </a:xfrm>
              <a:prstGeom prst="rect">
                <a:avLst/>
              </a:prstGeom>
              <a:noFill/>
              <a:ln>
                <a:noFill/>
              </a:ln>
            </p:spPr>
          </p:pic>
          <p:pic>
            <p:nvPicPr>
              <p:cNvPr id="361" name="Google Shape;437;p25" descr="E:\work\Monthly\2016\12 December\Logo slide_Phani\Logos\All Logos\ASR Group.jpg">
                <a:extLst>
                  <a:ext uri="{FF2B5EF4-FFF2-40B4-BE49-F238E27FC236}">
                    <a16:creationId xmlns:a16="http://schemas.microsoft.com/office/drawing/2014/main" id="{24D03E36-60AE-41FF-96BE-E08CF8790555}"/>
                  </a:ext>
                </a:extLst>
              </p:cNvPr>
              <p:cNvPicPr preferRelativeResize="0"/>
              <p:nvPr/>
            </p:nvPicPr>
            <p:blipFill rotWithShape="1">
              <a:blip r:embed="rId133">
                <a:alphaModFix/>
              </a:blip>
              <a:srcRect/>
              <a:stretch/>
            </p:blipFill>
            <p:spPr>
              <a:xfrm>
                <a:off x="5244646" y="606511"/>
                <a:ext cx="382803" cy="291344"/>
              </a:xfrm>
              <a:prstGeom prst="rect">
                <a:avLst/>
              </a:prstGeom>
              <a:noFill/>
              <a:ln>
                <a:noFill/>
              </a:ln>
            </p:spPr>
          </p:pic>
          <p:pic>
            <p:nvPicPr>
              <p:cNvPr id="362" name="Google Shape;438;p25" descr="E:\work\Monthly\2016\02 Feb\Logos for sashi's slide\Customer logos\caleres.jpg">
                <a:extLst>
                  <a:ext uri="{FF2B5EF4-FFF2-40B4-BE49-F238E27FC236}">
                    <a16:creationId xmlns:a16="http://schemas.microsoft.com/office/drawing/2014/main" id="{14EC4928-4C9C-4D7B-B933-04DDEF2BDD8C}"/>
                  </a:ext>
                </a:extLst>
              </p:cNvPr>
              <p:cNvPicPr preferRelativeResize="0"/>
              <p:nvPr/>
            </p:nvPicPr>
            <p:blipFill rotWithShape="1">
              <a:blip r:embed="rId134">
                <a:alphaModFix/>
              </a:blip>
              <a:srcRect/>
              <a:stretch/>
            </p:blipFill>
            <p:spPr>
              <a:xfrm>
                <a:off x="5250364" y="938606"/>
                <a:ext cx="490905" cy="271751"/>
              </a:xfrm>
              <a:prstGeom prst="rect">
                <a:avLst/>
              </a:prstGeom>
              <a:noFill/>
              <a:ln>
                <a:noFill/>
              </a:ln>
            </p:spPr>
          </p:pic>
          <p:pic>
            <p:nvPicPr>
              <p:cNvPr id="363" name="Google Shape;439;p25" descr="E:\work\Monthly\2016\12 December\Logo slide_Phani\Logos\All Logos\Doosan Infracore America Corporation.jpg">
                <a:extLst>
                  <a:ext uri="{FF2B5EF4-FFF2-40B4-BE49-F238E27FC236}">
                    <a16:creationId xmlns:a16="http://schemas.microsoft.com/office/drawing/2014/main" id="{EEF9A0E7-85D6-4FD0-93E4-DE355A5AE550}"/>
                  </a:ext>
                </a:extLst>
              </p:cNvPr>
              <p:cNvPicPr preferRelativeResize="0"/>
              <p:nvPr/>
            </p:nvPicPr>
            <p:blipFill rotWithShape="1">
              <a:blip r:embed="rId135">
                <a:alphaModFix/>
              </a:blip>
              <a:srcRect/>
              <a:stretch/>
            </p:blipFill>
            <p:spPr>
              <a:xfrm>
                <a:off x="2658283" y="2424088"/>
                <a:ext cx="381463" cy="209014"/>
              </a:xfrm>
              <a:prstGeom prst="rect">
                <a:avLst/>
              </a:prstGeom>
              <a:noFill/>
              <a:ln>
                <a:noFill/>
              </a:ln>
            </p:spPr>
          </p:pic>
          <p:pic>
            <p:nvPicPr>
              <p:cNvPr id="364" name="Google Shape;440;p25" descr="E:\work\Monthly\2016\12 December\Logo slide_Phani\Logos\All Logos\James Hardie.jpg">
                <a:extLst>
                  <a:ext uri="{FF2B5EF4-FFF2-40B4-BE49-F238E27FC236}">
                    <a16:creationId xmlns:a16="http://schemas.microsoft.com/office/drawing/2014/main" id="{7A11B07A-36F2-4FFA-AC6E-3715F06595DC}"/>
                  </a:ext>
                </a:extLst>
              </p:cNvPr>
              <p:cNvPicPr preferRelativeResize="0"/>
              <p:nvPr/>
            </p:nvPicPr>
            <p:blipFill rotWithShape="1">
              <a:blip r:embed="rId136">
                <a:alphaModFix/>
              </a:blip>
              <a:srcRect/>
              <a:stretch/>
            </p:blipFill>
            <p:spPr>
              <a:xfrm>
                <a:off x="5604836" y="2841611"/>
                <a:ext cx="851853" cy="364587"/>
              </a:xfrm>
              <a:prstGeom prst="rect">
                <a:avLst/>
              </a:prstGeom>
              <a:noFill/>
              <a:ln>
                <a:noFill/>
              </a:ln>
            </p:spPr>
          </p:pic>
          <p:pic>
            <p:nvPicPr>
              <p:cNvPr id="365" name="Google Shape;441;p25" descr="E:\work\Monthly\2016\12 December\Logo slide_Phani\Logos\All Logos\Intuit Inc.jpg">
                <a:extLst>
                  <a:ext uri="{FF2B5EF4-FFF2-40B4-BE49-F238E27FC236}">
                    <a16:creationId xmlns:a16="http://schemas.microsoft.com/office/drawing/2014/main" id="{AB2CEEF8-BCDE-42A4-8D00-02921B0F9131}"/>
                  </a:ext>
                </a:extLst>
              </p:cNvPr>
              <p:cNvPicPr preferRelativeResize="0"/>
              <p:nvPr/>
            </p:nvPicPr>
            <p:blipFill rotWithShape="1">
              <a:blip r:embed="rId137">
                <a:alphaModFix/>
              </a:blip>
              <a:srcRect/>
              <a:stretch/>
            </p:blipFill>
            <p:spPr>
              <a:xfrm>
                <a:off x="1667731" y="3117992"/>
                <a:ext cx="445475" cy="201943"/>
              </a:xfrm>
              <a:prstGeom prst="rect">
                <a:avLst/>
              </a:prstGeom>
              <a:noFill/>
              <a:ln>
                <a:noFill/>
              </a:ln>
            </p:spPr>
          </p:pic>
          <p:pic>
            <p:nvPicPr>
              <p:cNvPr id="366" name="Google Shape;442;p25">
                <a:extLst>
                  <a:ext uri="{FF2B5EF4-FFF2-40B4-BE49-F238E27FC236}">
                    <a16:creationId xmlns:a16="http://schemas.microsoft.com/office/drawing/2014/main" id="{76475ED0-F46B-4E59-92DA-0DAECFCE7C8F}"/>
                  </a:ext>
                </a:extLst>
              </p:cNvPr>
              <p:cNvPicPr preferRelativeResize="0"/>
              <p:nvPr/>
            </p:nvPicPr>
            <p:blipFill rotWithShape="1">
              <a:blip r:embed="rId138">
                <a:alphaModFix/>
              </a:blip>
              <a:srcRect/>
              <a:stretch/>
            </p:blipFill>
            <p:spPr>
              <a:xfrm>
                <a:off x="4524030" y="3004125"/>
                <a:ext cx="514192" cy="218418"/>
              </a:xfrm>
              <a:prstGeom prst="rect">
                <a:avLst/>
              </a:prstGeom>
              <a:noFill/>
              <a:ln>
                <a:noFill/>
              </a:ln>
            </p:spPr>
          </p:pic>
          <p:pic>
            <p:nvPicPr>
              <p:cNvPr id="367" name="Google Shape;443;p25" descr="E:\work\Monthly\2016\12 December\Logo slide_Phani\Logos\All Logos\Sony Electronics Inc.jpg">
                <a:extLst>
                  <a:ext uri="{FF2B5EF4-FFF2-40B4-BE49-F238E27FC236}">
                    <a16:creationId xmlns:a16="http://schemas.microsoft.com/office/drawing/2014/main" id="{DBEF71BD-3796-4657-A0A1-733F7F506E1E}"/>
                  </a:ext>
                </a:extLst>
              </p:cNvPr>
              <p:cNvPicPr preferRelativeResize="0"/>
              <p:nvPr/>
            </p:nvPicPr>
            <p:blipFill rotWithShape="1">
              <a:blip r:embed="rId139">
                <a:alphaModFix/>
              </a:blip>
              <a:srcRect/>
              <a:stretch/>
            </p:blipFill>
            <p:spPr>
              <a:xfrm>
                <a:off x="5690444" y="3540029"/>
                <a:ext cx="554319" cy="152157"/>
              </a:xfrm>
              <a:prstGeom prst="rect">
                <a:avLst/>
              </a:prstGeom>
              <a:noFill/>
              <a:ln>
                <a:noFill/>
              </a:ln>
            </p:spPr>
          </p:pic>
          <p:pic>
            <p:nvPicPr>
              <p:cNvPr id="368" name="Google Shape;444;p25" descr="C:\Users\vamshi.k\Desktop\Logos\synopsys_color.png">
                <a:extLst>
                  <a:ext uri="{FF2B5EF4-FFF2-40B4-BE49-F238E27FC236}">
                    <a16:creationId xmlns:a16="http://schemas.microsoft.com/office/drawing/2014/main" id="{D622D8A1-7D61-41A3-843A-3B90C08AE6CB}"/>
                  </a:ext>
                </a:extLst>
              </p:cNvPr>
              <p:cNvPicPr preferRelativeResize="0"/>
              <p:nvPr/>
            </p:nvPicPr>
            <p:blipFill rotWithShape="1">
              <a:blip r:embed="rId140">
                <a:alphaModFix/>
              </a:blip>
              <a:srcRect/>
              <a:stretch/>
            </p:blipFill>
            <p:spPr>
              <a:xfrm>
                <a:off x="5713875" y="3818524"/>
                <a:ext cx="541865" cy="119210"/>
              </a:xfrm>
              <a:prstGeom prst="rect">
                <a:avLst/>
              </a:prstGeom>
              <a:noFill/>
              <a:ln>
                <a:noFill/>
              </a:ln>
            </p:spPr>
          </p:pic>
          <p:pic>
            <p:nvPicPr>
              <p:cNvPr id="369" name="Google Shape;445;p25" descr="E:\work\Monthly\2016\12 December\Logo slide_Phani\Logos\All Logos\The Coleman Company, Inc..jpg">
                <a:extLst>
                  <a:ext uri="{FF2B5EF4-FFF2-40B4-BE49-F238E27FC236}">
                    <a16:creationId xmlns:a16="http://schemas.microsoft.com/office/drawing/2014/main" id="{4134AF92-CBC4-4067-BD84-D1ABB1FFC700}"/>
                  </a:ext>
                </a:extLst>
              </p:cNvPr>
              <p:cNvPicPr preferRelativeResize="0"/>
              <p:nvPr/>
            </p:nvPicPr>
            <p:blipFill rotWithShape="1">
              <a:blip r:embed="rId141">
                <a:alphaModFix/>
              </a:blip>
              <a:srcRect/>
              <a:stretch/>
            </p:blipFill>
            <p:spPr>
              <a:xfrm>
                <a:off x="6245483" y="1503523"/>
                <a:ext cx="531600" cy="208068"/>
              </a:xfrm>
              <a:prstGeom prst="rect">
                <a:avLst/>
              </a:prstGeom>
              <a:noFill/>
              <a:ln>
                <a:noFill/>
              </a:ln>
            </p:spPr>
          </p:pic>
          <p:pic>
            <p:nvPicPr>
              <p:cNvPr id="370" name="Google Shape;446;p25" descr="E:\work\Monthly\2016\12 December\Logo slide_Phani\Logos\All Logos\Allan Myers, Inc..jpg">
                <a:extLst>
                  <a:ext uri="{FF2B5EF4-FFF2-40B4-BE49-F238E27FC236}">
                    <a16:creationId xmlns:a16="http://schemas.microsoft.com/office/drawing/2014/main" id="{DFD5EF98-BA07-4FD1-9ED9-0AB9D9CBECB9}"/>
                  </a:ext>
                </a:extLst>
              </p:cNvPr>
              <p:cNvPicPr preferRelativeResize="0"/>
              <p:nvPr/>
            </p:nvPicPr>
            <p:blipFill rotWithShape="1">
              <a:blip r:embed="rId142">
                <a:alphaModFix/>
              </a:blip>
              <a:srcRect/>
              <a:stretch/>
            </p:blipFill>
            <p:spPr>
              <a:xfrm>
                <a:off x="4282318" y="1425818"/>
                <a:ext cx="615493" cy="216553"/>
              </a:xfrm>
              <a:prstGeom prst="rect">
                <a:avLst/>
              </a:prstGeom>
              <a:noFill/>
              <a:ln>
                <a:noFill/>
              </a:ln>
            </p:spPr>
          </p:pic>
          <p:pic>
            <p:nvPicPr>
              <p:cNvPr id="371" name="Google Shape;447;p25" descr="E:\work\Monthly\2016\12 December\Logo slide_Phani\Logos\All Logos\Peavey Electronics.jpg">
                <a:extLst>
                  <a:ext uri="{FF2B5EF4-FFF2-40B4-BE49-F238E27FC236}">
                    <a16:creationId xmlns:a16="http://schemas.microsoft.com/office/drawing/2014/main" id="{D1DC8705-6FB4-45D6-8FE8-DD451BC6469E}"/>
                  </a:ext>
                </a:extLst>
              </p:cNvPr>
              <p:cNvPicPr preferRelativeResize="0"/>
              <p:nvPr/>
            </p:nvPicPr>
            <p:blipFill rotWithShape="1">
              <a:blip r:embed="rId143">
                <a:alphaModFix/>
              </a:blip>
              <a:srcRect/>
              <a:stretch/>
            </p:blipFill>
            <p:spPr>
              <a:xfrm>
                <a:off x="7315842" y="3475002"/>
                <a:ext cx="448556" cy="287836"/>
              </a:xfrm>
              <a:prstGeom prst="rect">
                <a:avLst/>
              </a:prstGeom>
              <a:noFill/>
              <a:ln>
                <a:noFill/>
              </a:ln>
            </p:spPr>
          </p:pic>
          <p:pic>
            <p:nvPicPr>
              <p:cNvPr id="372" name="Google Shape;448;p25">
                <a:extLst>
                  <a:ext uri="{FF2B5EF4-FFF2-40B4-BE49-F238E27FC236}">
                    <a16:creationId xmlns:a16="http://schemas.microsoft.com/office/drawing/2014/main" id="{EFB02DE7-F3EB-4B2C-9C46-0BE915BDDFF0}"/>
                  </a:ext>
                </a:extLst>
              </p:cNvPr>
              <p:cNvPicPr preferRelativeResize="0"/>
              <p:nvPr/>
            </p:nvPicPr>
            <p:blipFill rotWithShape="1">
              <a:blip r:embed="rId144">
                <a:alphaModFix/>
              </a:blip>
              <a:srcRect/>
              <a:stretch/>
            </p:blipFill>
            <p:spPr>
              <a:xfrm>
                <a:off x="4295103" y="2581664"/>
                <a:ext cx="606364" cy="144108"/>
              </a:xfrm>
              <a:prstGeom prst="rect">
                <a:avLst/>
              </a:prstGeom>
              <a:noFill/>
              <a:ln>
                <a:noFill/>
              </a:ln>
            </p:spPr>
          </p:pic>
          <p:pic>
            <p:nvPicPr>
              <p:cNvPr id="590" name="Google Shape;449;p25">
                <a:extLst>
                  <a:ext uri="{FF2B5EF4-FFF2-40B4-BE49-F238E27FC236}">
                    <a16:creationId xmlns:a16="http://schemas.microsoft.com/office/drawing/2014/main" id="{8DDC7B6C-8333-4614-95CC-CCD2AB9618F4}"/>
                  </a:ext>
                </a:extLst>
              </p:cNvPr>
              <p:cNvPicPr preferRelativeResize="0"/>
              <p:nvPr/>
            </p:nvPicPr>
            <p:blipFill rotWithShape="1">
              <a:blip r:embed="rId145">
                <a:alphaModFix/>
              </a:blip>
              <a:srcRect/>
              <a:stretch/>
            </p:blipFill>
            <p:spPr>
              <a:xfrm>
                <a:off x="3145848" y="2678204"/>
                <a:ext cx="301287" cy="332260"/>
              </a:xfrm>
              <a:prstGeom prst="rect">
                <a:avLst/>
              </a:prstGeom>
              <a:noFill/>
              <a:ln>
                <a:noFill/>
              </a:ln>
            </p:spPr>
          </p:pic>
          <p:pic>
            <p:nvPicPr>
              <p:cNvPr id="591" name="Google Shape;450;p25" descr="A picture containing clipart&#10;&#10;Description generated with very high confidence">
                <a:extLst>
                  <a:ext uri="{FF2B5EF4-FFF2-40B4-BE49-F238E27FC236}">
                    <a16:creationId xmlns:a16="http://schemas.microsoft.com/office/drawing/2014/main" id="{E0C3061D-7403-48CD-9461-00102F39415C}"/>
                  </a:ext>
                </a:extLst>
              </p:cNvPr>
              <p:cNvPicPr preferRelativeResize="0"/>
              <p:nvPr/>
            </p:nvPicPr>
            <p:blipFill rotWithShape="1">
              <a:blip r:embed="rId146">
                <a:alphaModFix/>
              </a:blip>
              <a:srcRect/>
              <a:stretch/>
            </p:blipFill>
            <p:spPr>
              <a:xfrm>
                <a:off x="4991297" y="1486932"/>
                <a:ext cx="761643" cy="192314"/>
              </a:xfrm>
              <a:prstGeom prst="rect">
                <a:avLst/>
              </a:prstGeom>
              <a:noFill/>
              <a:ln>
                <a:noFill/>
              </a:ln>
            </p:spPr>
          </p:pic>
          <p:pic>
            <p:nvPicPr>
              <p:cNvPr id="592" name="Google Shape;451;p25" descr="A picture containing clipart&#10;&#10;Description generated with very high confidence">
                <a:extLst>
                  <a:ext uri="{FF2B5EF4-FFF2-40B4-BE49-F238E27FC236}">
                    <a16:creationId xmlns:a16="http://schemas.microsoft.com/office/drawing/2014/main" id="{8EF1CE03-9181-4393-91CF-E37A5A002F46}"/>
                  </a:ext>
                </a:extLst>
              </p:cNvPr>
              <p:cNvPicPr preferRelativeResize="0"/>
              <p:nvPr/>
            </p:nvPicPr>
            <p:blipFill rotWithShape="1">
              <a:blip r:embed="rId147">
                <a:alphaModFix/>
              </a:blip>
              <a:srcRect/>
              <a:stretch/>
            </p:blipFill>
            <p:spPr>
              <a:xfrm>
                <a:off x="5761522" y="4413577"/>
                <a:ext cx="669412" cy="142044"/>
              </a:xfrm>
              <a:prstGeom prst="rect">
                <a:avLst/>
              </a:prstGeom>
              <a:noFill/>
              <a:ln>
                <a:noFill/>
              </a:ln>
            </p:spPr>
          </p:pic>
          <p:pic>
            <p:nvPicPr>
              <p:cNvPr id="593" name="Google Shape;452;p25" descr="A picture containing clipart&#10;&#10;Description generated with very high confidence">
                <a:extLst>
                  <a:ext uri="{FF2B5EF4-FFF2-40B4-BE49-F238E27FC236}">
                    <a16:creationId xmlns:a16="http://schemas.microsoft.com/office/drawing/2014/main" id="{978C4172-0E2A-4E43-A4E1-11C300BE84C3}"/>
                  </a:ext>
                </a:extLst>
              </p:cNvPr>
              <p:cNvPicPr preferRelativeResize="0"/>
              <p:nvPr/>
            </p:nvPicPr>
            <p:blipFill rotWithShape="1">
              <a:blip r:embed="rId148">
                <a:alphaModFix/>
              </a:blip>
              <a:srcRect/>
              <a:stretch/>
            </p:blipFill>
            <p:spPr>
              <a:xfrm>
                <a:off x="2699234" y="1185706"/>
                <a:ext cx="377028" cy="154761"/>
              </a:xfrm>
              <a:prstGeom prst="rect">
                <a:avLst/>
              </a:prstGeom>
              <a:noFill/>
              <a:ln>
                <a:noFill/>
              </a:ln>
            </p:spPr>
          </p:pic>
          <p:pic>
            <p:nvPicPr>
              <p:cNvPr id="594" name="Google Shape;453;p25">
                <a:extLst>
                  <a:ext uri="{FF2B5EF4-FFF2-40B4-BE49-F238E27FC236}">
                    <a16:creationId xmlns:a16="http://schemas.microsoft.com/office/drawing/2014/main" id="{FE700EF0-F3FC-45E9-BACA-52B6B1F7C417}"/>
                  </a:ext>
                </a:extLst>
              </p:cNvPr>
              <p:cNvPicPr preferRelativeResize="0"/>
              <p:nvPr/>
            </p:nvPicPr>
            <p:blipFill rotWithShape="1">
              <a:blip r:embed="rId149">
                <a:alphaModFix/>
              </a:blip>
              <a:srcRect/>
              <a:stretch/>
            </p:blipFill>
            <p:spPr>
              <a:xfrm>
                <a:off x="2540495" y="3310636"/>
                <a:ext cx="551755" cy="165696"/>
              </a:xfrm>
              <a:prstGeom prst="rect">
                <a:avLst/>
              </a:prstGeom>
              <a:noFill/>
              <a:ln>
                <a:noFill/>
              </a:ln>
            </p:spPr>
          </p:pic>
          <p:pic>
            <p:nvPicPr>
              <p:cNvPr id="595" name="Google Shape;454;p25" descr="A picture containing text&#10;&#10;Description generated with high confidence">
                <a:extLst>
                  <a:ext uri="{FF2B5EF4-FFF2-40B4-BE49-F238E27FC236}">
                    <a16:creationId xmlns:a16="http://schemas.microsoft.com/office/drawing/2014/main" id="{4BDDBE3E-1B1E-47EC-B9D3-1965BA1848DA}"/>
                  </a:ext>
                </a:extLst>
              </p:cNvPr>
              <p:cNvPicPr preferRelativeResize="0"/>
              <p:nvPr/>
            </p:nvPicPr>
            <p:blipFill rotWithShape="1">
              <a:blip r:embed="rId150">
                <a:alphaModFix/>
              </a:blip>
              <a:srcRect/>
              <a:stretch/>
            </p:blipFill>
            <p:spPr>
              <a:xfrm>
                <a:off x="4768756" y="4905435"/>
                <a:ext cx="444371" cy="121113"/>
              </a:xfrm>
              <a:prstGeom prst="rect">
                <a:avLst/>
              </a:prstGeom>
              <a:noFill/>
              <a:ln>
                <a:noFill/>
              </a:ln>
            </p:spPr>
          </p:pic>
          <p:pic>
            <p:nvPicPr>
              <p:cNvPr id="596" name="Google Shape;455;p25" descr="A picture containing clipart&#10;&#10;Description generated with very high confidence">
                <a:extLst>
                  <a:ext uri="{FF2B5EF4-FFF2-40B4-BE49-F238E27FC236}">
                    <a16:creationId xmlns:a16="http://schemas.microsoft.com/office/drawing/2014/main" id="{97BA8488-1BB2-483D-90DC-B24E7F6FFB49}"/>
                  </a:ext>
                </a:extLst>
              </p:cNvPr>
              <p:cNvPicPr preferRelativeResize="0"/>
              <p:nvPr/>
            </p:nvPicPr>
            <p:blipFill rotWithShape="1">
              <a:blip r:embed="rId151">
                <a:alphaModFix/>
              </a:blip>
              <a:srcRect/>
              <a:stretch/>
            </p:blipFill>
            <p:spPr>
              <a:xfrm>
                <a:off x="4707300" y="867127"/>
                <a:ext cx="385991" cy="189671"/>
              </a:xfrm>
              <a:prstGeom prst="rect">
                <a:avLst/>
              </a:prstGeom>
              <a:noFill/>
              <a:ln>
                <a:noFill/>
              </a:ln>
            </p:spPr>
          </p:pic>
          <p:pic>
            <p:nvPicPr>
              <p:cNvPr id="597" name="Google Shape;456;p25">
                <a:extLst>
                  <a:ext uri="{FF2B5EF4-FFF2-40B4-BE49-F238E27FC236}">
                    <a16:creationId xmlns:a16="http://schemas.microsoft.com/office/drawing/2014/main" id="{B18ADEF7-EE5E-4723-84C7-B02019111AB4}"/>
                  </a:ext>
                </a:extLst>
              </p:cNvPr>
              <p:cNvPicPr preferRelativeResize="0"/>
              <p:nvPr/>
            </p:nvPicPr>
            <p:blipFill rotWithShape="1">
              <a:blip r:embed="rId152">
                <a:alphaModFix/>
              </a:blip>
              <a:srcRect/>
              <a:stretch/>
            </p:blipFill>
            <p:spPr>
              <a:xfrm>
                <a:off x="1409157" y="2045971"/>
                <a:ext cx="448410" cy="224205"/>
              </a:xfrm>
              <a:prstGeom prst="rect">
                <a:avLst/>
              </a:prstGeom>
              <a:noFill/>
              <a:ln>
                <a:noFill/>
              </a:ln>
            </p:spPr>
          </p:pic>
          <p:pic>
            <p:nvPicPr>
              <p:cNvPr id="598" name="Google Shape;457;p25" descr="A picture containing clipart&#10;&#10;Description generated with very high confidence">
                <a:extLst>
                  <a:ext uri="{FF2B5EF4-FFF2-40B4-BE49-F238E27FC236}">
                    <a16:creationId xmlns:a16="http://schemas.microsoft.com/office/drawing/2014/main" id="{62B6B791-B812-49DC-AFDA-E3AC526B2060}"/>
                  </a:ext>
                </a:extLst>
              </p:cNvPr>
              <p:cNvPicPr preferRelativeResize="0"/>
              <p:nvPr/>
            </p:nvPicPr>
            <p:blipFill rotWithShape="1">
              <a:blip r:embed="rId153">
                <a:alphaModFix/>
              </a:blip>
              <a:srcRect/>
              <a:stretch/>
            </p:blipFill>
            <p:spPr>
              <a:xfrm>
                <a:off x="663612" y="3718469"/>
                <a:ext cx="562368" cy="187456"/>
              </a:xfrm>
              <a:prstGeom prst="rect">
                <a:avLst/>
              </a:prstGeom>
              <a:noFill/>
              <a:ln>
                <a:noFill/>
              </a:ln>
            </p:spPr>
          </p:pic>
          <p:pic>
            <p:nvPicPr>
              <p:cNvPr id="599" name="Google Shape;458;p25" descr="A picture containing clipart&#10;&#10;Description generated with very high confidence">
                <a:extLst>
                  <a:ext uri="{FF2B5EF4-FFF2-40B4-BE49-F238E27FC236}">
                    <a16:creationId xmlns:a16="http://schemas.microsoft.com/office/drawing/2014/main" id="{B30F6DDD-AC5F-4081-BE90-A1F5FA46455F}"/>
                  </a:ext>
                </a:extLst>
              </p:cNvPr>
              <p:cNvPicPr preferRelativeResize="0"/>
              <p:nvPr/>
            </p:nvPicPr>
            <p:blipFill rotWithShape="1">
              <a:blip r:embed="rId154">
                <a:alphaModFix/>
              </a:blip>
              <a:srcRect/>
              <a:stretch/>
            </p:blipFill>
            <p:spPr>
              <a:xfrm>
                <a:off x="2866918" y="2151089"/>
                <a:ext cx="416777" cy="188244"/>
              </a:xfrm>
              <a:prstGeom prst="rect">
                <a:avLst/>
              </a:prstGeom>
              <a:noFill/>
              <a:ln>
                <a:noFill/>
              </a:ln>
            </p:spPr>
          </p:pic>
          <p:pic>
            <p:nvPicPr>
              <p:cNvPr id="600" name="Google Shape;459;p25" descr="A close up of a sign&#10;&#10;Description generated with very high confidence">
                <a:extLst>
                  <a:ext uri="{FF2B5EF4-FFF2-40B4-BE49-F238E27FC236}">
                    <a16:creationId xmlns:a16="http://schemas.microsoft.com/office/drawing/2014/main" id="{28CC76D8-3A95-44AD-BBE5-D1866D97AF78}"/>
                  </a:ext>
                </a:extLst>
              </p:cNvPr>
              <p:cNvPicPr preferRelativeResize="0"/>
              <p:nvPr/>
            </p:nvPicPr>
            <p:blipFill rotWithShape="1">
              <a:blip r:embed="rId155">
                <a:alphaModFix/>
              </a:blip>
              <a:srcRect/>
              <a:stretch/>
            </p:blipFill>
            <p:spPr>
              <a:xfrm>
                <a:off x="5375797" y="4934142"/>
                <a:ext cx="518315" cy="77972"/>
              </a:xfrm>
              <a:prstGeom prst="rect">
                <a:avLst/>
              </a:prstGeom>
              <a:noFill/>
              <a:ln>
                <a:noFill/>
              </a:ln>
            </p:spPr>
          </p:pic>
          <p:pic>
            <p:nvPicPr>
              <p:cNvPr id="601" name="Google Shape;460;p25">
                <a:extLst>
                  <a:ext uri="{FF2B5EF4-FFF2-40B4-BE49-F238E27FC236}">
                    <a16:creationId xmlns:a16="http://schemas.microsoft.com/office/drawing/2014/main" id="{4144243D-1B3F-4CF8-B982-E6B8AA9AABC2}"/>
                  </a:ext>
                </a:extLst>
              </p:cNvPr>
              <p:cNvPicPr preferRelativeResize="0"/>
              <p:nvPr/>
            </p:nvPicPr>
            <p:blipFill rotWithShape="1">
              <a:blip r:embed="rId156">
                <a:alphaModFix/>
              </a:blip>
              <a:srcRect/>
              <a:stretch/>
            </p:blipFill>
            <p:spPr>
              <a:xfrm>
                <a:off x="4796290" y="2220794"/>
                <a:ext cx="295617" cy="262509"/>
              </a:xfrm>
              <a:prstGeom prst="rect">
                <a:avLst/>
              </a:prstGeom>
              <a:noFill/>
              <a:ln>
                <a:noFill/>
              </a:ln>
            </p:spPr>
          </p:pic>
          <p:pic>
            <p:nvPicPr>
              <p:cNvPr id="602" name="Google Shape;461;p25" descr="A picture containing clipart&#10;&#10;Description generated with high confidence">
                <a:extLst>
                  <a:ext uri="{FF2B5EF4-FFF2-40B4-BE49-F238E27FC236}">
                    <a16:creationId xmlns:a16="http://schemas.microsoft.com/office/drawing/2014/main" id="{FABAB5B0-45F5-4C44-84B3-9F5448103EF5}"/>
                  </a:ext>
                </a:extLst>
              </p:cNvPr>
              <p:cNvPicPr preferRelativeResize="0"/>
              <p:nvPr/>
            </p:nvPicPr>
            <p:blipFill rotWithShape="1">
              <a:blip r:embed="rId157">
                <a:alphaModFix/>
              </a:blip>
              <a:srcRect/>
              <a:stretch/>
            </p:blipFill>
            <p:spPr>
              <a:xfrm>
                <a:off x="2577571" y="4241540"/>
                <a:ext cx="349395" cy="162485"/>
              </a:xfrm>
              <a:prstGeom prst="rect">
                <a:avLst/>
              </a:prstGeom>
              <a:noFill/>
              <a:ln>
                <a:noFill/>
              </a:ln>
            </p:spPr>
          </p:pic>
          <p:pic>
            <p:nvPicPr>
              <p:cNvPr id="603" name="Google Shape;462;p25">
                <a:extLst>
                  <a:ext uri="{FF2B5EF4-FFF2-40B4-BE49-F238E27FC236}">
                    <a16:creationId xmlns:a16="http://schemas.microsoft.com/office/drawing/2014/main" id="{2B675271-0DEC-476D-9753-F70920670516}"/>
                  </a:ext>
                </a:extLst>
              </p:cNvPr>
              <p:cNvPicPr preferRelativeResize="0"/>
              <p:nvPr/>
            </p:nvPicPr>
            <p:blipFill rotWithShape="1">
              <a:blip r:embed="rId158">
                <a:alphaModFix/>
              </a:blip>
              <a:srcRect/>
              <a:stretch/>
            </p:blipFill>
            <p:spPr>
              <a:xfrm>
                <a:off x="4036643" y="1686062"/>
                <a:ext cx="478382" cy="239191"/>
              </a:xfrm>
              <a:prstGeom prst="rect">
                <a:avLst/>
              </a:prstGeom>
              <a:noFill/>
              <a:ln>
                <a:noFill/>
              </a:ln>
            </p:spPr>
          </p:pic>
          <p:pic>
            <p:nvPicPr>
              <p:cNvPr id="604" name="Google Shape;463;p25" descr="A close up of a sign&#10;&#10;Description generated with very high confidence">
                <a:extLst>
                  <a:ext uri="{FF2B5EF4-FFF2-40B4-BE49-F238E27FC236}">
                    <a16:creationId xmlns:a16="http://schemas.microsoft.com/office/drawing/2014/main" id="{497F660E-77F5-493D-AB6A-DDB441950C5D}"/>
                  </a:ext>
                </a:extLst>
              </p:cNvPr>
              <p:cNvPicPr preferRelativeResize="0"/>
              <p:nvPr/>
            </p:nvPicPr>
            <p:blipFill rotWithShape="1">
              <a:blip r:embed="rId159">
                <a:alphaModFix/>
              </a:blip>
              <a:srcRect/>
              <a:stretch/>
            </p:blipFill>
            <p:spPr>
              <a:xfrm>
                <a:off x="4782747" y="1220943"/>
                <a:ext cx="494238" cy="191957"/>
              </a:xfrm>
              <a:prstGeom prst="rect">
                <a:avLst/>
              </a:prstGeom>
              <a:noFill/>
              <a:ln>
                <a:noFill/>
              </a:ln>
            </p:spPr>
          </p:pic>
          <p:pic>
            <p:nvPicPr>
              <p:cNvPr id="605" name="Google Shape;464;p25">
                <a:extLst>
                  <a:ext uri="{FF2B5EF4-FFF2-40B4-BE49-F238E27FC236}">
                    <a16:creationId xmlns:a16="http://schemas.microsoft.com/office/drawing/2014/main" id="{1561B590-C9BF-47B7-BC44-D31AEE499807}"/>
                  </a:ext>
                </a:extLst>
              </p:cNvPr>
              <p:cNvPicPr preferRelativeResize="0"/>
              <p:nvPr/>
            </p:nvPicPr>
            <p:blipFill rotWithShape="1">
              <a:blip r:embed="rId160">
                <a:alphaModFix/>
              </a:blip>
              <a:srcRect/>
              <a:stretch/>
            </p:blipFill>
            <p:spPr>
              <a:xfrm>
                <a:off x="1799980" y="3734217"/>
                <a:ext cx="289918" cy="201168"/>
              </a:xfrm>
              <a:prstGeom prst="rect">
                <a:avLst/>
              </a:prstGeom>
              <a:noFill/>
              <a:ln>
                <a:noFill/>
              </a:ln>
            </p:spPr>
          </p:pic>
          <p:pic>
            <p:nvPicPr>
              <p:cNvPr id="606" name="Google Shape;465;p25">
                <a:extLst>
                  <a:ext uri="{FF2B5EF4-FFF2-40B4-BE49-F238E27FC236}">
                    <a16:creationId xmlns:a16="http://schemas.microsoft.com/office/drawing/2014/main" id="{FA632156-947F-490B-B58F-E7A76E25D2DB}"/>
                  </a:ext>
                </a:extLst>
              </p:cNvPr>
              <p:cNvPicPr preferRelativeResize="0"/>
              <p:nvPr/>
            </p:nvPicPr>
            <p:blipFill rotWithShape="1">
              <a:blip r:embed="rId161">
                <a:alphaModFix/>
              </a:blip>
              <a:srcRect/>
              <a:stretch/>
            </p:blipFill>
            <p:spPr>
              <a:xfrm>
                <a:off x="3971410" y="3585373"/>
                <a:ext cx="391655" cy="201168"/>
              </a:xfrm>
              <a:prstGeom prst="rect">
                <a:avLst/>
              </a:prstGeom>
              <a:noFill/>
              <a:ln>
                <a:noFill/>
              </a:ln>
            </p:spPr>
          </p:pic>
          <p:pic>
            <p:nvPicPr>
              <p:cNvPr id="607" name="Google Shape;466;p25" descr="A stop sign&#10;&#10;Description generated with very high confidence">
                <a:extLst>
                  <a:ext uri="{FF2B5EF4-FFF2-40B4-BE49-F238E27FC236}">
                    <a16:creationId xmlns:a16="http://schemas.microsoft.com/office/drawing/2014/main" id="{10C3E31A-2374-42C0-9735-C19372D79DAF}"/>
                  </a:ext>
                </a:extLst>
              </p:cNvPr>
              <p:cNvPicPr preferRelativeResize="0"/>
              <p:nvPr/>
            </p:nvPicPr>
            <p:blipFill rotWithShape="1">
              <a:blip r:embed="rId162">
                <a:alphaModFix/>
              </a:blip>
              <a:srcRect/>
              <a:stretch/>
            </p:blipFill>
            <p:spPr>
              <a:xfrm>
                <a:off x="1113643" y="4023237"/>
                <a:ext cx="309945" cy="309945"/>
              </a:xfrm>
              <a:prstGeom prst="rect">
                <a:avLst/>
              </a:prstGeom>
              <a:noFill/>
              <a:ln>
                <a:noFill/>
              </a:ln>
            </p:spPr>
          </p:pic>
          <p:pic>
            <p:nvPicPr>
              <p:cNvPr id="608" name="Google Shape;467;p25" descr="A drawing of a person&#10;&#10;Description generated with high confidence">
                <a:extLst>
                  <a:ext uri="{FF2B5EF4-FFF2-40B4-BE49-F238E27FC236}">
                    <a16:creationId xmlns:a16="http://schemas.microsoft.com/office/drawing/2014/main" id="{3914E2FA-DEA3-4C00-9B15-3F383578D9A5}"/>
                  </a:ext>
                </a:extLst>
              </p:cNvPr>
              <p:cNvPicPr preferRelativeResize="0"/>
              <p:nvPr/>
            </p:nvPicPr>
            <p:blipFill rotWithShape="1">
              <a:blip r:embed="rId163">
                <a:alphaModFix/>
              </a:blip>
              <a:srcRect/>
              <a:stretch/>
            </p:blipFill>
            <p:spPr>
              <a:xfrm>
                <a:off x="1128014" y="2649513"/>
                <a:ext cx="228520" cy="228520"/>
              </a:xfrm>
              <a:prstGeom prst="rect">
                <a:avLst/>
              </a:prstGeom>
              <a:noFill/>
              <a:ln>
                <a:noFill/>
              </a:ln>
            </p:spPr>
          </p:pic>
          <p:pic>
            <p:nvPicPr>
              <p:cNvPr id="609" name="Google Shape;468;p25" descr="A picture containing clipart&#10;&#10;Description generated with high confidence">
                <a:extLst>
                  <a:ext uri="{FF2B5EF4-FFF2-40B4-BE49-F238E27FC236}">
                    <a16:creationId xmlns:a16="http://schemas.microsoft.com/office/drawing/2014/main" id="{181E71F3-89CC-4DE1-93D6-2E3C8888E0A7}"/>
                  </a:ext>
                </a:extLst>
              </p:cNvPr>
              <p:cNvPicPr preferRelativeResize="0"/>
              <p:nvPr/>
            </p:nvPicPr>
            <p:blipFill rotWithShape="1">
              <a:blip r:embed="rId164">
                <a:alphaModFix/>
              </a:blip>
              <a:srcRect/>
              <a:stretch/>
            </p:blipFill>
            <p:spPr>
              <a:xfrm>
                <a:off x="5826533" y="1380002"/>
                <a:ext cx="460483" cy="205902"/>
              </a:xfrm>
              <a:prstGeom prst="rect">
                <a:avLst/>
              </a:prstGeom>
              <a:noFill/>
              <a:ln>
                <a:noFill/>
              </a:ln>
            </p:spPr>
          </p:pic>
          <p:pic>
            <p:nvPicPr>
              <p:cNvPr id="610" name="Google Shape;469;p25" descr="A picture containing clipart&#10;&#10;Description generated with high confidence">
                <a:extLst>
                  <a:ext uri="{FF2B5EF4-FFF2-40B4-BE49-F238E27FC236}">
                    <a16:creationId xmlns:a16="http://schemas.microsoft.com/office/drawing/2014/main" id="{16C22B88-DFD4-4B55-95F6-F05DF058405C}"/>
                  </a:ext>
                </a:extLst>
              </p:cNvPr>
              <p:cNvPicPr preferRelativeResize="0"/>
              <p:nvPr/>
            </p:nvPicPr>
            <p:blipFill rotWithShape="1">
              <a:blip r:embed="rId165">
                <a:alphaModFix/>
              </a:blip>
              <a:srcRect/>
              <a:stretch/>
            </p:blipFill>
            <p:spPr>
              <a:xfrm>
                <a:off x="2409787" y="2087352"/>
                <a:ext cx="386273" cy="305486"/>
              </a:xfrm>
              <a:prstGeom prst="rect">
                <a:avLst/>
              </a:prstGeom>
              <a:noFill/>
              <a:ln>
                <a:noFill/>
              </a:ln>
            </p:spPr>
          </p:pic>
          <p:pic>
            <p:nvPicPr>
              <p:cNvPr id="611" name="Google Shape;470;p25" descr="A close up of a sign&#10;&#10;Description generated with very high confidence">
                <a:extLst>
                  <a:ext uri="{FF2B5EF4-FFF2-40B4-BE49-F238E27FC236}">
                    <a16:creationId xmlns:a16="http://schemas.microsoft.com/office/drawing/2014/main" id="{D873464E-3499-4C0B-86B1-8C7C4CA5E7A1}"/>
                  </a:ext>
                </a:extLst>
              </p:cNvPr>
              <p:cNvPicPr preferRelativeResize="0"/>
              <p:nvPr/>
            </p:nvPicPr>
            <p:blipFill rotWithShape="1">
              <a:blip r:embed="rId166">
                <a:alphaModFix/>
              </a:blip>
              <a:srcRect/>
              <a:stretch/>
            </p:blipFill>
            <p:spPr>
              <a:xfrm>
                <a:off x="5928756" y="2175133"/>
                <a:ext cx="209178" cy="201168"/>
              </a:xfrm>
              <a:prstGeom prst="rect">
                <a:avLst/>
              </a:prstGeom>
              <a:noFill/>
              <a:ln>
                <a:noFill/>
              </a:ln>
            </p:spPr>
          </p:pic>
          <p:pic>
            <p:nvPicPr>
              <p:cNvPr id="612" name="Google Shape;471;p25" descr="A picture containing clipart&#10;&#10;Description generated with very high confidence">
                <a:extLst>
                  <a:ext uri="{FF2B5EF4-FFF2-40B4-BE49-F238E27FC236}">
                    <a16:creationId xmlns:a16="http://schemas.microsoft.com/office/drawing/2014/main" id="{36E7E7D5-620F-42B2-9450-914476599A46}"/>
                  </a:ext>
                </a:extLst>
              </p:cNvPr>
              <p:cNvPicPr preferRelativeResize="0"/>
              <p:nvPr/>
            </p:nvPicPr>
            <p:blipFill rotWithShape="1">
              <a:blip r:embed="rId167">
                <a:alphaModFix/>
              </a:blip>
              <a:srcRect/>
              <a:stretch/>
            </p:blipFill>
            <p:spPr>
              <a:xfrm>
                <a:off x="3610476" y="1458382"/>
                <a:ext cx="548682" cy="148432"/>
              </a:xfrm>
              <a:prstGeom prst="rect">
                <a:avLst/>
              </a:prstGeom>
              <a:noFill/>
              <a:ln>
                <a:noFill/>
              </a:ln>
            </p:spPr>
          </p:pic>
          <p:pic>
            <p:nvPicPr>
              <p:cNvPr id="613" name="Google Shape;472;p25">
                <a:extLst>
                  <a:ext uri="{FF2B5EF4-FFF2-40B4-BE49-F238E27FC236}">
                    <a16:creationId xmlns:a16="http://schemas.microsoft.com/office/drawing/2014/main" id="{89EDF02F-4A08-4BEE-B171-68EEEFED0365}"/>
                  </a:ext>
                </a:extLst>
              </p:cNvPr>
              <p:cNvPicPr preferRelativeResize="0"/>
              <p:nvPr/>
            </p:nvPicPr>
            <p:blipFill rotWithShape="1">
              <a:blip r:embed="rId168">
                <a:alphaModFix/>
              </a:blip>
              <a:srcRect/>
              <a:stretch/>
            </p:blipFill>
            <p:spPr>
              <a:xfrm>
                <a:off x="3083765" y="4751329"/>
                <a:ext cx="326476" cy="326476"/>
              </a:xfrm>
              <a:prstGeom prst="rect">
                <a:avLst/>
              </a:prstGeom>
              <a:noFill/>
              <a:ln>
                <a:noFill/>
              </a:ln>
            </p:spPr>
          </p:pic>
          <p:pic>
            <p:nvPicPr>
              <p:cNvPr id="614" name="Google Shape;473;p25">
                <a:extLst>
                  <a:ext uri="{FF2B5EF4-FFF2-40B4-BE49-F238E27FC236}">
                    <a16:creationId xmlns:a16="http://schemas.microsoft.com/office/drawing/2014/main" id="{7DBE29CD-5064-4F09-AD37-1A7257DC0B5A}"/>
                  </a:ext>
                </a:extLst>
              </p:cNvPr>
              <p:cNvPicPr preferRelativeResize="0"/>
              <p:nvPr/>
            </p:nvPicPr>
            <p:blipFill rotWithShape="1">
              <a:blip r:embed="rId169">
                <a:alphaModFix/>
              </a:blip>
              <a:srcRect/>
              <a:stretch/>
            </p:blipFill>
            <p:spPr>
              <a:xfrm>
                <a:off x="487657" y="2868779"/>
                <a:ext cx="525072" cy="192712"/>
              </a:xfrm>
              <a:prstGeom prst="rect">
                <a:avLst/>
              </a:prstGeom>
              <a:noFill/>
              <a:ln>
                <a:noFill/>
              </a:ln>
            </p:spPr>
          </p:pic>
          <p:pic>
            <p:nvPicPr>
              <p:cNvPr id="615" name="Google Shape;474;p25" descr="A picture containing clipart&#10;&#10;Description generated with high confidence">
                <a:extLst>
                  <a:ext uri="{FF2B5EF4-FFF2-40B4-BE49-F238E27FC236}">
                    <a16:creationId xmlns:a16="http://schemas.microsoft.com/office/drawing/2014/main" id="{9B9EB2C6-C189-451C-9F8F-12EC190AC827}"/>
                  </a:ext>
                </a:extLst>
              </p:cNvPr>
              <p:cNvPicPr preferRelativeResize="0"/>
              <p:nvPr/>
            </p:nvPicPr>
            <p:blipFill rotWithShape="1">
              <a:blip r:embed="rId170">
                <a:alphaModFix/>
              </a:blip>
              <a:srcRect/>
              <a:stretch/>
            </p:blipFill>
            <p:spPr>
              <a:xfrm>
                <a:off x="3512456" y="3579428"/>
                <a:ext cx="343202" cy="139845"/>
              </a:xfrm>
              <a:prstGeom prst="rect">
                <a:avLst/>
              </a:prstGeom>
              <a:noFill/>
              <a:ln>
                <a:noFill/>
              </a:ln>
            </p:spPr>
          </p:pic>
          <p:pic>
            <p:nvPicPr>
              <p:cNvPr id="616" name="Google Shape;475;p25" descr="A picture containing clipart&#10;&#10;Description generated with very high confidence">
                <a:extLst>
                  <a:ext uri="{FF2B5EF4-FFF2-40B4-BE49-F238E27FC236}">
                    <a16:creationId xmlns:a16="http://schemas.microsoft.com/office/drawing/2014/main" id="{4BB475E5-3135-485A-8708-5753C20571A7}"/>
                  </a:ext>
                </a:extLst>
              </p:cNvPr>
              <p:cNvPicPr preferRelativeResize="0"/>
              <p:nvPr/>
            </p:nvPicPr>
            <p:blipFill rotWithShape="1">
              <a:blip r:embed="rId171">
                <a:alphaModFix/>
              </a:blip>
              <a:srcRect/>
              <a:stretch/>
            </p:blipFill>
            <p:spPr>
              <a:xfrm>
                <a:off x="3006118" y="4498488"/>
                <a:ext cx="525988" cy="161257"/>
              </a:xfrm>
              <a:prstGeom prst="rect">
                <a:avLst/>
              </a:prstGeom>
              <a:noFill/>
              <a:ln>
                <a:noFill/>
              </a:ln>
            </p:spPr>
          </p:pic>
          <p:pic>
            <p:nvPicPr>
              <p:cNvPr id="617" name="Google Shape;476;p25">
                <a:extLst>
                  <a:ext uri="{FF2B5EF4-FFF2-40B4-BE49-F238E27FC236}">
                    <a16:creationId xmlns:a16="http://schemas.microsoft.com/office/drawing/2014/main" id="{4AF421AB-9E53-495F-9865-FE59DF7D67C9}"/>
                  </a:ext>
                </a:extLst>
              </p:cNvPr>
              <p:cNvPicPr preferRelativeResize="0"/>
              <p:nvPr/>
            </p:nvPicPr>
            <p:blipFill rotWithShape="1">
              <a:blip r:embed="rId172">
                <a:alphaModFix/>
              </a:blip>
              <a:srcRect/>
              <a:stretch/>
            </p:blipFill>
            <p:spPr>
              <a:xfrm>
                <a:off x="2176163" y="2785239"/>
                <a:ext cx="864264" cy="118190"/>
              </a:xfrm>
              <a:prstGeom prst="rect">
                <a:avLst/>
              </a:prstGeom>
              <a:noFill/>
              <a:ln>
                <a:noFill/>
              </a:ln>
            </p:spPr>
          </p:pic>
          <p:pic>
            <p:nvPicPr>
              <p:cNvPr id="618" name="Google Shape;477;p25" descr="A picture containing plate, tableware, clipart&#10;&#10;Description generated with high confidence">
                <a:extLst>
                  <a:ext uri="{FF2B5EF4-FFF2-40B4-BE49-F238E27FC236}">
                    <a16:creationId xmlns:a16="http://schemas.microsoft.com/office/drawing/2014/main" id="{26669A5C-39BD-4AE5-AE40-F0A11D89CFF1}"/>
                  </a:ext>
                </a:extLst>
              </p:cNvPr>
              <p:cNvPicPr preferRelativeResize="0"/>
              <p:nvPr/>
            </p:nvPicPr>
            <p:blipFill rotWithShape="1">
              <a:blip r:embed="rId173">
                <a:alphaModFix/>
              </a:blip>
              <a:srcRect/>
              <a:stretch/>
            </p:blipFill>
            <p:spPr>
              <a:xfrm>
                <a:off x="2922686" y="1519148"/>
                <a:ext cx="346433" cy="165134"/>
              </a:xfrm>
              <a:prstGeom prst="rect">
                <a:avLst/>
              </a:prstGeom>
              <a:noFill/>
              <a:ln>
                <a:noFill/>
              </a:ln>
            </p:spPr>
          </p:pic>
          <p:pic>
            <p:nvPicPr>
              <p:cNvPr id="619" name="Google Shape;478;p25">
                <a:extLst>
                  <a:ext uri="{FF2B5EF4-FFF2-40B4-BE49-F238E27FC236}">
                    <a16:creationId xmlns:a16="http://schemas.microsoft.com/office/drawing/2014/main" id="{CB520536-94F9-4AD4-AA68-7082227B6830}"/>
                  </a:ext>
                </a:extLst>
              </p:cNvPr>
              <p:cNvPicPr preferRelativeResize="0"/>
              <p:nvPr/>
            </p:nvPicPr>
            <p:blipFill rotWithShape="1">
              <a:blip r:embed="rId174">
                <a:alphaModFix/>
              </a:blip>
              <a:srcRect/>
              <a:stretch/>
            </p:blipFill>
            <p:spPr>
              <a:xfrm>
                <a:off x="1975141" y="4646952"/>
                <a:ext cx="587538" cy="324896"/>
              </a:xfrm>
              <a:prstGeom prst="rect">
                <a:avLst/>
              </a:prstGeom>
              <a:noFill/>
              <a:ln>
                <a:noFill/>
              </a:ln>
            </p:spPr>
          </p:pic>
          <p:pic>
            <p:nvPicPr>
              <p:cNvPr id="620" name="Google Shape;479;p25" descr="A close up of a sign&#10;&#10;Description generated with very high confidence">
                <a:extLst>
                  <a:ext uri="{FF2B5EF4-FFF2-40B4-BE49-F238E27FC236}">
                    <a16:creationId xmlns:a16="http://schemas.microsoft.com/office/drawing/2014/main" id="{8D2446FD-BE19-4F0A-9FBB-C7F160AEF388}"/>
                  </a:ext>
                </a:extLst>
              </p:cNvPr>
              <p:cNvPicPr preferRelativeResize="0"/>
              <p:nvPr/>
            </p:nvPicPr>
            <p:blipFill rotWithShape="1">
              <a:blip r:embed="rId175">
                <a:alphaModFix/>
              </a:blip>
              <a:srcRect/>
              <a:stretch/>
            </p:blipFill>
            <p:spPr>
              <a:xfrm>
                <a:off x="1316365" y="1836703"/>
                <a:ext cx="201168" cy="201168"/>
              </a:xfrm>
              <a:prstGeom prst="rect">
                <a:avLst/>
              </a:prstGeom>
              <a:noFill/>
              <a:ln>
                <a:noFill/>
              </a:ln>
            </p:spPr>
          </p:pic>
          <p:pic>
            <p:nvPicPr>
              <p:cNvPr id="621" name="Google Shape;480;p25">
                <a:extLst>
                  <a:ext uri="{FF2B5EF4-FFF2-40B4-BE49-F238E27FC236}">
                    <a16:creationId xmlns:a16="http://schemas.microsoft.com/office/drawing/2014/main" id="{FC23C405-7DDE-4443-9984-5B14596686F7}"/>
                  </a:ext>
                </a:extLst>
              </p:cNvPr>
              <p:cNvPicPr preferRelativeResize="0"/>
              <p:nvPr/>
            </p:nvPicPr>
            <p:blipFill rotWithShape="1">
              <a:blip r:embed="rId176">
                <a:alphaModFix/>
              </a:blip>
              <a:srcRect/>
              <a:stretch/>
            </p:blipFill>
            <p:spPr>
              <a:xfrm>
                <a:off x="4254106" y="722210"/>
                <a:ext cx="298960" cy="237673"/>
              </a:xfrm>
              <a:prstGeom prst="rect">
                <a:avLst/>
              </a:prstGeom>
              <a:noFill/>
              <a:ln>
                <a:noFill/>
              </a:ln>
            </p:spPr>
          </p:pic>
          <p:pic>
            <p:nvPicPr>
              <p:cNvPr id="622" name="Google Shape;481;p25" descr="A close up of a sign&#10;&#10;Description generated with very high confidence">
                <a:extLst>
                  <a:ext uri="{FF2B5EF4-FFF2-40B4-BE49-F238E27FC236}">
                    <a16:creationId xmlns:a16="http://schemas.microsoft.com/office/drawing/2014/main" id="{1574C719-BC93-4B38-BEEE-D6B3CAAF4978}"/>
                  </a:ext>
                </a:extLst>
              </p:cNvPr>
              <p:cNvPicPr preferRelativeResize="0"/>
              <p:nvPr/>
            </p:nvPicPr>
            <p:blipFill rotWithShape="1">
              <a:blip r:embed="rId177">
                <a:alphaModFix/>
              </a:blip>
              <a:srcRect/>
              <a:stretch/>
            </p:blipFill>
            <p:spPr>
              <a:xfrm>
                <a:off x="8130981" y="2014884"/>
                <a:ext cx="591533" cy="213044"/>
              </a:xfrm>
              <a:prstGeom prst="rect">
                <a:avLst/>
              </a:prstGeom>
              <a:noFill/>
              <a:ln>
                <a:noFill/>
              </a:ln>
            </p:spPr>
          </p:pic>
          <p:pic>
            <p:nvPicPr>
              <p:cNvPr id="623" name="Google Shape;482;p25" descr="A picture containing clipart&#10;&#10;Description generated with very high confidence">
                <a:extLst>
                  <a:ext uri="{FF2B5EF4-FFF2-40B4-BE49-F238E27FC236}">
                    <a16:creationId xmlns:a16="http://schemas.microsoft.com/office/drawing/2014/main" id="{2C4F196D-5B5D-4B28-A343-5596662A1010}"/>
                  </a:ext>
                </a:extLst>
              </p:cNvPr>
              <p:cNvPicPr preferRelativeResize="0"/>
              <p:nvPr/>
            </p:nvPicPr>
            <p:blipFill rotWithShape="1">
              <a:blip r:embed="rId178">
                <a:alphaModFix/>
              </a:blip>
              <a:srcRect/>
              <a:stretch/>
            </p:blipFill>
            <p:spPr>
              <a:xfrm>
                <a:off x="7763434" y="4412866"/>
                <a:ext cx="601528" cy="149179"/>
              </a:xfrm>
              <a:prstGeom prst="rect">
                <a:avLst/>
              </a:prstGeom>
              <a:noFill/>
              <a:ln>
                <a:noFill/>
              </a:ln>
            </p:spPr>
          </p:pic>
          <p:pic>
            <p:nvPicPr>
              <p:cNvPr id="624" name="Google Shape;483;p25">
                <a:extLst>
                  <a:ext uri="{FF2B5EF4-FFF2-40B4-BE49-F238E27FC236}">
                    <a16:creationId xmlns:a16="http://schemas.microsoft.com/office/drawing/2014/main" id="{64D93AA2-8254-4F5E-8E24-BF7858113BC1}"/>
                  </a:ext>
                </a:extLst>
              </p:cNvPr>
              <p:cNvPicPr preferRelativeResize="0"/>
              <p:nvPr/>
            </p:nvPicPr>
            <p:blipFill rotWithShape="1">
              <a:blip r:embed="rId179">
                <a:alphaModFix/>
              </a:blip>
              <a:srcRect/>
              <a:stretch/>
            </p:blipFill>
            <p:spPr>
              <a:xfrm>
                <a:off x="8028088" y="3865736"/>
                <a:ext cx="864775" cy="163422"/>
              </a:xfrm>
              <a:prstGeom prst="rect">
                <a:avLst/>
              </a:prstGeom>
              <a:noFill/>
              <a:ln>
                <a:noFill/>
              </a:ln>
            </p:spPr>
          </p:pic>
          <p:pic>
            <p:nvPicPr>
              <p:cNvPr id="625" name="Google Shape;484;p25" descr="A picture containing clipart&#10;&#10;Description generated with very high confidence">
                <a:extLst>
                  <a:ext uri="{FF2B5EF4-FFF2-40B4-BE49-F238E27FC236}">
                    <a16:creationId xmlns:a16="http://schemas.microsoft.com/office/drawing/2014/main" id="{6B53067A-75A5-48E4-991E-17378901B5A2}"/>
                  </a:ext>
                </a:extLst>
              </p:cNvPr>
              <p:cNvPicPr preferRelativeResize="0"/>
              <p:nvPr/>
            </p:nvPicPr>
            <p:blipFill rotWithShape="1">
              <a:blip r:embed="rId180">
                <a:alphaModFix/>
              </a:blip>
              <a:srcRect/>
              <a:stretch/>
            </p:blipFill>
            <p:spPr>
              <a:xfrm>
                <a:off x="6382800" y="3746128"/>
                <a:ext cx="806530" cy="137158"/>
              </a:xfrm>
              <a:prstGeom prst="rect">
                <a:avLst/>
              </a:prstGeom>
              <a:noFill/>
              <a:ln>
                <a:noFill/>
              </a:ln>
            </p:spPr>
          </p:pic>
          <p:pic>
            <p:nvPicPr>
              <p:cNvPr id="626" name="Google Shape;485;p25" descr="A picture containing clipart&#10;&#10;Description generated with high confidence">
                <a:extLst>
                  <a:ext uri="{FF2B5EF4-FFF2-40B4-BE49-F238E27FC236}">
                    <a16:creationId xmlns:a16="http://schemas.microsoft.com/office/drawing/2014/main" id="{8659FF36-C774-4CA7-9EA3-93EE49005B19}"/>
                  </a:ext>
                </a:extLst>
              </p:cNvPr>
              <p:cNvPicPr preferRelativeResize="0"/>
              <p:nvPr/>
            </p:nvPicPr>
            <p:blipFill rotWithShape="1">
              <a:blip r:embed="rId181">
                <a:alphaModFix/>
              </a:blip>
              <a:srcRect/>
              <a:stretch/>
            </p:blipFill>
            <p:spPr>
              <a:xfrm>
                <a:off x="8269434" y="4808506"/>
                <a:ext cx="586039" cy="113538"/>
              </a:xfrm>
              <a:prstGeom prst="rect">
                <a:avLst/>
              </a:prstGeom>
              <a:noFill/>
              <a:ln>
                <a:noFill/>
              </a:ln>
            </p:spPr>
          </p:pic>
          <p:pic>
            <p:nvPicPr>
              <p:cNvPr id="627" name="Google Shape;486;p25" descr="A picture containing clipart&#10;&#10;Description generated with very high confidence">
                <a:extLst>
                  <a:ext uri="{FF2B5EF4-FFF2-40B4-BE49-F238E27FC236}">
                    <a16:creationId xmlns:a16="http://schemas.microsoft.com/office/drawing/2014/main" id="{F7C93621-E4EC-464C-9F71-51DA830D6D04}"/>
                  </a:ext>
                </a:extLst>
              </p:cNvPr>
              <p:cNvPicPr preferRelativeResize="0"/>
              <p:nvPr/>
            </p:nvPicPr>
            <p:blipFill rotWithShape="1">
              <a:blip r:embed="rId182">
                <a:alphaModFix/>
              </a:blip>
              <a:srcRect/>
              <a:stretch/>
            </p:blipFill>
            <p:spPr>
              <a:xfrm>
                <a:off x="7042069" y="3313128"/>
                <a:ext cx="595032" cy="149378"/>
              </a:xfrm>
              <a:prstGeom prst="rect">
                <a:avLst/>
              </a:prstGeom>
              <a:noFill/>
              <a:ln>
                <a:noFill/>
              </a:ln>
            </p:spPr>
          </p:pic>
          <p:pic>
            <p:nvPicPr>
              <p:cNvPr id="628" name="Google Shape;487;p25" descr="A close up of a logo&#10;&#10;Description generated with high confidence">
                <a:extLst>
                  <a:ext uri="{FF2B5EF4-FFF2-40B4-BE49-F238E27FC236}">
                    <a16:creationId xmlns:a16="http://schemas.microsoft.com/office/drawing/2014/main" id="{06B2F614-DBAA-4EDA-8C9D-33CC79FADA3C}"/>
                  </a:ext>
                </a:extLst>
              </p:cNvPr>
              <p:cNvPicPr preferRelativeResize="0"/>
              <p:nvPr/>
            </p:nvPicPr>
            <p:blipFill rotWithShape="1">
              <a:blip r:embed="rId183">
                <a:alphaModFix/>
              </a:blip>
              <a:srcRect/>
              <a:stretch/>
            </p:blipFill>
            <p:spPr>
              <a:xfrm>
                <a:off x="6887996" y="2267950"/>
                <a:ext cx="463131" cy="87832"/>
              </a:xfrm>
              <a:prstGeom prst="rect">
                <a:avLst/>
              </a:prstGeom>
              <a:noFill/>
              <a:ln>
                <a:noFill/>
              </a:ln>
            </p:spPr>
          </p:pic>
          <p:pic>
            <p:nvPicPr>
              <p:cNvPr id="629" name="Google Shape;488;p25" descr="A picture containing clipart&#10;&#10;Description generated with high confidence">
                <a:extLst>
                  <a:ext uri="{FF2B5EF4-FFF2-40B4-BE49-F238E27FC236}">
                    <a16:creationId xmlns:a16="http://schemas.microsoft.com/office/drawing/2014/main" id="{55EF1E27-9F54-433E-AD3F-10AA48F23418}"/>
                  </a:ext>
                </a:extLst>
              </p:cNvPr>
              <p:cNvPicPr preferRelativeResize="0"/>
              <p:nvPr/>
            </p:nvPicPr>
            <p:blipFill rotWithShape="1">
              <a:blip r:embed="rId184">
                <a:alphaModFix/>
              </a:blip>
              <a:srcRect/>
              <a:stretch/>
            </p:blipFill>
            <p:spPr>
              <a:xfrm>
                <a:off x="7891999" y="2883680"/>
                <a:ext cx="431176" cy="158098"/>
              </a:xfrm>
              <a:prstGeom prst="rect">
                <a:avLst/>
              </a:prstGeom>
              <a:noFill/>
              <a:ln>
                <a:noFill/>
              </a:ln>
            </p:spPr>
          </p:pic>
          <p:pic>
            <p:nvPicPr>
              <p:cNvPr id="630" name="Google Shape;489;p25" descr="A close up of a logo&#10;&#10;Description generated with very high confidence">
                <a:extLst>
                  <a:ext uri="{FF2B5EF4-FFF2-40B4-BE49-F238E27FC236}">
                    <a16:creationId xmlns:a16="http://schemas.microsoft.com/office/drawing/2014/main" id="{9FD092D3-3AF7-4B5A-845D-12A136B557AD}"/>
                  </a:ext>
                </a:extLst>
              </p:cNvPr>
              <p:cNvPicPr preferRelativeResize="0"/>
              <p:nvPr/>
            </p:nvPicPr>
            <p:blipFill rotWithShape="1">
              <a:blip r:embed="rId185">
                <a:alphaModFix/>
              </a:blip>
              <a:srcRect/>
              <a:stretch/>
            </p:blipFill>
            <p:spPr>
              <a:xfrm>
                <a:off x="6767973" y="1543808"/>
                <a:ext cx="734483" cy="329100"/>
              </a:xfrm>
              <a:prstGeom prst="rect">
                <a:avLst/>
              </a:prstGeom>
              <a:noFill/>
              <a:ln>
                <a:noFill/>
              </a:ln>
            </p:spPr>
          </p:pic>
          <p:pic>
            <p:nvPicPr>
              <p:cNvPr id="631" name="Google Shape;490;p25" descr="A picture containing clipart&#10;&#10;Description generated with very high confidence">
                <a:extLst>
                  <a:ext uri="{FF2B5EF4-FFF2-40B4-BE49-F238E27FC236}">
                    <a16:creationId xmlns:a16="http://schemas.microsoft.com/office/drawing/2014/main" id="{F4B445EC-B93C-4981-871C-79E28DB9FB59}"/>
                  </a:ext>
                </a:extLst>
              </p:cNvPr>
              <p:cNvPicPr preferRelativeResize="0"/>
              <p:nvPr/>
            </p:nvPicPr>
            <p:blipFill rotWithShape="1">
              <a:blip r:embed="rId186">
                <a:alphaModFix/>
              </a:blip>
              <a:srcRect/>
              <a:stretch/>
            </p:blipFill>
            <p:spPr>
              <a:xfrm>
                <a:off x="6271770" y="2070938"/>
                <a:ext cx="649717" cy="183492"/>
              </a:xfrm>
              <a:prstGeom prst="rect">
                <a:avLst/>
              </a:prstGeom>
              <a:noFill/>
              <a:ln>
                <a:noFill/>
              </a:ln>
            </p:spPr>
          </p:pic>
          <p:pic>
            <p:nvPicPr>
              <p:cNvPr id="632" name="Google Shape;491;p25" descr="A close up of a logo&#10;&#10;Description generated with very high confidence">
                <a:extLst>
                  <a:ext uri="{FF2B5EF4-FFF2-40B4-BE49-F238E27FC236}">
                    <a16:creationId xmlns:a16="http://schemas.microsoft.com/office/drawing/2014/main" id="{91619014-57FE-4441-8F9A-A12A2934F969}"/>
                  </a:ext>
                </a:extLst>
              </p:cNvPr>
              <p:cNvPicPr preferRelativeResize="0"/>
              <p:nvPr/>
            </p:nvPicPr>
            <p:blipFill rotWithShape="1">
              <a:blip r:embed="rId187">
                <a:alphaModFix/>
              </a:blip>
              <a:srcRect/>
              <a:stretch/>
            </p:blipFill>
            <p:spPr>
              <a:xfrm>
                <a:off x="6317566" y="3509891"/>
                <a:ext cx="836716" cy="186169"/>
              </a:xfrm>
              <a:prstGeom prst="rect">
                <a:avLst/>
              </a:prstGeom>
              <a:noFill/>
              <a:ln>
                <a:noFill/>
              </a:ln>
            </p:spPr>
          </p:pic>
          <p:pic>
            <p:nvPicPr>
              <p:cNvPr id="633" name="Google Shape;492;p25" descr="A picture containing clipart&#10;&#10;Description generated with high confidence">
                <a:extLst>
                  <a:ext uri="{FF2B5EF4-FFF2-40B4-BE49-F238E27FC236}">
                    <a16:creationId xmlns:a16="http://schemas.microsoft.com/office/drawing/2014/main" id="{9E322388-2179-4B58-803E-9B3F50AFD6F9}"/>
                  </a:ext>
                </a:extLst>
              </p:cNvPr>
              <p:cNvPicPr preferRelativeResize="0"/>
              <p:nvPr/>
            </p:nvPicPr>
            <p:blipFill rotWithShape="1">
              <a:blip r:embed="rId188">
                <a:alphaModFix/>
              </a:blip>
              <a:srcRect/>
              <a:stretch/>
            </p:blipFill>
            <p:spPr>
              <a:xfrm>
                <a:off x="6982701" y="4097473"/>
                <a:ext cx="478922" cy="161475"/>
              </a:xfrm>
              <a:prstGeom prst="rect">
                <a:avLst/>
              </a:prstGeom>
              <a:noFill/>
              <a:ln>
                <a:noFill/>
              </a:ln>
            </p:spPr>
          </p:pic>
          <p:pic>
            <p:nvPicPr>
              <p:cNvPr id="634" name="Google Shape;493;p25" descr="A picture containing object&#10;&#10;Description generated with high confidence">
                <a:extLst>
                  <a:ext uri="{FF2B5EF4-FFF2-40B4-BE49-F238E27FC236}">
                    <a16:creationId xmlns:a16="http://schemas.microsoft.com/office/drawing/2014/main" id="{D053450F-601B-40E8-8527-3B61916A1710}"/>
                  </a:ext>
                </a:extLst>
              </p:cNvPr>
              <p:cNvPicPr preferRelativeResize="0"/>
              <p:nvPr/>
            </p:nvPicPr>
            <p:blipFill rotWithShape="1">
              <a:blip r:embed="rId189">
                <a:alphaModFix/>
              </a:blip>
              <a:srcRect/>
              <a:stretch/>
            </p:blipFill>
            <p:spPr>
              <a:xfrm>
                <a:off x="7747556" y="4794685"/>
                <a:ext cx="456930" cy="135205"/>
              </a:xfrm>
              <a:prstGeom prst="rect">
                <a:avLst/>
              </a:prstGeom>
              <a:noFill/>
              <a:ln>
                <a:noFill/>
              </a:ln>
            </p:spPr>
          </p:pic>
          <p:pic>
            <p:nvPicPr>
              <p:cNvPr id="635" name="Google Shape;494;p25">
                <a:extLst>
                  <a:ext uri="{FF2B5EF4-FFF2-40B4-BE49-F238E27FC236}">
                    <a16:creationId xmlns:a16="http://schemas.microsoft.com/office/drawing/2014/main" id="{5CDE4EDF-DC45-4A79-BE7F-3A3D1BB73208}"/>
                  </a:ext>
                </a:extLst>
              </p:cNvPr>
              <p:cNvPicPr preferRelativeResize="0"/>
              <p:nvPr/>
            </p:nvPicPr>
            <p:blipFill rotWithShape="1">
              <a:blip r:embed="rId190">
                <a:alphaModFix/>
              </a:blip>
              <a:srcRect/>
              <a:stretch/>
            </p:blipFill>
            <p:spPr>
              <a:xfrm>
                <a:off x="8168649" y="580454"/>
                <a:ext cx="358911" cy="358911"/>
              </a:xfrm>
              <a:prstGeom prst="rect">
                <a:avLst/>
              </a:prstGeom>
              <a:noFill/>
              <a:ln>
                <a:noFill/>
              </a:ln>
            </p:spPr>
          </p:pic>
          <p:pic>
            <p:nvPicPr>
              <p:cNvPr id="636" name="Google Shape;495;p25" descr="A picture containing text&#10;&#10;Description generated with high confidence">
                <a:extLst>
                  <a:ext uri="{FF2B5EF4-FFF2-40B4-BE49-F238E27FC236}">
                    <a16:creationId xmlns:a16="http://schemas.microsoft.com/office/drawing/2014/main" id="{CC1491A6-E278-4C8D-B443-76FA374AC1C3}"/>
                  </a:ext>
                </a:extLst>
              </p:cNvPr>
              <p:cNvPicPr preferRelativeResize="0"/>
              <p:nvPr/>
            </p:nvPicPr>
            <p:blipFill rotWithShape="1">
              <a:blip r:embed="rId191">
                <a:alphaModFix/>
              </a:blip>
              <a:srcRect/>
              <a:stretch/>
            </p:blipFill>
            <p:spPr>
              <a:xfrm>
                <a:off x="8522996" y="893048"/>
                <a:ext cx="303904" cy="303903"/>
              </a:xfrm>
              <a:prstGeom prst="rect">
                <a:avLst/>
              </a:prstGeom>
              <a:noFill/>
              <a:ln>
                <a:noFill/>
              </a:ln>
            </p:spPr>
          </p:pic>
          <p:pic>
            <p:nvPicPr>
              <p:cNvPr id="637" name="Google Shape;496;p25">
                <a:extLst>
                  <a:ext uri="{FF2B5EF4-FFF2-40B4-BE49-F238E27FC236}">
                    <a16:creationId xmlns:a16="http://schemas.microsoft.com/office/drawing/2014/main" id="{84E5CF20-E5A0-4D9C-A92C-49D5D82647B5}"/>
                  </a:ext>
                </a:extLst>
              </p:cNvPr>
              <p:cNvPicPr preferRelativeResize="0"/>
              <p:nvPr/>
            </p:nvPicPr>
            <p:blipFill rotWithShape="1">
              <a:blip r:embed="rId192">
                <a:alphaModFix/>
              </a:blip>
              <a:srcRect/>
              <a:stretch/>
            </p:blipFill>
            <p:spPr>
              <a:xfrm>
                <a:off x="6586730" y="2946349"/>
                <a:ext cx="218419" cy="218419"/>
              </a:xfrm>
              <a:prstGeom prst="rect">
                <a:avLst/>
              </a:prstGeom>
              <a:noFill/>
              <a:ln>
                <a:noFill/>
              </a:ln>
            </p:spPr>
          </p:pic>
          <p:pic>
            <p:nvPicPr>
              <p:cNvPr id="638" name="Google Shape;497;p25" descr="A picture containing clipart&#10;&#10;Description generated with high confidence">
                <a:extLst>
                  <a:ext uri="{FF2B5EF4-FFF2-40B4-BE49-F238E27FC236}">
                    <a16:creationId xmlns:a16="http://schemas.microsoft.com/office/drawing/2014/main" id="{A9474331-75D2-4B26-A39F-0616CF4C3286}"/>
                  </a:ext>
                </a:extLst>
              </p:cNvPr>
              <p:cNvPicPr preferRelativeResize="0"/>
              <p:nvPr/>
            </p:nvPicPr>
            <p:blipFill rotWithShape="1">
              <a:blip r:embed="rId193">
                <a:alphaModFix/>
              </a:blip>
              <a:srcRect/>
              <a:stretch/>
            </p:blipFill>
            <p:spPr>
              <a:xfrm>
                <a:off x="6710373" y="4755287"/>
                <a:ext cx="562971" cy="201168"/>
              </a:xfrm>
              <a:prstGeom prst="rect">
                <a:avLst/>
              </a:prstGeom>
              <a:noFill/>
              <a:ln>
                <a:noFill/>
              </a:ln>
            </p:spPr>
          </p:pic>
          <p:pic>
            <p:nvPicPr>
              <p:cNvPr id="639" name="Google Shape;498;p25" descr="A close up of a sign&#10;&#10;Description generated with very high confidence">
                <a:extLst>
                  <a:ext uri="{FF2B5EF4-FFF2-40B4-BE49-F238E27FC236}">
                    <a16:creationId xmlns:a16="http://schemas.microsoft.com/office/drawing/2014/main" id="{A987B795-A950-4D7A-81BE-509A567295FD}"/>
                  </a:ext>
                </a:extLst>
              </p:cNvPr>
              <p:cNvPicPr preferRelativeResize="0"/>
              <p:nvPr/>
            </p:nvPicPr>
            <p:blipFill rotWithShape="1">
              <a:blip r:embed="rId194">
                <a:alphaModFix/>
              </a:blip>
              <a:srcRect/>
              <a:stretch/>
            </p:blipFill>
            <p:spPr>
              <a:xfrm>
                <a:off x="8444271" y="1412566"/>
                <a:ext cx="302302" cy="201168"/>
              </a:xfrm>
              <a:prstGeom prst="rect">
                <a:avLst/>
              </a:prstGeom>
              <a:noFill/>
              <a:ln>
                <a:noFill/>
              </a:ln>
            </p:spPr>
          </p:pic>
          <p:pic>
            <p:nvPicPr>
              <p:cNvPr id="640" name="Google Shape;499;p25" descr="A picture containing clipart&#10;&#10;Description generated with very high confidence">
                <a:extLst>
                  <a:ext uri="{FF2B5EF4-FFF2-40B4-BE49-F238E27FC236}">
                    <a16:creationId xmlns:a16="http://schemas.microsoft.com/office/drawing/2014/main" id="{EFDA9937-6720-400E-B431-211E50B29AB9}"/>
                  </a:ext>
                </a:extLst>
              </p:cNvPr>
              <p:cNvPicPr preferRelativeResize="0"/>
              <p:nvPr/>
            </p:nvPicPr>
            <p:blipFill rotWithShape="1">
              <a:blip r:embed="rId195">
                <a:alphaModFix/>
              </a:blip>
              <a:srcRect/>
              <a:stretch/>
            </p:blipFill>
            <p:spPr>
              <a:xfrm>
                <a:off x="6498904" y="2405663"/>
                <a:ext cx="394069" cy="138287"/>
              </a:xfrm>
              <a:prstGeom prst="rect">
                <a:avLst/>
              </a:prstGeom>
              <a:noFill/>
              <a:ln>
                <a:noFill/>
              </a:ln>
            </p:spPr>
          </p:pic>
          <p:pic>
            <p:nvPicPr>
              <p:cNvPr id="641" name="Google Shape;500;p25" descr="A close up of a sign&#10;&#10;Description generated with very high confidence">
                <a:extLst>
                  <a:ext uri="{FF2B5EF4-FFF2-40B4-BE49-F238E27FC236}">
                    <a16:creationId xmlns:a16="http://schemas.microsoft.com/office/drawing/2014/main" id="{1AD6F917-9064-4156-A0D0-36FFC5DD13D6}"/>
                  </a:ext>
                </a:extLst>
              </p:cNvPr>
              <p:cNvPicPr preferRelativeResize="0"/>
              <p:nvPr/>
            </p:nvPicPr>
            <p:blipFill rotWithShape="1">
              <a:blip r:embed="rId196">
                <a:alphaModFix/>
              </a:blip>
              <a:srcRect/>
              <a:stretch/>
            </p:blipFill>
            <p:spPr>
              <a:xfrm>
                <a:off x="7872088" y="1837719"/>
                <a:ext cx="247337" cy="201168"/>
              </a:xfrm>
              <a:prstGeom prst="rect">
                <a:avLst/>
              </a:prstGeom>
              <a:noFill/>
              <a:ln>
                <a:noFill/>
              </a:ln>
            </p:spPr>
          </p:pic>
          <p:pic>
            <p:nvPicPr>
              <p:cNvPr id="642" name="Google Shape;501;p25" descr="A close up of a sign&#10;&#10;Description generated with very high confidence">
                <a:extLst>
                  <a:ext uri="{FF2B5EF4-FFF2-40B4-BE49-F238E27FC236}">
                    <a16:creationId xmlns:a16="http://schemas.microsoft.com/office/drawing/2014/main" id="{3241F0BE-9F49-4C2B-86EB-17A079573B73}"/>
                  </a:ext>
                </a:extLst>
              </p:cNvPr>
              <p:cNvPicPr preferRelativeResize="0"/>
              <p:nvPr/>
            </p:nvPicPr>
            <p:blipFill rotWithShape="1">
              <a:blip r:embed="rId197">
                <a:alphaModFix/>
              </a:blip>
              <a:srcRect/>
              <a:stretch/>
            </p:blipFill>
            <p:spPr>
              <a:xfrm>
                <a:off x="7181948" y="2617167"/>
                <a:ext cx="303904" cy="244389"/>
              </a:xfrm>
              <a:prstGeom prst="rect">
                <a:avLst/>
              </a:prstGeom>
              <a:noFill/>
              <a:ln>
                <a:noFill/>
              </a:ln>
            </p:spPr>
          </p:pic>
          <p:pic>
            <p:nvPicPr>
              <p:cNvPr id="643" name="Google Shape;502;p25" descr="A drawing of a person&#10;&#10;Description generated with high confidence">
                <a:extLst>
                  <a:ext uri="{FF2B5EF4-FFF2-40B4-BE49-F238E27FC236}">
                    <a16:creationId xmlns:a16="http://schemas.microsoft.com/office/drawing/2014/main" id="{097B6B43-7753-41FC-9048-F1D380B462CA}"/>
                  </a:ext>
                </a:extLst>
              </p:cNvPr>
              <p:cNvPicPr preferRelativeResize="0"/>
              <p:nvPr/>
            </p:nvPicPr>
            <p:blipFill rotWithShape="1">
              <a:blip r:embed="rId198">
                <a:alphaModFix/>
              </a:blip>
              <a:srcRect/>
              <a:stretch/>
            </p:blipFill>
            <p:spPr>
              <a:xfrm>
                <a:off x="6436843" y="4210468"/>
                <a:ext cx="619234" cy="359799"/>
              </a:xfrm>
              <a:prstGeom prst="rect">
                <a:avLst/>
              </a:prstGeom>
              <a:noFill/>
              <a:ln>
                <a:noFill/>
              </a:ln>
            </p:spPr>
          </p:pic>
          <p:pic>
            <p:nvPicPr>
              <p:cNvPr id="644" name="Google Shape;503;p25" descr="A close up of a sign&#10;&#10;Description generated with very high confidence">
                <a:extLst>
                  <a:ext uri="{FF2B5EF4-FFF2-40B4-BE49-F238E27FC236}">
                    <a16:creationId xmlns:a16="http://schemas.microsoft.com/office/drawing/2014/main" id="{4905725B-AD1C-4F1A-B831-8523E12844DE}"/>
                  </a:ext>
                </a:extLst>
              </p:cNvPr>
              <p:cNvPicPr preferRelativeResize="0"/>
              <p:nvPr/>
            </p:nvPicPr>
            <p:blipFill rotWithShape="1">
              <a:blip r:embed="rId199">
                <a:alphaModFix/>
              </a:blip>
              <a:srcRect/>
              <a:stretch/>
            </p:blipFill>
            <p:spPr>
              <a:xfrm>
                <a:off x="8113078" y="996300"/>
                <a:ext cx="270855" cy="229324"/>
              </a:xfrm>
              <a:prstGeom prst="rect">
                <a:avLst/>
              </a:prstGeom>
              <a:noFill/>
              <a:ln>
                <a:noFill/>
              </a:ln>
            </p:spPr>
          </p:pic>
          <p:pic>
            <p:nvPicPr>
              <p:cNvPr id="645" name="Google Shape;504;p25" descr="A picture containing clipart&#10;&#10;Description generated with very high confidence">
                <a:extLst>
                  <a:ext uri="{FF2B5EF4-FFF2-40B4-BE49-F238E27FC236}">
                    <a16:creationId xmlns:a16="http://schemas.microsoft.com/office/drawing/2014/main" id="{09EAF97E-045F-4EE7-91E8-949EB1BFE3CA}"/>
                  </a:ext>
                </a:extLst>
              </p:cNvPr>
              <p:cNvPicPr preferRelativeResize="0"/>
              <p:nvPr/>
            </p:nvPicPr>
            <p:blipFill rotWithShape="1">
              <a:blip r:embed="rId200">
                <a:alphaModFix/>
              </a:blip>
              <a:srcRect/>
              <a:stretch/>
            </p:blipFill>
            <p:spPr>
              <a:xfrm>
                <a:off x="6445344" y="1125758"/>
                <a:ext cx="860714" cy="179674"/>
              </a:xfrm>
              <a:prstGeom prst="rect">
                <a:avLst/>
              </a:prstGeom>
              <a:noFill/>
              <a:ln>
                <a:noFill/>
              </a:ln>
            </p:spPr>
          </p:pic>
          <p:pic>
            <p:nvPicPr>
              <p:cNvPr id="646" name="Google Shape;505;p25">
                <a:extLst>
                  <a:ext uri="{FF2B5EF4-FFF2-40B4-BE49-F238E27FC236}">
                    <a16:creationId xmlns:a16="http://schemas.microsoft.com/office/drawing/2014/main" id="{B886AE8A-1FBC-4080-8EDE-4E2713D2AF52}"/>
                  </a:ext>
                </a:extLst>
              </p:cNvPr>
              <p:cNvPicPr preferRelativeResize="0"/>
              <p:nvPr/>
            </p:nvPicPr>
            <p:blipFill rotWithShape="1">
              <a:blip r:embed="rId201">
                <a:alphaModFix/>
              </a:blip>
              <a:srcRect/>
              <a:stretch/>
            </p:blipFill>
            <p:spPr>
              <a:xfrm>
                <a:off x="7304937" y="4601720"/>
                <a:ext cx="742314" cy="118707"/>
              </a:xfrm>
              <a:prstGeom prst="rect">
                <a:avLst/>
              </a:prstGeom>
              <a:noFill/>
              <a:ln>
                <a:noFill/>
              </a:ln>
            </p:spPr>
          </p:pic>
          <p:pic>
            <p:nvPicPr>
              <p:cNvPr id="647" name="Google Shape;506;p25" descr="A close up of a logo&#10;&#10;Description generated with very high confidence">
                <a:extLst>
                  <a:ext uri="{FF2B5EF4-FFF2-40B4-BE49-F238E27FC236}">
                    <a16:creationId xmlns:a16="http://schemas.microsoft.com/office/drawing/2014/main" id="{8C0B037C-6075-4AB5-8EAD-EF05AFD75C61}"/>
                  </a:ext>
                </a:extLst>
              </p:cNvPr>
              <p:cNvPicPr preferRelativeResize="0"/>
              <p:nvPr/>
            </p:nvPicPr>
            <p:blipFill rotWithShape="1">
              <a:blip r:embed="rId202">
                <a:alphaModFix/>
              </a:blip>
              <a:srcRect/>
              <a:stretch/>
            </p:blipFill>
            <p:spPr>
              <a:xfrm>
                <a:off x="8279606" y="4012064"/>
                <a:ext cx="575867" cy="235466"/>
              </a:xfrm>
              <a:prstGeom prst="rect">
                <a:avLst/>
              </a:prstGeom>
              <a:noFill/>
              <a:ln>
                <a:noFill/>
              </a:ln>
            </p:spPr>
          </p:pic>
          <p:pic>
            <p:nvPicPr>
              <p:cNvPr id="648" name="Google Shape;507;p25" descr="A picture containing clipart&#10;&#10;Description generated with very high confidence">
                <a:extLst>
                  <a:ext uri="{FF2B5EF4-FFF2-40B4-BE49-F238E27FC236}">
                    <a16:creationId xmlns:a16="http://schemas.microsoft.com/office/drawing/2014/main" id="{28333987-E0E9-4DB3-8911-E8B8C2466650}"/>
                  </a:ext>
                </a:extLst>
              </p:cNvPr>
              <p:cNvPicPr preferRelativeResize="0"/>
              <p:nvPr/>
            </p:nvPicPr>
            <p:blipFill rotWithShape="1">
              <a:blip r:embed="rId203">
                <a:alphaModFix/>
              </a:blip>
              <a:srcRect/>
              <a:stretch/>
            </p:blipFill>
            <p:spPr>
              <a:xfrm>
                <a:off x="8187740" y="1647143"/>
                <a:ext cx="596092" cy="96077"/>
              </a:xfrm>
              <a:prstGeom prst="rect">
                <a:avLst/>
              </a:prstGeom>
              <a:noFill/>
              <a:ln>
                <a:noFill/>
              </a:ln>
            </p:spPr>
          </p:pic>
          <p:pic>
            <p:nvPicPr>
              <p:cNvPr id="649" name="Google Shape;508;p25" descr="A sign lit up at night&#10;&#10;Description generated with high confidence">
                <a:extLst>
                  <a:ext uri="{FF2B5EF4-FFF2-40B4-BE49-F238E27FC236}">
                    <a16:creationId xmlns:a16="http://schemas.microsoft.com/office/drawing/2014/main" id="{4E6042C7-71DB-4634-8639-ED09039BAB6F}"/>
                  </a:ext>
                </a:extLst>
              </p:cNvPr>
              <p:cNvPicPr preferRelativeResize="0"/>
              <p:nvPr/>
            </p:nvPicPr>
            <p:blipFill rotWithShape="1">
              <a:blip r:embed="rId204">
                <a:alphaModFix/>
              </a:blip>
              <a:srcRect/>
              <a:stretch/>
            </p:blipFill>
            <p:spPr>
              <a:xfrm>
                <a:off x="6822565" y="2898071"/>
                <a:ext cx="321026" cy="119850"/>
              </a:xfrm>
              <a:prstGeom prst="rect">
                <a:avLst/>
              </a:prstGeom>
              <a:noFill/>
              <a:ln>
                <a:noFill/>
              </a:ln>
            </p:spPr>
          </p:pic>
          <p:pic>
            <p:nvPicPr>
              <p:cNvPr id="650" name="Google Shape;509;p25">
                <a:extLst>
                  <a:ext uri="{FF2B5EF4-FFF2-40B4-BE49-F238E27FC236}">
                    <a16:creationId xmlns:a16="http://schemas.microsoft.com/office/drawing/2014/main" id="{16CA1420-F13F-48C3-AE53-AA9F3342B397}"/>
                  </a:ext>
                </a:extLst>
              </p:cNvPr>
              <p:cNvPicPr preferRelativeResize="0"/>
              <p:nvPr/>
            </p:nvPicPr>
            <p:blipFill rotWithShape="1">
              <a:blip r:embed="rId205">
                <a:alphaModFix/>
              </a:blip>
              <a:srcRect/>
              <a:stretch/>
            </p:blipFill>
            <p:spPr>
              <a:xfrm>
                <a:off x="8323175" y="4211717"/>
                <a:ext cx="487797" cy="243899"/>
              </a:xfrm>
              <a:prstGeom prst="rect">
                <a:avLst/>
              </a:prstGeom>
              <a:noFill/>
              <a:ln>
                <a:noFill/>
              </a:ln>
            </p:spPr>
          </p:pic>
          <p:pic>
            <p:nvPicPr>
              <p:cNvPr id="651" name="Google Shape;510;p25" descr="A close up of a sign&#10;&#10;Description generated with very high confidence">
                <a:extLst>
                  <a:ext uri="{FF2B5EF4-FFF2-40B4-BE49-F238E27FC236}">
                    <a16:creationId xmlns:a16="http://schemas.microsoft.com/office/drawing/2014/main" id="{D13CCE21-7232-49B9-A4A4-576EFFCAE6DE}"/>
                  </a:ext>
                </a:extLst>
              </p:cNvPr>
              <p:cNvPicPr preferRelativeResize="0"/>
              <p:nvPr/>
            </p:nvPicPr>
            <p:blipFill rotWithShape="1">
              <a:blip r:embed="rId206">
                <a:alphaModFix/>
              </a:blip>
              <a:srcRect/>
              <a:stretch/>
            </p:blipFill>
            <p:spPr>
              <a:xfrm>
                <a:off x="8201284" y="2454335"/>
                <a:ext cx="569006" cy="164574"/>
              </a:xfrm>
              <a:prstGeom prst="rect">
                <a:avLst/>
              </a:prstGeom>
              <a:noFill/>
              <a:ln>
                <a:noFill/>
              </a:ln>
            </p:spPr>
          </p:pic>
          <p:pic>
            <p:nvPicPr>
              <p:cNvPr id="652" name="Google Shape;511;p25" descr="A close up of a sign&#10;&#10;Description generated with very high confidence">
                <a:extLst>
                  <a:ext uri="{FF2B5EF4-FFF2-40B4-BE49-F238E27FC236}">
                    <a16:creationId xmlns:a16="http://schemas.microsoft.com/office/drawing/2014/main" id="{96B7AD06-FA54-4BA7-8629-2441639AF503}"/>
                  </a:ext>
                </a:extLst>
              </p:cNvPr>
              <p:cNvPicPr preferRelativeResize="0"/>
              <p:nvPr/>
            </p:nvPicPr>
            <p:blipFill rotWithShape="1">
              <a:blip r:embed="rId207">
                <a:alphaModFix/>
              </a:blip>
              <a:srcRect/>
              <a:stretch/>
            </p:blipFill>
            <p:spPr>
              <a:xfrm>
                <a:off x="3489266" y="4940263"/>
                <a:ext cx="765858" cy="144951"/>
              </a:xfrm>
              <a:prstGeom prst="rect">
                <a:avLst/>
              </a:prstGeom>
              <a:noFill/>
              <a:ln>
                <a:noFill/>
              </a:ln>
            </p:spPr>
          </p:pic>
        </p:grpSp>
        <p:pic>
          <p:nvPicPr>
            <p:cNvPr id="222" name="Google Shape;512;p25">
              <a:extLst>
                <a:ext uri="{FF2B5EF4-FFF2-40B4-BE49-F238E27FC236}">
                  <a16:creationId xmlns:a16="http://schemas.microsoft.com/office/drawing/2014/main" id="{E6EEC483-6296-4B66-A243-8A7C2E8FB48D}"/>
                </a:ext>
              </a:extLst>
            </p:cNvPr>
            <p:cNvPicPr preferRelativeResize="0"/>
            <p:nvPr/>
          </p:nvPicPr>
          <p:blipFill rotWithShape="1">
            <a:blip r:embed="rId208">
              <a:alphaModFix/>
            </a:blip>
            <a:srcRect/>
            <a:stretch/>
          </p:blipFill>
          <p:spPr>
            <a:xfrm>
              <a:off x="3920980" y="5340574"/>
              <a:ext cx="540865" cy="544508"/>
            </a:xfrm>
            <a:prstGeom prst="rect">
              <a:avLst/>
            </a:prstGeom>
            <a:noFill/>
            <a:ln>
              <a:noFill/>
            </a:ln>
          </p:spPr>
        </p:pic>
        <p:pic>
          <p:nvPicPr>
            <p:cNvPr id="223" name="Google Shape;513;p25">
              <a:extLst>
                <a:ext uri="{FF2B5EF4-FFF2-40B4-BE49-F238E27FC236}">
                  <a16:creationId xmlns:a16="http://schemas.microsoft.com/office/drawing/2014/main" id="{A280579C-088C-4A47-8C7E-24D04E84F9D7}"/>
                </a:ext>
              </a:extLst>
            </p:cNvPr>
            <p:cNvPicPr preferRelativeResize="0"/>
            <p:nvPr/>
          </p:nvPicPr>
          <p:blipFill rotWithShape="1">
            <a:blip r:embed="rId209">
              <a:alphaModFix/>
            </a:blip>
            <a:srcRect/>
            <a:stretch/>
          </p:blipFill>
          <p:spPr>
            <a:xfrm>
              <a:off x="10318620" y="2611668"/>
              <a:ext cx="753823" cy="227264"/>
            </a:xfrm>
            <a:prstGeom prst="rect">
              <a:avLst/>
            </a:prstGeom>
            <a:noFill/>
            <a:ln>
              <a:noFill/>
            </a:ln>
          </p:spPr>
        </p:pic>
        <p:pic>
          <p:nvPicPr>
            <p:cNvPr id="224" name="Google Shape;514;p25">
              <a:extLst>
                <a:ext uri="{FF2B5EF4-FFF2-40B4-BE49-F238E27FC236}">
                  <a16:creationId xmlns:a16="http://schemas.microsoft.com/office/drawing/2014/main" id="{47107F8F-FBBB-4D0D-A0C3-48E0B7EEDBD3}"/>
                </a:ext>
              </a:extLst>
            </p:cNvPr>
            <p:cNvPicPr preferRelativeResize="0"/>
            <p:nvPr/>
          </p:nvPicPr>
          <p:blipFill rotWithShape="1">
            <a:blip r:embed="rId210">
              <a:alphaModFix/>
            </a:blip>
            <a:srcRect l="25106" t="13051" r="24803" b="11761"/>
            <a:stretch/>
          </p:blipFill>
          <p:spPr>
            <a:xfrm>
              <a:off x="11517646" y="6149508"/>
              <a:ext cx="452357" cy="339507"/>
            </a:xfrm>
            <a:prstGeom prst="rect">
              <a:avLst/>
            </a:prstGeom>
            <a:noFill/>
            <a:ln>
              <a:noFill/>
            </a:ln>
          </p:spPr>
        </p:pic>
        <p:pic>
          <p:nvPicPr>
            <p:cNvPr id="225" name="Google Shape;515;p25">
              <a:extLst>
                <a:ext uri="{FF2B5EF4-FFF2-40B4-BE49-F238E27FC236}">
                  <a16:creationId xmlns:a16="http://schemas.microsoft.com/office/drawing/2014/main" id="{C89B122E-3D68-410D-A7D9-5017A734B1FB}"/>
                </a:ext>
              </a:extLst>
            </p:cNvPr>
            <p:cNvPicPr preferRelativeResize="0"/>
            <p:nvPr/>
          </p:nvPicPr>
          <p:blipFill rotWithShape="1">
            <a:blip r:embed="rId211">
              <a:alphaModFix/>
            </a:blip>
            <a:srcRect/>
            <a:stretch/>
          </p:blipFill>
          <p:spPr>
            <a:xfrm>
              <a:off x="10471859" y="1616909"/>
              <a:ext cx="524997" cy="356834"/>
            </a:xfrm>
            <a:prstGeom prst="rect">
              <a:avLst/>
            </a:prstGeom>
            <a:noFill/>
            <a:ln>
              <a:noFill/>
            </a:ln>
          </p:spPr>
        </p:pic>
        <p:pic>
          <p:nvPicPr>
            <p:cNvPr id="226" name="Google Shape;516;p25">
              <a:extLst>
                <a:ext uri="{FF2B5EF4-FFF2-40B4-BE49-F238E27FC236}">
                  <a16:creationId xmlns:a16="http://schemas.microsoft.com/office/drawing/2014/main" id="{194F7C91-5077-4E7B-B9C7-22186C73E91F}"/>
                </a:ext>
              </a:extLst>
            </p:cNvPr>
            <p:cNvPicPr preferRelativeResize="0"/>
            <p:nvPr/>
          </p:nvPicPr>
          <p:blipFill rotWithShape="1">
            <a:blip r:embed="rId212">
              <a:alphaModFix/>
            </a:blip>
            <a:srcRect/>
            <a:stretch/>
          </p:blipFill>
          <p:spPr>
            <a:xfrm>
              <a:off x="11624790" y="1310860"/>
              <a:ext cx="542854" cy="448349"/>
            </a:xfrm>
            <a:prstGeom prst="rect">
              <a:avLst/>
            </a:prstGeom>
            <a:noFill/>
            <a:ln>
              <a:noFill/>
            </a:ln>
          </p:spPr>
        </p:pic>
        <p:pic>
          <p:nvPicPr>
            <p:cNvPr id="227" name="Google Shape;517;p25">
              <a:extLst>
                <a:ext uri="{FF2B5EF4-FFF2-40B4-BE49-F238E27FC236}">
                  <a16:creationId xmlns:a16="http://schemas.microsoft.com/office/drawing/2014/main" id="{130BF570-D805-4FDE-BF30-DF5F0BABC2EB}"/>
                </a:ext>
              </a:extLst>
            </p:cNvPr>
            <p:cNvPicPr preferRelativeResize="0"/>
            <p:nvPr/>
          </p:nvPicPr>
          <p:blipFill rotWithShape="1">
            <a:blip r:embed="rId213">
              <a:alphaModFix/>
            </a:blip>
            <a:srcRect/>
            <a:stretch/>
          </p:blipFill>
          <p:spPr>
            <a:xfrm>
              <a:off x="10058551" y="4445441"/>
              <a:ext cx="707518" cy="209508"/>
            </a:xfrm>
            <a:prstGeom prst="rect">
              <a:avLst/>
            </a:prstGeom>
            <a:noFill/>
            <a:ln>
              <a:noFill/>
            </a:ln>
          </p:spPr>
        </p:pic>
      </p:grpSp>
    </p:spTree>
    <p:extLst>
      <p:ext uri="{BB962C8B-B14F-4D97-AF65-F5344CB8AC3E}">
        <p14:creationId xmlns:p14="http://schemas.microsoft.com/office/powerpoint/2010/main" val="97891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pSp>
        <p:nvGrpSpPr>
          <p:cNvPr id="223" name="Google Shape;302;p25">
            <a:extLst>
              <a:ext uri="{FF2B5EF4-FFF2-40B4-BE49-F238E27FC236}">
                <a16:creationId xmlns:a16="http://schemas.microsoft.com/office/drawing/2014/main" id="{FED6B408-0546-4AFE-9839-E924982FC10F}"/>
              </a:ext>
            </a:extLst>
          </p:cNvPr>
          <p:cNvGrpSpPr/>
          <p:nvPr/>
        </p:nvGrpSpPr>
        <p:grpSpPr>
          <a:xfrm>
            <a:off x="304720" y="1006890"/>
            <a:ext cx="11582561" cy="5359381"/>
            <a:chOff x="-143833" y="1220031"/>
            <a:chExt cx="12312704" cy="5705718"/>
          </a:xfrm>
        </p:grpSpPr>
        <p:grpSp>
          <p:nvGrpSpPr>
            <p:cNvPr id="224" name="Google Shape;303;p25">
              <a:extLst>
                <a:ext uri="{FF2B5EF4-FFF2-40B4-BE49-F238E27FC236}">
                  <a16:creationId xmlns:a16="http://schemas.microsoft.com/office/drawing/2014/main" id="{E9B1E18C-E052-4030-B52B-A8F4212B207D}"/>
                </a:ext>
              </a:extLst>
            </p:cNvPr>
            <p:cNvGrpSpPr/>
            <p:nvPr/>
          </p:nvGrpSpPr>
          <p:grpSpPr>
            <a:xfrm>
              <a:off x="-143833" y="1220031"/>
              <a:ext cx="12312704" cy="5705718"/>
              <a:chOff x="-75711" y="484635"/>
              <a:chExt cx="8996238" cy="4655862"/>
            </a:xfrm>
          </p:grpSpPr>
          <p:pic>
            <p:nvPicPr>
              <p:cNvPr id="231" name="Google Shape;304;p25" descr="E:\work\Monthly\2016\12 December\Logo slide_Phani\Logos\All Logos\Ventura Foods.jpg">
                <a:extLst>
                  <a:ext uri="{FF2B5EF4-FFF2-40B4-BE49-F238E27FC236}">
                    <a16:creationId xmlns:a16="http://schemas.microsoft.com/office/drawing/2014/main" id="{D0503600-F366-4A9D-AA52-C9D6938D9D72}"/>
                  </a:ext>
                </a:extLst>
              </p:cNvPr>
              <p:cNvPicPr preferRelativeResize="0"/>
              <p:nvPr/>
            </p:nvPicPr>
            <p:blipFill rotWithShape="1">
              <a:blip r:embed="rId3">
                <a:alphaModFix/>
              </a:blip>
              <a:srcRect/>
              <a:stretch/>
            </p:blipFill>
            <p:spPr>
              <a:xfrm>
                <a:off x="4561215" y="4450780"/>
                <a:ext cx="421684" cy="344025"/>
              </a:xfrm>
              <a:prstGeom prst="rect">
                <a:avLst/>
              </a:prstGeom>
              <a:noFill/>
              <a:ln>
                <a:noFill/>
              </a:ln>
            </p:spPr>
          </p:pic>
          <p:pic>
            <p:nvPicPr>
              <p:cNvPr id="232" name="Google Shape;305;p25" descr="E:\work\Monthly\2016\12 December\Logo slide_Phani\Logos\All Logos\Source Atlantique.jpg">
                <a:extLst>
                  <a:ext uri="{FF2B5EF4-FFF2-40B4-BE49-F238E27FC236}">
                    <a16:creationId xmlns:a16="http://schemas.microsoft.com/office/drawing/2014/main" id="{9592BAEE-5EF9-4818-BAF3-C952D91D0808}"/>
                  </a:ext>
                </a:extLst>
              </p:cNvPr>
              <p:cNvPicPr preferRelativeResize="0"/>
              <p:nvPr/>
            </p:nvPicPr>
            <p:blipFill rotWithShape="1">
              <a:blip r:embed="rId4">
                <a:alphaModFix/>
              </a:blip>
              <a:srcRect/>
              <a:stretch/>
            </p:blipFill>
            <p:spPr>
              <a:xfrm>
                <a:off x="6213840" y="3902948"/>
                <a:ext cx="701289" cy="254592"/>
              </a:xfrm>
              <a:prstGeom prst="rect">
                <a:avLst/>
              </a:prstGeom>
              <a:noFill/>
              <a:ln>
                <a:noFill/>
              </a:ln>
            </p:spPr>
          </p:pic>
          <p:pic>
            <p:nvPicPr>
              <p:cNvPr id="233" name="Google Shape;306;p25" descr="E:\work\Monthly\2016\12 December\Logo slide_Phani\Logos\All Logos\Otto Bock US.jpg">
                <a:extLst>
                  <a:ext uri="{FF2B5EF4-FFF2-40B4-BE49-F238E27FC236}">
                    <a16:creationId xmlns:a16="http://schemas.microsoft.com/office/drawing/2014/main" id="{B7CDC587-7425-45B8-8EAC-1CA03E202252}"/>
                  </a:ext>
                </a:extLst>
              </p:cNvPr>
              <p:cNvPicPr preferRelativeResize="0"/>
              <p:nvPr/>
            </p:nvPicPr>
            <p:blipFill rotWithShape="1">
              <a:blip r:embed="rId5">
                <a:alphaModFix/>
              </a:blip>
              <a:srcRect/>
              <a:stretch/>
            </p:blipFill>
            <p:spPr>
              <a:xfrm>
                <a:off x="8270078" y="3484287"/>
                <a:ext cx="596037" cy="213274"/>
              </a:xfrm>
              <a:prstGeom prst="rect">
                <a:avLst/>
              </a:prstGeom>
              <a:noFill/>
              <a:ln>
                <a:noFill/>
              </a:ln>
            </p:spPr>
          </p:pic>
          <p:pic>
            <p:nvPicPr>
              <p:cNvPr id="234" name="Google Shape;307;p25" descr="E:\work\Monthly\2016\12 December\Logo slide_Phani\Logos\All Logos\VF Corporation.jpg">
                <a:extLst>
                  <a:ext uri="{FF2B5EF4-FFF2-40B4-BE49-F238E27FC236}">
                    <a16:creationId xmlns:a16="http://schemas.microsoft.com/office/drawing/2014/main" id="{7B04CD26-8633-4E3E-9828-BA4ADD44FCB3}"/>
                  </a:ext>
                </a:extLst>
              </p:cNvPr>
              <p:cNvPicPr preferRelativeResize="0"/>
              <p:nvPr/>
            </p:nvPicPr>
            <p:blipFill rotWithShape="1">
              <a:blip r:embed="rId6">
                <a:alphaModFix/>
              </a:blip>
              <a:srcRect/>
              <a:stretch/>
            </p:blipFill>
            <p:spPr>
              <a:xfrm>
                <a:off x="4894178" y="4268604"/>
                <a:ext cx="302720" cy="294120"/>
              </a:xfrm>
              <a:prstGeom prst="rect">
                <a:avLst/>
              </a:prstGeom>
              <a:noFill/>
              <a:ln>
                <a:noFill/>
              </a:ln>
            </p:spPr>
          </p:pic>
          <p:pic>
            <p:nvPicPr>
              <p:cNvPr id="235" name="Google Shape;308;p25" descr="E:\work\Monthly\2016\12 December\Logo slide_Phani\Logos\All Logos\Votorantim Cimentos.jpg">
                <a:extLst>
                  <a:ext uri="{FF2B5EF4-FFF2-40B4-BE49-F238E27FC236}">
                    <a16:creationId xmlns:a16="http://schemas.microsoft.com/office/drawing/2014/main" id="{A2957FF1-CE8A-47FC-9E97-A149EA00EFB6}"/>
                  </a:ext>
                </a:extLst>
              </p:cNvPr>
              <p:cNvPicPr preferRelativeResize="0"/>
              <p:nvPr/>
            </p:nvPicPr>
            <p:blipFill rotWithShape="1">
              <a:blip r:embed="rId7">
                <a:alphaModFix/>
              </a:blip>
              <a:srcRect/>
              <a:stretch/>
            </p:blipFill>
            <p:spPr>
              <a:xfrm>
                <a:off x="2569632" y="4857997"/>
                <a:ext cx="387323" cy="223077"/>
              </a:xfrm>
              <a:prstGeom prst="rect">
                <a:avLst/>
              </a:prstGeom>
              <a:noFill/>
              <a:ln>
                <a:noFill/>
              </a:ln>
            </p:spPr>
          </p:pic>
          <p:pic>
            <p:nvPicPr>
              <p:cNvPr id="236" name="Google Shape;309;p25" descr="https://d2q79iu7y748jz.cloudfront.net/s/_logo/d48c34b62e19439e05aac278bff8abfc">
                <a:extLst>
                  <a:ext uri="{FF2B5EF4-FFF2-40B4-BE49-F238E27FC236}">
                    <a16:creationId xmlns:a16="http://schemas.microsoft.com/office/drawing/2014/main" id="{72979F3E-506B-4426-A70F-81ACC8CD45B2}"/>
                  </a:ext>
                </a:extLst>
              </p:cNvPr>
              <p:cNvPicPr preferRelativeResize="0"/>
              <p:nvPr/>
            </p:nvPicPr>
            <p:blipFill rotWithShape="1">
              <a:blip r:embed="rId8">
                <a:alphaModFix/>
              </a:blip>
              <a:srcRect b="19511"/>
              <a:stretch/>
            </p:blipFill>
            <p:spPr>
              <a:xfrm>
                <a:off x="4993610" y="4610343"/>
                <a:ext cx="584398" cy="212195"/>
              </a:xfrm>
              <a:prstGeom prst="rect">
                <a:avLst/>
              </a:prstGeom>
              <a:noFill/>
              <a:ln>
                <a:noFill/>
              </a:ln>
            </p:spPr>
          </p:pic>
          <p:pic>
            <p:nvPicPr>
              <p:cNvPr id="237" name="Google Shape;310;p25" descr="E:\work\Monthly\2016\02 Feb\Logos for sashi's slide\Customer logos\IR_logo.png">
                <a:extLst>
                  <a:ext uri="{FF2B5EF4-FFF2-40B4-BE49-F238E27FC236}">
                    <a16:creationId xmlns:a16="http://schemas.microsoft.com/office/drawing/2014/main" id="{CA6074E3-E0FD-4841-96CF-345C52F6DD17}"/>
                  </a:ext>
                </a:extLst>
              </p:cNvPr>
              <p:cNvPicPr preferRelativeResize="0"/>
              <p:nvPr/>
            </p:nvPicPr>
            <p:blipFill rotWithShape="1">
              <a:blip r:embed="rId9">
                <a:alphaModFix/>
              </a:blip>
              <a:srcRect/>
              <a:stretch/>
            </p:blipFill>
            <p:spPr>
              <a:xfrm>
                <a:off x="4559306" y="4006657"/>
                <a:ext cx="790989" cy="285635"/>
              </a:xfrm>
              <a:prstGeom prst="rect">
                <a:avLst/>
              </a:prstGeom>
              <a:noFill/>
              <a:ln>
                <a:noFill/>
              </a:ln>
            </p:spPr>
          </p:pic>
          <p:pic>
            <p:nvPicPr>
              <p:cNvPr id="238" name="Google Shape;311;p25" descr="E:\work\Monthly\2016\12 December\Logo slide_Phani\Logos\All Logos\Newell Rubbermaid.jpg">
                <a:extLst>
                  <a:ext uri="{FF2B5EF4-FFF2-40B4-BE49-F238E27FC236}">
                    <a16:creationId xmlns:a16="http://schemas.microsoft.com/office/drawing/2014/main" id="{C08A56A6-0E9A-4AE1-A17B-E86DF80B5473}"/>
                  </a:ext>
                </a:extLst>
              </p:cNvPr>
              <p:cNvPicPr preferRelativeResize="0"/>
              <p:nvPr/>
            </p:nvPicPr>
            <p:blipFill rotWithShape="1">
              <a:blip r:embed="rId10">
                <a:alphaModFix/>
              </a:blip>
              <a:srcRect/>
              <a:stretch/>
            </p:blipFill>
            <p:spPr>
              <a:xfrm>
                <a:off x="1044280" y="4377962"/>
                <a:ext cx="618487" cy="192306"/>
              </a:xfrm>
              <a:prstGeom prst="rect">
                <a:avLst/>
              </a:prstGeom>
              <a:noFill/>
              <a:ln>
                <a:noFill/>
              </a:ln>
            </p:spPr>
          </p:pic>
          <p:pic>
            <p:nvPicPr>
              <p:cNvPr id="239" name="Google Shape;312;p25" descr="E:\work\Monthly\2016\12 December\Logo slide_Phani\Logos\All Logos\JJ Keller &amp; Associates, Inc..jpg">
                <a:extLst>
                  <a:ext uri="{FF2B5EF4-FFF2-40B4-BE49-F238E27FC236}">
                    <a16:creationId xmlns:a16="http://schemas.microsoft.com/office/drawing/2014/main" id="{3B40D329-17AB-4E69-A399-222426F23A0A}"/>
                  </a:ext>
                </a:extLst>
              </p:cNvPr>
              <p:cNvPicPr preferRelativeResize="0"/>
              <p:nvPr/>
            </p:nvPicPr>
            <p:blipFill rotWithShape="1">
              <a:blip r:embed="rId11">
                <a:alphaModFix/>
              </a:blip>
              <a:srcRect/>
              <a:stretch/>
            </p:blipFill>
            <p:spPr>
              <a:xfrm>
                <a:off x="6983078" y="2358781"/>
                <a:ext cx="542226" cy="279024"/>
              </a:xfrm>
              <a:prstGeom prst="rect">
                <a:avLst/>
              </a:prstGeom>
              <a:noFill/>
              <a:ln>
                <a:noFill/>
              </a:ln>
            </p:spPr>
          </p:pic>
          <p:pic>
            <p:nvPicPr>
              <p:cNvPr id="240" name="Google Shape;313;p25" descr="E:\work\Monthly\2016\12 December\Logo slide_Phani\Logos\All Logos\Insight Enterprises, Inc..jpg">
                <a:extLst>
                  <a:ext uri="{FF2B5EF4-FFF2-40B4-BE49-F238E27FC236}">
                    <a16:creationId xmlns:a16="http://schemas.microsoft.com/office/drawing/2014/main" id="{F0B2B822-BDC8-4A8A-B0D2-38EA6798649E}"/>
                  </a:ext>
                </a:extLst>
              </p:cNvPr>
              <p:cNvPicPr preferRelativeResize="0"/>
              <p:nvPr/>
            </p:nvPicPr>
            <p:blipFill rotWithShape="1">
              <a:blip r:embed="rId12">
                <a:alphaModFix/>
              </a:blip>
              <a:srcRect/>
              <a:stretch/>
            </p:blipFill>
            <p:spPr>
              <a:xfrm>
                <a:off x="242183" y="1703651"/>
                <a:ext cx="430104" cy="247912"/>
              </a:xfrm>
              <a:prstGeom prst="rect">
                <a:avLst/>
              </a:prstGeom>
              <a:noFill/>
              <a:ln>
                <a:noFill/>
              </a:ln>
            </p:spPr>
          </p:pic>
          <p:pic>
            <p:nvPicPr>
              <p:cNvPr id="241" name="Google Shape;314;p25" descr="E:\work\Monthly\2016\12 December\Logo slide_Phani\Logos\All Logos\H.B. Fuller Company.jpg">
                <a:extLst>
                  <a:ext uri="{FF2B5EF4-FFF2-40B4-BE49-F238E27FC236}">
                    <a16:creationId xmlns:a16="http://schemas.microsoft.com/office/drawing/2014/main" id="{D224C07B-F4DE-4590-87F7-8C308421126C}"/>
                  </a:ext>
                </a:extLst>
              </p:cNvPr>
              <p:cNvPicPr preferRelativeResize="0"/>
              <p:nvPr/>
            </p:nvPicPr>
            <p:blipFill rotWithShape="1">
              <a:blip r:embed="rId13">
                <a:alphaModFix/>
              </a:blip>
              <a:srcRect/>
              <a:stretch/>
            </p:blipFill>
            <p:spPr>
              <a:xfrm>
                <a:off x="4121928" y="1975673"/>
                <a:ext cx="636304" cy="279956"/>
              </a:xfrm>
              <a:prstGeom prst="rect">
                <a:avLst/>
              </a:prstGeom>
              <a:noFill/>
              <a:ln>
                <a:noFill/>
              </a:ln>
            </p:spPr>
          </p:pic>
          <p:pic>
            <p:nvPicPr>
              <p:cNvPr id="242" name="Google Shape;315;p25" descr="E:\work\Monthly\2016\12 December\Logo slide_Phani\Logos\All Logos\Ermenegildo Zegna Corporation.jpg">
                <a:extLst>
                  <a:ext uri="{FF2B5EF4-FFF2-40B4-BE49-F238E27FC236}">
                    <a16:creationId xmlns:a16="http://schemas.microsoft.com/office/drawing/2014/main" id="{6681E02B-2282-41A8-A6F2-B3574DC96C2A}"/>
                  </a:ext>
                </a:extLst>
              </p:cNvPr>
              <p:cNvPicPr preferRelativeResize="0"/>
              <p:nvPr/>
            </p:nvPicPr>
            <p:blipFill rotWithShape="1">
              <a:blip r:embed="rId14">
                <a:alphaModFix/>
              </a:blip>
              <a:srcRect/>
              <a:stretch/>
            </p:blipFill>
            <p:spPr>
              <a:xfrm>
                <a:off x="5310665" y="1682186"/>
                <a:ext cx="770043" cy="209718"/>
              </a:xfrm>
              <a:prstGeom prst="rect">
                <a:avLst/>
              </a:prstGeom>
              <a:noFill/>
              <a:ln>
                <a:noFill/>
              </a:ln>
            </p:spPr>
          </p:pic>
          <p:pic>
            <p:nvPicPr>
              <p:cNvPr id="243" name="Google Shape;316;p25" descr="E:\work\Monthly\2016\12 December\Logo slide_Phani\Logos\All Logos\Eaux Vives Water Inc. (ESKA).jpg">
                <a:extLst>
                  <a:ext uri="{FF2B5EF4-FFF2-40B4-BE49-F238E27FC236}">
                    <a16:creationId xmlns:a16="http://schemas.microsoft.com/office/drawing/2014/main" id="{566A0926-E17A-4158-8AFE-F6604030B86E}"/>
                  </a:ext>
                </a:extLst>
              </p:cNvPr>
              <p:cNvPicPr preferRelativeResize="0"/>
              <p:nvPr/>
            </p:nvPicPr>
            <p:blipFill rotWithShape="1">
              <a:blip r:embed="rId15">
                <a:alphaModFix/>
              </a:blip>
              <a:srcRect/>
              <a:stretch/>
            </p:blipFill>
            <p:spPr>
              <a:xfrm>
                <a:off x="7363356" y="1748302"/>
                <a:ext cx="443318" cy="261525"/>
              </a:xfrm>
              <a:prstGeom prst="rect">
                <a:avLst/>
              </a:prstGeom>
              <a:noFill/>
              <a:ln>
                <a:noFill/>
              </a:ln>
            </p:spPr>
          </p:pic>
          <p:pic>
            <p:nvPicPr>
              <p:cNvPr id="244" name="Google Shape;317;p25" descr="E:\work\Monthly\2016\02 Feb\Logos for sashi's slide\Customer logos\dannon-md16-320x240.jpg">
                <a:extLst>
                  <a:ext uri="{FF2B5EF4-FFF2-40B4-BE49-F238E27FC236}">
                    <a16:creationId xmlns:a16="http://schemas.microsoft.com/office/drawing/2014/main" id="{6A8D1858-37D9-431A-A604-3B252EB7D653}"/>
                  </a:ext>
                </a:extLst>
              </p:cNvPr>
              <p:cNvPicPr preferRelativeResize="0"/>
              <p:nvPr/>
            </p:nvPicPr>
            <p:blipFill rotWithShape="1">
              <a:blip r:embed="rId16">
                <a:alphaModFix/>
              </a:blip>
              <a:srcRect/>
              <a:stretch/>
            </p:blipFill>
            <p:spPr>
              <a:xfrm>
                <a:off x="1502395" y="1146749"/>
                <a:ext cx="604914" cy="454178"/>
              </a:xfrm>
              <a:prstGeom prst="rect">
                <a:avLst/>
              </a:prstGeom>
              <a:noFill/>
              <a:ln>
                <a:noFill/>
              </a:ln>
            </p:spPr>
          </p:pic>
          <p:pic>
            <p:nvPicPr>
              <p:cNvPr id="245" name="Google Shape;318;p25" descr="E:\work\Monthly\2016\12 December\Logo slide_Phani\Logos\All Logos\Compass Group USA.jpg">
                <a:extLst>
                  <a:ext uri="{FF2B5EF4-FFF2-40B4-BE49-F238E27FC236}">
                    <a16:creationId xmlns:a16="http://schemas.microsoft.com/office/drawing/2014/main" id="{6A54DD0E-ABE0-4F92-8475-0102CB82292D}"/>
                  </a:ext>
                </a:extLst>
              </p:cNvPr>
              <p:cNvPicPr preferRelativeResize="0"/>
              <p:nvPr/>
            </p:nvPicPr>
            <p:blipFill rotWithShape="1">
              <a:blip r:embed="rId17">
                <a:alphaModFix/>
              </a:blip>
              <a:srcRect/>
              <a:stretch/>
            </p:blipFill>
            <p:spPr>
              <a:xfrm>
                <a:off x="3926136" y="938924"/>
                <a:ext cx="535263" cy="247601"/>
              </a:xfrm>
              <a:prstGeom prst="rect">
                <a:avLst/>
              </a:prstGeom>
              <a:noFill/>
              <a:ln>
                <a:noFill/>
              </a:ln>
            </p:spPr>
          </p:pic>
          <p:pic>
            <p:nvPicPr>
              <p:cNvPr id="246" name="Google Shape;319;p25" descr="E:\work\Monthly\2016\12 December\Logo slide_Phani\Logos\All Logos\Community Coffee Company L.L.C..jpg">
                <a:extLst>
                  <a:ext uri="{FF2B5EF4-FFF2-40B4-BE49-F238E27FC236}">
                    <a16:creationId xmlns:a16="http://schemas.microsoft.com/office/drawing/2014/main" id="{EFB2C497-973D-4B91-A119-25EA6EC79E29}"/>
                  </a:ext>
                </a:extLst>
              </p:cNvPr>
              <p:cNvPicPr preferRelativeResize="0"/>
              <p:nvPr/>
            </p:nvPicPr>
            <p:blipFill rotWithShape="1">
              <a:blip r:embed="rId18">
                <a:alphaModFix/>
              </a:blip>
              <a:srcRect/>
              <a:stretch/>
            </p:blipFill>
            <p:spPr>
              <a:xfrm>
                <a:off x="5726102" y="627879"/>
                <a:ext cx="412263" cy="296214"/>
              </a:xfrm>
              <a:prstGeom prst="rect">
                <a:avLst/>
              </a:prstGeom>
              <a:noFill/>
              <a:ln>
                <a:noFill/>
              </a:ln>
            </p:spPr>
          </p:pic>
          <p:pic>
            <p:nvPicPr>
              <p:cNvPr id="247" name="Google Shape;320;p25" descr="E:\work\Monthly\2016\12 December\Logo slide_Phani\Logos\All Logos\Church &amp; Dwight Co., Inc..jpg">
                <a:extLst>
                  <a:ext uri="{FF2B5EF4-FFF2-40B4-BE49-F238E27FC236}">
                    <a16:creationId xmlns:a16="http://schemas.microsoft.com/office/drawing/2014/main" id="{F6B41725-02E2-4A82-A08B-98CA0571FD52}"/>
                  </a:ext>
                </a:extLst>
              </p:cNvPr>
              <p:cNvPicPr preferRelativeResize="0"/>
              <p:nvPr/>
            </p:nvPicPr>
            <p:blipFill rotWithShape="1">
              <a:blip r:embed="rId19">
                <a:alphaModFix/>
              </a:blip>
              <a:srcRect/>
              <a:stretch/>
            </p:blipFill>
            <p:spPr>
              <a:xfrm>
                <a:off x="1073087" y="1176507"/>
                <a:ext cx="338387" cy="332758"/>
              </a:xfrm>
              <a:prstGeom prst="rect">
                <a:avLst/>
              </a:prstGeom>
              <a:noFill/>
              <a:ln>
                <a:noFill/>
              </a:ln>
            </p:spPr>
          </p:pic>
          <p:pic>
            <p:nvPicPr>
              <p:cNvPr id="248" name="Google Shape;321;p25" descr="C:\Users\vamshi.k\Desktop\Logos\CalPortland Company.png">
                <a:extLst>
                  <a:ext uri="{FF2B5EF4-FFF2-40B4-BE49-F238E27FC236}">
                    <a16:creationId xmlns:a16="http://schemas.microsoft.com/office/drawing/2014/main" id="{EE260814-C54A-4477-B0E3-F6E5626E3464}"/>
                  </a:ext>
                </a:extLst>
              </p:cNvPr>
              <p:cNvPicPr preferRelativeResize="0"/>
              <p:nvPr/>
            </p:nvPicPr>
            <p:blipFill rotWithShape="1">
              <a:blip r:embed="rId20">
                <a:alphaModFix/>
              </a:blip>
              <a:srcRect/>
              <a:stretch/>
            </p:blipFill>
            <p:spPr>
              <a:xfrm>
                <a:off x="2256619" y="891710"/>
                <a:ext cx="490457" cy="213493"/>
              </a:xfrm>
              <a:prstGeom prst="rect">
                <a:avLst/>
              </a:prstGeom>
              <a:noFill/>
              <a:ln>
                <a:noFill/>
              </a:ln>
            </p:spPr>
          </p:pic>
          <p:pic>
            <p:nvPicPr>
              <p:cNvPr id="249" name="Google Shape;322;p25" descr="E:\work\Monthly\2016\02 Feb\Logos for sashi's slide\Customer logos\2000px-Adidas_Logo.svg.png">
                <a:extLst>
                  <a:ext uri="{FF2B5EF4-FFF2-40B4-BE49-F238E27FC236}">
                    <a16:creationId xmlns:a16="http://schemas.microsoft.com/office/drawing/2014/main" id="{6A9267AA-F379-4E50-B933-544550A098EF}"/>
                  </a:ext>
                </a:extLst>
              </p:cNvPr>
              <p:cNvPicPr preferRelativeResize="0"/>
              <p:nvPr/>
            </p:nvPicPr>
            <p:blipFill rotWithShape="1">
              <a:blip r:embed="rId21">
                <a:alphaModFix/>
              </a:blip>
              <a:srcRect/>
              <a:stretch/>
            </p:blipFill>
            <p:spPr>
              <a:xfrm>
                <a:off x="1081329" y="624746"/>
                <a:ext cx="430101" cy="286233"/>
              </a:xfrm>
              <a:prstGeom prst="rect">
                <a:avLst/>
              </a:prstGeom>
              <a:noFill/>
              <a:ln>
                <a:noFill/>
              </a:ln>
            </p:spPr>
          </p:pic>
          <p:pic>
            <p:nvPicPr>
              <p:cNvPr id="250" name="Google Shape;323;p25" descr="E:\work\Monthly\2016\02 Feb\Logos for sashi's slide\Customer logos\ap_logo.gif">
                <a:extLst>
                  <a:ext uri="{FF2B5EF4-FFF2-40B4-BE49-F238E27FC236}">
                    <a16:creationId xmlns:a16="http://schemas.microsoft.com/office/drawing/2014/main" id="{147C863F-3A80-4482-BD96-9109A1A82C3A}"/>
                  </a:ext>
                </a:extLst>
              </p:cNvPr>
              <p:cNvPicPr preferRelativeResize="0"/>
              <p:nvPr/>
            </p:nvPicPr>
            <p:blipFill rotWithShape="1">
              <a:blip r:embed="rId22">
                <a:alphaModFix/>
              </a:blip>
              <a:srcRect/>
              <a:stretch/>
            </p:blipFill>
            <p:spPr>
              <a:xfrm>
                <a:off x="1621026" y="675798"/>
                <a:ext cx="742916" cy="151468"/>
              </a:xfrm>
              <a:prstGeom prst="rect">
                <a:avLst/>
              </a:prstGeom>
              <a:noFill/>
              <a:ln>
                <a:noFill/>
              </a:ln>
            </p:spPr>
          </p:pic>
          <p:pic>
            <p:nvPicPr>
              <p:cNvPr id="251" name="Google Shape;324;p25" descr="E:\work\Monthly\2016\02 Feb\Logos for sashi's slide\Customer logos\Acosta_logo_red_black_RGBsmall.jpg">
                <a:extLst>
                  <a:ext uri="{FF2B5EF4-FFF2-40B4-BE49-F238E27FC236}">
                    <a16:creationId xmlns:a16="http://schemas.microsoft.com/office/drawing/2014/main" id="{EB412189-6CAD-4375-BD4B-663CE2B16E84}"/>
                  </a:ext>
                </a:extLst>
              </p:cNvPr>
              <p:cNvPicPr preferRelativeResize="0"/>
              <p:nvPr/>
            </p:nvPicPr>
            <p:blipFill rotWithShape="1">
              <a:blip r:embed="rId23">
                <a:alphaModFix/>
              </a:blip>
              <a:srcRect/>
              <a:stretch/>
            </p:blipFill>
            <p:spPr>
              <a:xfrm>
                <a:off x="5529364" y="3293357"/>
                <a:ext cx="447153" cy="152156"/>
              </a:xfrm>
              <a:prstGeom prst="rect">
                <a:avLst/>
              </a:prstGeom>
              <a:noFill/>
              <a:ln>
                <a:noFill/>
              </a:ln>
            </p:spPr>
          </p:pic>
          <p:pic>
            <p:nvPicPr>
              <p:cNvPr id="252" name="Google Shape;325;p25" descr="E:\work\Monthly\2016\02 Feb\Logos for sashi's slide\Customer logos\mobile-logo-2x.png">
                <a:extLst>
                  <a:ext uri="{FF2B5EF4-FFF2-40B4-BE49-F238E27FC236}">
                    <a16:creationId xmlns:a16="http://schemas.microsoft.com/office/drawing/2014/main" id="{306BFCBC-82E0-4460-A85C-F79E642212EE}"/>
                  </a:ext>
                </a:extLst>
              </p:cNvPr>
              <p:cNvPicPr preferRelativeResize="0"/>
              <p:nvPr/>
            </p:nvPicPr>
            <p:blipFill rotWithShape="1">
              <a:blip r:embed="rId24">
                <a:alphaModFix/>
              </a:blip>
              <a:srcRect l="7464" t="7752" r="5750" b="8385"/>
              <a:stretch/>
            </p:blipFill>
            <p:spPr>
              <a:xfrm>
                <a:off x="2462965" y="636408"/>
                <a:ext cx="478579" cy="165712"/>
              </a:xfrm>
              <a:prstGeom prst="rect">
                <a:avLst/>
              </a:prstGeom>
              <a:noFill/>
              <a:ln>
                <a:noFill/>
              </a:ln>
            </p:spPr>
          </p:pic>
          <p:sp>
            <p:nvSpPr>
              <p:cNvPr id="253" name="Google Shape;326;p25" descr="http://www.apextoolgroup.com/sites/all/themes/atg/logo.png">
                <a:extLst>
                  <a:ext uri="{FF2B5EF4-FFF2-40B4-BE49-F238E27FC236}">
                    <a16:creationId xmlns:a16="http://schemas.microsoft.com/office/drawing/2014/main" id="{5C8AD2BF-E779-4B3B-BB85-96B5986FDC6A}"/>
                  </a:ext>
                </a:extLst>
              </p:cNvPr>
              <p:cNvSpPr/>
              <p:nvPr/>
            </p:nvSpPr>
            <p:spPr>
              <a:xfrm>
                <a:off x="502420" y="484635"/>
                <a:ext cx="208366" cy="208367"/>
              </a:xfrm>
              <a:prstGeom prst="rect">
                <a:avLst/>
              </a:prstGeom>
              <a:noFill/>
              <a:ln>
                <a:noFill/>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54" name="Google Shape;327;p25" descr="http://www.atlanticfasteners.com/wp-content/uploads/2015/09/Applied.png">
                <a:extLst>
                  <a:ext uri="{FF2B5EF4-FFF2-40B4-BE49-F238E27FC236}">
                    <a16:creationId xmlns:a16="http://schemas.microsoft.com/office/drawing/2014/main" id="{56BC558B-0691-4F29-AF6E-B68032313D2B}"/>
                  </a:ext>
                </a:extLst>
              </p:cNvPr>
              <p:cNvPicPr preferRelativeResize="0"/>
              <p:nvPr/>
            </p:nvPicPr>
            <p:blipFill rotWithShape="1">
              <a:blip r:embed="rId25">
                <a:alphaModFix/>
              </a:blip>
              <a:srcRect/>
              <a:stretch/>
            </p:blipFill>
            <p:spPr>
              <a:xfrm>
                <a:off x="4531523" y="617269"/>
                <a:ext cx="499425" cy="144917"/>
              </a:xfrm>
              <a:prstGeom prst="rect">
                <a:avLst/>
              </a:prstGeom>
              <a:noFill/>
              <a:ln>
                <a:noFill/>
              </a:ln>
            </p:spPr>
          </p:pic>
          <p:sp>
            <p:nvSpPr>
              <p:cNvPr id="255" name="Google Shape;328;p25" descr="http://1.shard.www.asics.com.edgesuite.net/b/2/Xr-vAJgZY.webp">
                <a:extLst>
                  <a:ext uri="{FF2B5EF4-FFF2-40B4-BE49-F238E27FC236}">
                    <a16:creationId xmlns:a16="http://schemas.microsoft.com/office/drawing/2014/main" id="{BF3DE682-94CE-4A9F-98DE-3AFE45280795}"/>
                  </a:ext>
                </a:extLst>
              </p:cNvPr>
              <p:cNvSpPr/>
              <p:nvPr/>
            </p:nvSpPr>
            <p:spPr>
              <a:xfrm>
                <a:off x="654820" y="637035"/>
                <a:ext cx="208366" cy="208367"/>
              </a:xfrm>
              <a:prstGeom prst="rect">
                <a:avLst/>
              </a:prstGeom>
              <a:noFill/>
              <a:ln>
                <a:noFill/>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6" name="Google Shape;329;p25" descr="http://1.shard.www.asics.com.edgesuite.net/b/2/Xr-vAJgZY.webp">
                <a:extLst>
                  <a:ext uri="{FF2B5EF4-FFF2-40B4-BE49-F238E27FC236}">
                    <a16:creationId xmlns:a16="http://schemas.microsoft.com/office/drawing/2014/main" id="{984B6761-97ED-4E25-B5E3-F6ED159B2AC6}"/>
                  </a:ext>
                </a:extLst>
              </p:cNvPr>
              <p:cNvSpPr/>
              <p:nvPr/>
            </p:nvSpPr>
            <p:spPr>
              <a:xfrm>
                <a:off x="807220" y="789435"/>
                <a:ext cx="208366" cy="208367"/>
              </a:xfrm>
              <a:prstGeom prst="rect">
                <a:avLst/>
              </a:prstGeom>
              <a:noFill/>
              <a:ln>
                <a:noFill/>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733"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57" name="Google Shape;330;p25" descr="E:\work\Monthly\2016\02 Feb\Logos for sashi's slide\Customer logos\CargillLogo.svg.png">
                <a:extLst>
                  <a:ext uri="{FF2B5EF4-FFF2-40B4-BE49-F238E27FC236}">
                    <a16:creationId xmlns:a16="http://schemas.microsoft.com/office/drawing/2014/main" id="{A9144552-1DE4-49D3-8E58-D0976420B4BA}"/>
                  </a:ext>
                </a:extLst>
              </p:cNvPr>
              <p:cNvPicPr preferRelativeResize="0"/>
              <p:nvPr/>
            </p:nvPicPr>
            <p:blipFill rotWithShape="1">
              <a:blip r:embed="rId26">
                <a:alphaModFix/>
              </a:blip>
              <a:srcRect/>
              <a:stretch/>
            </p:blipFill>
            <p:spPr>
              <a:xfrm>
                <a:off x="3235979" y="851406"/>
                <a:ext cx="619694" cy="195277"/>
              </a:xfrm>
              <a:prstGeom prst="rect">
                <a:avLst/>
              </a:prstGeom>
              <a:noFill/>
              <a:ln>
                <a:noFill/>
              </a:ln>
            </p:spPr>
          </p:pic>
          <p:pic>
            <p:nvPicPr>
              <p:cNvPr id="258" name="Google Shape;331;p25" descr="E:\work\Monthly\2016\02 Feb\Logos for sashi's slide\Customer logos\cf_color_double_lrg.jpg">
                <a:extLst>
                  <a:ext uri="{FF2B5EF4-FFF2-40B4-BE49-F238E27FC236}">
                    <a16:creationId xmlns:a16="http://schemas.microsoft.com/office/drawing/2014/main" id="{B426A0D5-52E8-4A31-8569-469093750517}"/>
                  </a:ext>
                </a:extLst>
              </p:cNvPr>
              <p:cNvPicPr preferRelativeResize="0"/>
              <p:nvPr/>
            </p:nvPicPr>
            <p:blipFill rotWithShape="1">
              <a:blip r:embed="rId27">
                <a:alphaModFix/>
              </a:blip>
              <a:srcRect/>
              <a:stretch/>
            </p:blipFill>
            <p:spPr>
              <a:xfrm>
                <a:off x="5810545" y="985965"/>
                <a:ext cx="513838" cy="281499"/>
              </a:xfrm>
              <a:prstGeom prst="rect">
                <a:avLst/>
              </a:prstGeom>
              <a:noFill/>
              <a:ln>
                <a:noFill/>
              </a:ln>
            </p:spPr>
          </p:pic>
          <p:pic>
            <p:nvPicPr>
              <p:cNvPr id="259" name="Google Shape;332;p25" descr="E:\work\Monthly\2016\02 Feb\Logos for sashi's slide\Customer logos\1440x550_COTY_0.jpg">
                <a:extLst>
                  <a:ext uri="{FF2B5EF4-FFF2-40B4-BE49-F238E27FC236}">
                    <a16:creationId xmlns:a16="http://schemas.microsoft.com/office/drawing/2014/main" id="{E4FA37DD-8AD2-49F0-ABA3-DFA12EEC1911}"/>
                  </a:ext>
                </a:extLst>
              </p:cNvPr>
              <p:cNvPicPr preferRelativeResize="0"/>
              <p:nvPr/>
            </p:nvPicPr>
            <p:blipFill rotWithShape="1">
              <a:blip r:embed="rId28">
                <a:alphaModFix/>
              </a:blip>
              <a:srcRect/>
              <a:stretch/>
            </p:blipFill>
            <p:spPr>
              <a:xfrm>
                <a:off x="-75711" y="999955"/>
                <a:ext cx="1153275" cy="337267"/>
              </a:xfrm>
              <a:prstGeom prst="rect">
                <a:avLst/>
              </a:prstGeom>
              <a:noFill/>
              <a:ln>
                <a:noFill/>
              </a:ln>
            </p:spPr>
          </p:pic>
          <p:pic>
            <p:nvPicPr>
              <p:cNvPr id="260" name="Google Shape;333;p25" descr="E:\work\Monthly\2016\02 Feb\Logos for sashi's slide\Customer logos\bose_logo.png">
                <a:extLst>
                  <a:ext uri="{FF2B5EF4-FFF2-40B4-BE49-F238E27FC236}">
                    <a16:creationId xmlns:a16="http://schemas.microsoft.com/office/drawing/2014/main" id="{F20667FC-F567-4F0E-99C5-985BA7D15DD9}"/>
                  </a:ext>
                </a:extLst>
              </p:cNvPr>
              <p:cNvPicPr preferRelativeResize="0"/>
              <p:nvPr/>
            </p:nvPicPr>
            <p:blipFill rotWithShape="1">
              <a:blip r:embed="rId29">
                <a:alphaModFix/>
              </a:blip>
              <a:srcRect/>
              <a:stretch/>
            </p:blipFill>
            <p:spPr>
              <a:xfrm>
                <a:off x="172830" y="637477"/>
                <a:ext cx="798899" cy="283668"/>
              </a:xfrm>
              <a:prstGeom prst="rect">
                <a:avLst/>
              </a:prstGeom>
              <a:noFill/>
              <a:ln>
                <a:noFill/>
              </a:ln>
            </p:spPr>
          </p:pic>
          <p:pic>
            <p:nvPicPr>
              <p:cNvPr id="261" name="Google Shape;334;p25" descr="https://www.bluediamond.com/common/images/logos/almonds.png">
                <a:extLst>
                  <a:ext uri="{FF2B5EF4-FFF2-40B4-BE49-F238E27FC236}">
                    <a16:creationId xmlns:a16="http://schemas.microsoft.com/office/drawing/2014/main" id="{1BD30EAD-2930-4A50-9398-5E72C0F1F049}"/>
                  </a:ext>
                </a:extLst>
              </p:cNvPr>
              <p:cNvPicPr preferRelativeResize="0"/>
              <p:nvPr/>
            </p:nvPicPr>
            <p:blipFill rotWithShape="1">
              <a:blip r:embed="rId30">
                <a:alphaModFix/>
              </a:blip>
              <a:srcRect/>
              <a:stretch/>
            </p:blipFill>
            <p:spPr>
              <a:xfrm>
                <a:off x="3934692" y="4439824"/>
                <a:ext cx="532540" cy="329668"/>
              </a:xfrm>
              <a:prstGeom prst="rect">
                <a:avLst/>
              </a:prstGeom>
              <a:noFill/>
              <a:ln>
                <a:noFill/>
              </a:ln>
            </p:spPr>
          </p:pic>
          <p:pic>
            <p:nvPicPr>
              <p:cNvPr id="262" name="Google Shape;335;p25" descr="https://www.cfindustries.com/contentassets/d18be9e914bb4f73bb2807a3b4024b7b/cf-logo-footer2.png">
                <a:extLst>
                  <a:ext uri="{FF2B5EF4-FFF2-40B4-BE49-F238E27FC236}">
                    <a16:creationId xmlns:a16="http://schemas.microsoft.com/office/drawing/2014/main" id="{A0A63CEB-0DD1-414B-B244-2AD4692FD1A0}"/>
                  </a:ext>
                </a:extLst>
              </p:cNvPr>
              <p:cNvPicPr preferRelativeResize="0"/>
              <p:nvPr/>
            </p:nvPicPr>
            <p:blipFill rotWithShape="1">
              <a:blip r:embed="rId31">
                <a:alphaModFix/>
              </a:blip>
              <a:srcRect/>
              <a:stretch/>
            </p:blipFill>
            <p:spPr>
              <a:xfrm>
                <a:off x="5363192" y="1279140"/>
                <a:ext cx="438445" cy="151643"/>
              </a:xfrm>
              <a:prstGeom prst="rect">
                <a:avLst/>
              </a:prstGeom>
              <a:noFill/>
              <a:ln>
                <a:noFill/>
              </a:ln>
            </p:spPr>
          </p:pic>
          <p:pic>
            <p:nvPicPr>
              <p:cNvPr id="263" name="Google Shape;336;p25" descr="E:\work\Monthly\2016\02 Feb\Logos for sashi's slide\Customer logos\logo.png">
                <a:extLst>
                  <a:ext uri="{FF2B5EF4-FFF2-40B4-BE49-F238E27FC236}">
                    <a16:creationId xmlns:a16="http://schemas.microsoft.com/office/drawing/2014/main" id="{75D20C6B-6D93-4C62-9BC4-34CF79B20C91}"/>
                  </a:ext>
                </a:extLst>
              </p:cNvPr>
              <p:cNvPicPr preferRelativeResize="0"/>
              <p:nvPr/>
            </p:nvPicPr>
            <p:blipFill rotWithShape="1">
              <a:blip r:embed="rId32">
                <a:alphaModFix/>
              </a:blip>
              <a:srcRect/>
              <a:stretch/>
            </p:blipFill>
            <p:spPr>
              <a:xfrm>
                <a:off x="2784541" y="823855"/>
                <a:ext cx="389770" cy="248035"/>
              </a:xfrm>
              <a:prstGeom prst="rect">
                <a:avLst/>
              </a:prstGeom>
              <a:noFill/>
              <a:ln>
                <a:noFill/>
              </a:ln>
            </p:spPr>
          </p:pic>
          <p:pic>
            <p:nvPicPr>
              <p:cNvPr id="264" name="Google Shape;337;p25" descr="E:\work\Monthly\2016\02 Feb\Logos for sashi's slide\Customer logos\Del_Monte_2013.png">
                <a:extLst>
                  <a:ext uri="{FF2B5EF4-FFF2-40B4-BE49-F238E27FC236}">
                    <a16:creationId xmlns:a16="http://schemas.microsoft.com/office/drawing/2014/main" id="{4225F87A-DD69-44E9-B93D-27DB758B7534}"/>
                  </a:ext>
                </a:extLst>
              </p:cNvPr>
              <p:cNvPicPr preferRelativeResize="0"/>
              <p:nvPr/>
            </p:nvPicPr>
            <p:blipFill rotWithShape="1">
              <a:blip r:embed="rId33">
                <a:alphaModFix/>
              </a:blip>
              <a:srcRect/>
              <a:stretch/>
            </p:blipFill>
            <p:spPr>
              <a:xfrm>
                <a:off x="2198245" y="1192764"/>
                <a:ext cx="438411" cy="309375"/>
              </a:xfrm>
              <a:prstGeom prst="rect">
                <a:avLst/>
              </a:prstGeom>
              <a:noFill/>
              <a:ln>
                <a:noFill/>
              </a:ln>
            </p:spPr>
          </p:pic>
          <p:pic>
            <p:nvPicPr>
              <p:cNvPr id="265" name="Google Shape;338;p25" descr="https://sportsperspectives.com/logos/discovery-communications-inc-logo.png">
                <a:extLst>
                  <a:ext uri="{FF2B5EF4-FFF2-40B4-BE49-F238E27FC236}">
                    <a16:creationId xmlns:a16="http://schemas.microsoft.com/office/drawing/2014/main" id="{4603AE61-B37F-4331-BA27-02CD14B54500}"/>
                  </a:ext>
                </a:extLst>
              </p:cNvPr>
              <p:cNvPicPr preferRelativeResize="0"/>
              <p:nvPr/>
            </p:nvPicPr>
            <p:blipFill rotWithShape="1">
              <a:blip r:embed="rId34">
                <a:alphaModFix/>
              </a:blip>
              <a:srcRect/>
              <a:stretch/>
            </p:blipFill>
            <p:spPr>
              <a:xfrm>
                <a:off x="4042123" y="1217458"/>
                <a:ext cx="662333" cy="147038"/>
              </a:xfrm>
              <a:prstGeom prst="rect">
                <a:avLst/>
              </a:prstGeom>
              <a:noFill/>
              <a:ln>
                <a:noFill/>
              </a:ln>
            </p:spPr>
          </p:pic>
          <p:pic>
            <p:nvPicPr>
              <p:cNvPr id="266" name="Google Shape;339;p25" descr="https://blackhawknetwork.com/wp-content/uploads/2016/02/blackhawk-network-logo.png">
                <a:extLst>
                  <a:ext uri="{FF2B5EF4-FFF2-40B4-BE49-F238E27FC236}">
                    <a16:creationId xmlns:a16="http://schemas.microsoft.com/office/drawing/2014/main" id="{1C5128B8-EE4A-408F-B639-54C6721F10CB}"/>
                  </a:ext>
                </a:extLst>
              </p:cNvPr>
              <p:cNvPicPr preferRelativeResize="0"/>
              <p:nvPr/>
            </p:nvPicPr>
            <p:blipFill rotWithShape="1">
              <a:blip r:embed="rId35">
                <a:alphaModFix/>
              </a:blip>
              <a:srcRect/>
              <a:stretch/>
            </p:blipFill>
            <p:spPr>
              <a:xfrm>
                <a:off x="851497" y="1574003"/>
                <a:ext cx="902474" cy="211714"/>
              </a:xfrm>
              <a:prstGeom prst="rect">
                <a:avLst/>
              </a:prstGeom>
              <a:noFill/>
              <a:ln>
                <a:noFill/>
              </a:ln>
            </p:spPr>
          </p:pic>
          <p:pic>
            <p:nvPicPr>
              <p:cNvPr id="267" name="Google Shape;340;p25" descr="E:\work\Monthly\2016\02 Feb\Logos for sashi's slide\Customer logos\dpsg_logo.jpg">
                <a:extLst>
                  <a:ext uri="{FF2B5EF4-FFF2-40B4-BE49-F238E27FC236}">
                    <a16:creationId xmlns:a16="http://schemas.microsoft.com/office/drawing/2014/main" id="{F98105D4-3A5C-4344-AD0F-320479C065AD}"/>
                  </a:ext>
                </a:extLst>
              </p:cNvPr>
              <p:cNvPicPr preferRelativeResize="0"/>
              <p:nvPr/>
            </p:nvPicPr>
            <p:blipFill rotWithShape="1">
              <a:blip r:embed="rId36">
                <a:alphaModFix/>
              </a:blip>
              <a:srcRect/>
              <a:stretch/>
            </p:blipFill>
            <p:spPr>
              <a:xfrm>
                <a:off x="3200869" y="1161898"/>
                <a:ext cx="688688" cy="179060"/>
              </a:xfrm>
              <a:prstGeom prst="rect">
                <a:avLst/>
              </a:prstGeom>
              <a:noFill/>
              <a:ln>
                <a:noFill/>
              </a:ln>
            </p:spPr>
          </p:pic>
          <p:pic>
            <p:nvPicPr>
              <p:cNvPr id="268" name="Google Shape;341;p25" descr="E:\work\Monthly\2016\12 December\Logo slide_Phani\Logos\All Logos\EMC Corporation.jpg">
                <a:extLst>
                  <a:ext uri="{FF2B5EF4-FFF2-40B4-BE49-F238E27FC236}">
                    <a16:creationId xmlns:a16="http://schemas.microsoft.com/office/drawing/2014/main" id="{DCC76149-3DD4-48B6-83AA-6A96D05E27AF}"/>
                  </a:ext>
                </a:extLst>
              </p:cNvPr>
              <p:cNvPicPr preferRelativeResize="0"/>
              <p:nvPr/>
            </p:nvPicPr>
            <p:blipFill rotWithShape="1">
              <a:blip r:embed="rId37">
                <a:alphaModFix/>
              </a:blip>
              <a:srcRect/>
              <a:stretch/>
            </p:blipFill>
            <p:spPr>
              <a:xfrm>
                <a:off x="4637103" y="1667901"/>
                <a:ext cx="473305" cy="302679"/>
              </a:xfrm>
              <a:prstGeom prst="rect">
                <a:avLst/>
              </a:prstGeom>
              <a:noFill/>
              <a:ln>
                <a:noFill/>
              </a:ln>
            </p:spPr>
          </p:pic>
          <p:pic>
            <p:nvPicPr>
              <p:cNvPr id="269" name="Google Shape;342;p25" descr="E:\work\Monthly\2016\02 Feb\Logos for sashi's slide\Customer logos\h69849h6984905.gif">
                <a:extLst>
                  <a:ext uri="{FF2B5EF4-FFF2-40B4-BE49-F238E27FC236}">
                    <a16:creationId xmlns:a16="http://schemas.microsoft.com/office/drawing/2014/main" id="{6E58747D-90ED-401D-BAD4-30F79E0748A5}"/>
                  </a:ext>
                </a:extLst>
              </p:cNvPr>
              <p:cNvPicPr preferRelativeResize="0"/>
              <p:nvPr/>
            </p:nvPicPr>
            <p:blipFill rotWithShape="1">
              <a:blip r:embed="rId38">
                <a:alphaModFix/>
              </a:blip>
              <a:srcRect/>
              <a:stretch/>
            </p:blipFill>
            <p:spPr>
              <a:xfrm>
                <a:off x="6979585" y="2056963"/>
                <a:ext cx="966638" cy="172217"/>
              </a:xfrm>
              <a:prstGeom prst="rect">
                <a:avLst/>
              </a:prstGeom>
              <a:noFill/>
              <a:ln>
                <a:noFill/>
              </a:ln>
            </p:spPr>
          </p:pic>
          <p:pic>
            <p:nvPicPr>
              <p:cNvPr id="270" name="Google Shape;343;p25">
                <a:extLst>
                  <a:ext uri="{FF2B5EF4-FFF2-40B4-BE49-F238E27FC236}">
                    <a16:creationId xmlns:a16="http://schemas.microsoft.com/office/drawing/2014/main" id="{3F080326-28F5-4603-8DCA-2ED0F19ADA09}"/>
                  </a:ext>
                </a:extLst>
              </p:cNvPr>
              <p:cNvPicPr preferRelativeResize="0"/>
              <p:nvPr/>
            </p:nvPicPr>
            <p:blipFill rotWithShape="1">
              <a:blip r:embed="rId39">
                <a:alphaModFix/>
              </a:blip>
              <a:srcRect/>
              <a:stretch/>
            </p:blipFill>
            <p:spPr>
              <a:xfrm>
                <a:off x="1363094" y="953969"/>
                <a:ext cx="607979" cy="157821"/>
              </a:xfrm>
              <a:prstGeom prst="rect">
                <a:avLst/>
              </a:prstGeom>
              <a:noFill/>
              <a:ln>
                <a:noFill/>
              </a:ln>
            </p:spPr>
          </p:pic>
          <p:pic>
            <p:nvPicPr>
              <p:cNvPr id="271" name="Google Shape;344;p25" descr="https://radiance.highradius.com/img/portfolio/employbridge.png">
                <a:extLst>
                  <a:ext uri="{FF2B5EF4-FFF2-40B4-BE49-F238E27FC236}">
                    <a16:creationId xmlns:a16="http://schemas.microsoft.com/office/drawing/2014/main" id="{49892938-5F23-4F54-9749-0862DC581535}"/>
                  </a:ext>
                </a:extLst>
              </p:cNvPr>
              <p:cNvPicPr preferRelativeResize="0"/>
              <p:nvPr/>
            </p:nvPicPr>
            <p:blipFill rotWithShape="1">
              <a:blip r:embed="rId40">
                <a:alphaModFix/>
              </a:blip>
              <a:srcRect/>
              <a:stretch/>
            </p:blipFill>
            <p:spPr>
              <a:xfrm>
                <a:off x="109469" y="2017109"/>
                <a:ext cx="1072152" cy="204470"/>
              </a:xfrm>
              <a:prstGeom prst="rect">
                <a:avLst/>
              </a:prstGeom>
              <a:noFill/>
              <a:ln>
                <a:noFill/>
              </a:ln>
            </p:spPr>
          </p:pic>
          <p:pic>
            <p:nvPicPr>
              <p:cNvPr id="272" name="Google Shape;345;p25" descr="https://www.bestofstaffing.com/agencies/express-employment-professionals/logo">
                <a:extLst>
                  <a:ext uri="{FF2B5EF4-FFF2-40B4-BE49-F238E27FC236}">
                    <a16:creationId xmlns:a16="http://schemas.microsoft.com/office/drawing/2014/main" id="{55B6B21C-BDC9-4DB7-97A8-7C3EC35A6686}"/>
                  </a:ext>
                </a:extLst>
              </p:cNvPr>
              <p:cNvPicPr preferRelativeResize="0"/>
              <p:nvPr/>
            </p:nvPicPr>
            <p:blipFill rotWithShape="1">
              <a:blip r:embed="rId41">
                <a:alphaModFix/>
              </a:blip>
              <a:srcRect/>
              <a:stretch/>
            </p:blipFill>
            <p:spPr>
              <a:xfrm>
                <a:off x="2656945" y="1767155"/>
                <a:ext cx="438411" cy="137369"/>
              </a:xfrm>
              <a:prstGeom prst="rect">
                <a:avLst/>
              </a:prstGeom>
              <a:noFill/>
              <a:ln>
                <a:noFill/>
              </a:ln>
            </p:spPr>
          </p:pic>
          <p:pic>
            <p:nvPicPr>
              <p:cNvPr id="273" name="Google Shape;346;p25">
                <a:extLst>
                  <a:ext uri="{FF2B5EF4-FFF2-40B4-BE49-F238E27FC236}">
                    <a16:creationId xmlns:a16="http://schemas.microsoft.com/office/drawing/2014/main" id="{81B59C22-02ED-42CD-97E9-6DA1AB5360EC}"/>
                  </a:ext>
                </a:extLst>
              </p:cNvPr>
              <p:cNvPicPr preferRelativeResize="0"/>
              <p:nvPr/>
            </p:nvPicPr>
            <p:blipFill rotWithShape="1">
              <a:blip r:embed="rId42">
                <a:alphaModFix/>
              </a:blip>
              <a:srcRect/>
              <a:stretch/>
            </p:blipFill>
            <p:spPr>
              <a:xfrm>
                <a:off x="1997085" y="1861911"/>
                <a:ext cx="595457" cy="147370"/>
              </a:xfrm>
              <a:prstGeom prst="rect">
                <a:avLst/>
              </a:prstGeom>
              <a:noFill/>
              <a:ln>
                <a:noFill/>
              </a:ln>
            </p:spPr>
          </p:pic>
          <p:pic>
            <p:nvPicPr>
              <p:cNvPr id="274" name="Google Shape;347;p25">
                <a:extLst>
                  <a:ext uri="{FF2B5EF4-FFF2-40B4-BE49-F238E27FC236}">
                    <a16:creationId xmlns:a16="http://schemas.microsoft.com/office/drawing/2014/main" id="{01BF488D-800F-4DCD-A37A-43AA4AB81EC6}"/>
                  </a:ext>
                </a:extLst>
              </p:cNvPr>
              <p:cNvPicPr preferRelativeResize="0"/>
              <p:nvPr/>
            </p:nvPicPr>
            <p:blipFill rotWithShape="1">
              <a:blip r:embed="rId43">
                <a:alphaModFix/>
              </a:blip>
              <a:srcRect/>
              <a:stretch/>
            </p:blipFill>
            <p:spPr>
              <a:xfrm>
                <a:off x="8282204" y="1808750"/>
                <a:ext cx="521734" cy="113161"/>
              </a:xfrm>
              <a:prstGeom prst="rect">
                <a:avLst/>
              </a:prstGeom>
              <a:noFill/>
              <a:ln>
                <a:noFill/>
              </a:ln>
            </p:spPr>
          </p:pic>
          <p:pic>
            <p:nvPicPr>
              <p:cNvPr id="275" name="Google Shape;348;p25" descr="http://www.fujifilmusa.com/img/shared/header_taglinelogo.gif">
                <a:extLst>
                  <a:ext uri="{FF2B5EF4-FFF2-40B4-BE49-F238E27FC236}">
                    <a16:creationId xmlns:a16="http://schemas.microsoft.com/office/drawing/2014/main" id="{EDFE9BB2-6001-45E4-9F4D-D1727E33E81C}"/>
                  </a:ext>
                </a:extLst>
              </p:cNvPr>
              <p:cNvPicPr preferRelativeResize="0"/>
              <p:nvPr/>
            </p:nvPicPr>
            <p:blipFill rotWithShape="1">
              <a:blip r:embed="rId44">
                <a:alphaModFix/>
              </a:blip>
              <a:srcRect/>
              <a:stretch/>
            </p:blipFill>
            <p:spPr>
              <a:xfrm>
                <a:off x="3483295" y="1719274"/>
                <a:ext cx="414115" cy="120784"/>
              </a:xfrm>
              <a:prstGeom prst="rect">
                <a:avLst/>
              </a:prstGeom>
              <a:noFill/>
              <a:ln>
                <a:noFill/>
              </a:ln>
            </p:spPr>
          </p:pic>
          <p:pic>
            <p:nvPicPr>
              <p:cNvPr id="276" name="Google Shape;349;p25" descr="http://cookiecart.org/media/generalmills.png">
                <a:extLst>
                  <a:ext uri="{FF2B5EF4-FFF2-40B4-BE49-F238E27FC236}">
                    <a16:creationId xmlns:a16="http://schemas.microsoft.com/office/drawing/2014/main" id="{DEC0E0FD-F87C-430B-BAB7-DFFAD8097358}"/>
                  </a:ext>
                </a:extLst>
              </p:cNvPr>
              <p:cNvPicPr preferRelativeResize="0"/>
              <p:nvPr/>
            </p:nvPicPr>
            <p:blipFill rotWithShape="1">
              <a:blip r:embed="rId45">
                <a:alphaModFix/>
              </a:blip>
              <a:srcRect/>
              <a:stretch/>
            </p:blipFill>
            <p:spPr>
              <a:xfrm>
                <a:off x="3554779" y="2660109"/>
                <a:ext cx="460041" cy="261869"/>
              </a:xfrm>
              <a:prstGeom prst="rect">
                <a:avLst/>
              </a:prstGeom>
              <a:noFill/>
              <a:ln>
                <a:noFill/>
              </a:ln>
            </p:spPr>
          </p:pic>
          <p:pic>
            <p:nvPicPr>
              <p:cNvPr id="277" name="Google Shape;350;p25" descr="http://static.graybar.com/supplierimages/gbc/HomeGB/graybar-logo-orig.png">
                <a:extLst>
                  <a:ext uri="{FF2B5EF4-FFF2-40B4-BE49-F238E27FC236}">
                    <a16:creationId xmlns:a16="http://schemas.microsoft.com/office/drawing/2014/main" id="{360917EC-FACA-45DA-A8AB-6EC471D1798B}"/>
                  </a:ext>
                </a:extLst>
              </p:cNvPr>
              <p:cNvPicPr preferRelativeResize="0"/>
              <p:nvPr/>
            </p:nvPicPr>
            <p:blipFill rotWithShape="1">
              <a:blip r:embed="rId46">
                <a:alphaModFix/>
              </a:blip>
              <a:srcRect/>
              <a:stretch/>
            </p:blipFill>
            <p:spPr>
              <a:xfrm>
                <a:off x="374851" y="2286715"/>
                <a:ext cx="470544" cy="188218"/>
              </a:xfrm>
              <a:prstGeom prst="rect">
                <a:avLst/>
              </a:prstGeom>
              <a:noFill/>
              <a:ln>
                <a:noFill/>
              </a:ln>
            </p:spPr>
          </p:pic>
          <p:pic>
            <p:nvPicPr>
              <p:cNvPr id="278" name="Google Shape;351;p25" descr="http://vignette3.wikia.nocookie.net/veggietalesitsforthekids/images/7/7e/American-Greetings-Logo.jpg/revision/latest?cb=20140514220419">
                <a:extLst>
                  <a:ext uri="{FF2B5EF4-FFF2-40B4-BE49-F238E27FC236}">
                    <a16:creationId xmlns:a16="http://schemas.microsoft.com/office/drawing/2014/main" id="{4E64FF96-419E-49D6-8B19-A43AD5B87F45}"/>
                  </a:ext>
                </a:extLst>
              </p:cNvPr>
              <p:cNvPicPr preferRelativeResize="0"/>
              <p:nvPr/>
            </p:nvPicPr>
            <p:blipFill rotWithShape="1">
              <a:blip r:embed="rId47">
                <a:alphaModFix/>
              </a:blip>
              <a:srcRect/>
              <a:stretch/>
            </p:blipFill>
            <p:spPr>
              <a:xfrm>
                <a:off x="3524982" y="575885"/>
                <a:ext cx="729124" cy="219434"/>
              </a:xfrm>
              <a:prstGeom prst="rect">
                <a:avLst/>
              </a:prstGeom>
              <a:noFill/>
              <a:ln>
                <a:noFill/>
              </a:ln>
            </p:spPr>
          </p:pic>
          <p:pic>
            <p:nvPicPr>
              <p:cNvPr id="279" name="Google Shape;352;p25">
                <a:extLst>
                  <a:ext uri="{FF2B5EF4-FFF2-40B4-BE49-F238E27FC236}">
                    <a16:creationId xmlns:a16="http://schemas.microsoft.com/office/drawing/2014/main" id="{CB0E452C-1A77-40A5-9769-A4A8F8922EE5}"/>
                  </a:ext>
                </a:extLst>
              </p:cNvPr>
              <p:cNvPicPr preferRelativeResize="0"/>
              <p:nvPr/>
            </p:nvPicPr>
            <p:blipFill rotWithShape="1">
              <a:blip r:embed="rId48">
                <a:alphaModFix/>
              </a:blip>
              <a:srcRect/>
              <a:stretch/>
            </p:blipFill>
            <p:spPr>
              <a:xfrm>
                <a:off x="4917736" y="1998528"/>
                <a:ext cx="743178" cy="133028"/>
              </a:xfrm>
              <a:prstGeom prst="rect">
                <a:avLst/>
              </a:prstGeom>
              <a:noFill/>
              <a:ln>
                <a:noFill/>
              </a:ln>
            </p:spPr>
          </p:pic>
          <p:pic>
            <p:nvPicPr>
              <p:cNvPr id="280" name="Google Shape;353;p25" descr="http://logok.org/wp-content/uploads/2014/07/Hallmark-logo-and-wordmark-1024x768.png">
                <a:extLst>
                  <a:ext uri="{FF2B5EF4-FFF2-40B4-BE49-F238E27FC236}">
                    <a16:creationId xmlns:a16="http://schemas.microsoft.com/office/drawing/2014/main" id="{7B66AFDB-55F5-4E56-BFAE-3E13092CF3A8}"/>
                  </a:ext>
                </a:extLst>
              </p:cNvPr>
              <p:cNvPicPr preferRelativeResize="0"/>
              <p:nvPr/>
            </p:nvPicPr>
            <p:blipFill rotWithShape="1">
              <a:blip r:embed="rId49">
                <a:alphaModFix/>
              </a:blip>
              <a:srcRect/>
              <a:stretch/>
            </p:blipFill>
            <p:spPr>
              <a:xfrm>
                <a:off x="1974407" y="1405240"/>
                <a:ext cx="727848" cy="545886"/>
              </a:xfrm>
              <a:prstGeom prst="rect">
                <a:avLst/>
              </a:prstGeom>
              <a:noFill/>
              <a:ln>
                <a:noFill/>
              </a:ln>
            </p:spPr>
          </p:pic>
          <p:pic>
            <p:nvPicPr>
              <p:cNvPr id="281" name="Google Shape;354;p25" descr="http://logos-vector.com/images/logo/xxl/3/6/9/36936/Hubbell_9dcbf_450x450.png">
                <a:extLst>
                  <a:ext uri="{FF2B5EF4-FFF2-40B4-BE49-F238E27FC236}">
                    <a16:creationId xmlns:a16="http://schemas.microsoft.com/office/drawing/2014/main" id="{A636AB46-B525-4DDD-A18E-402BC38FE054}"/>
                  </a:ext>
                </a:extLst>
              </p:cNvPr>
              <p:cNvPicPr preferRelativeResize="0"/>
              <p:nvPr/>
            </p:nvPicPr>
            <p:blipFill rotWithShape="1">
              <a:blip r:embed="rId50">
                <a:alphaModFix/>
              </a:blip>
              <a:srcRect/>
              <a:stretch/>
            </p:blipFill>
            <p:spPr>
              <a:xfrm>
                <a:off x="3556276" y="2424088"/>
                <a:ext cx="401562" cy="180257"/>
              </a:xfrm>
              <a:prstGeom prst="rect">
                <a:avLst/>
              </a:prstGeom>
              <a:noFill/>
              <a:ln>
                <a:noFill/>
              </a:ln>
            </p:spPr>
          </p:pic>
          <p:pic>
            <p:nvPicPr>
              <p:cNvPr id="282" name="Google Shape;355;p25" descr="E:\work\Monthly\2016\02 Feb\Logos for sashi's slide\Customer logos\Johnson_Controls.svg.png">
                <a:extLst>
                  <a:ext uri="{FF2B5EF4-FFF2-40B4-BE49-F238E27FC236}">
                    <a16:creationId xmlns:a16="http://schemas.microsoft.com/office/drawing/2014/main" id="{F80E1FBB-D736-42D7-8768-CD3D4F10AAF4}"/>
                  </a:ext>
                </a:extLst>
              </p:cNvPr>
              <p:cNvPicPr preferRelativeResize="0"/>
              <p:nvPr/>
            </p:nvPicPr>
            <p:blipFill rotWithShape="1">
              <a:blip r:embed="rId51">
                <a:alphaModFix/>
              </a:blip>
              <a:srcRect/>
              <a:stretch/>
            </p:blipFill>
            <p:spPr>
              <a:xfrm>
                <a:off x="5304388" y="2169860"/>
                <a:ext cx="530674" cy="244193"/>
              </a:xfrm>
              <a:prstGeom prst="rect">
                <a:avLst/>
              </a:prstGeom>
              <a:noFill/>
              <a:ln>
                <a:noFill/>
              </a:ln>
            </p:spPr>
          </p:pic>
          <p:pic>
            <p:nvPicPr>
              <p:cNvPr id="283" name="Google Shape;356;p25" descr="E:\work\Monthly\2016\02 Feb\Logos for sashi's slide\Customer logos\JBS_S.A._(logo).png">
                <a:extLst>
                  <a:ext uri="{FF2B5EF4-FFF2-40B4-BE49-F238E27FC236}">
                    <a16:creationId xmlns:a16="http://schemas.microsoft.com/office/drawing/2014/main" id="{7E3653B1-DA35-4381-A778-686D2B93B3FD}"/>
                  </a:ext>
                </a:extLst>
              </p:cNvPr>
              <p:cNvPicPr preferRelativeResize="0"/>
              <p:nvPr/>
            </p:nvPicPr>
            <p:blipFill rotWithShape="1">
              <a:blip r:embed="rId52">
                <a:alphaModFix/>
              </a:blip>
              <a:srcRect/>
              <a:stretch/>
            </p:blipFill>
            <p:spPr>
              <a:xfrm>
                <a:off x="2218197" y="2939094"/>
                <a:ext cx="517188" cy="228171"/>
              </a:xfrm>
              <a:prstGeom prst="rect">
                <a:avLst/>
              </a:prstGeom>
              <a:noFill/>
              <a:ln>
                <a:noFill/>
              </a:ln>
            </p:spPr>
          </p:pic>
          <p:pic>
            <p:nvPicPr>
              <p:cNvPr id="284" name="Google Shape;357;p25" descr="E:\work\Monthly\2016\02 Feb\Logos for sashi's slide\Customer logos\logo-ingram-micro.png">
                <a:extLst>
                  <a:ext uri="{FF2B5EF4-FFF2-40B4-BE49-F238E27FC236}">
                    <a16:creationId xmlns:a16="http://schemas.microsoft.com/office/drawing/2014/main" id="{958C3420-097F-4AD5-9712-B4CF436A3F86}"/>
                  </a:ext>
                </a:extLst>
              </p:cNvPr>
              <p:cNvPicPr preferRelativeResize="0"/>
              <p:nvPr/>
            </p:nvPicPr>
            <p:blipFill rotWithShape="1">
              <a:blip r:embed="rId53">
                <a:alphaModFix/>
              </a:blip>
              <a:srcRect/>
              <a:stretch/>
            </p:blipFill>
            <p:spPr>
              <a:xfrm>
                <a:off x="1159197" y="2410886"/>
                <a:ext cx="597210" cy="119442"/>
              </a:xfrm>
              <a:prstGeom prst="rect">
                <a:avLst/>
              </a:prstGeom>
              <a:noFill/>
              <a:ln>
                <a:noFill/>
              </a:ln>
            </p:spPr>
          </p:pic>
          <p:pic>
            <p:nvPicPr>
              <p:cNvPr id="285" name="Google Shape;358;p25" descr="E:\work\Monthly\2016\12 December\Logo slide_Phani\Logos\All Logos\Kimberly-Clark Corporation.jpg">
                <a:extLst>
                  <a:ext uri="{FF2B5EF4-FFF2-40B4-BE49-F238E27FC236}">
                    <a16:creationId xmlns:a16="http://schemas.microsoft.com/office/drawing/2014/main" id="{BB60AFD5-A6B0-4E2D-9775-90DC675877F7}"/>
                  </a:ext>
                </a:extLst>
              </p:cNvPr>
              <p:cNvPicPr preferRelativeResize="0"/>
              <p:nvPr/>
            </p:nvPicPr>
            <p:blipFill rotWithShape="1">
              <a:blip r:embed="rId54">
                <a:alphaModFix/>
              </a:blip>
              <a:srcRect/>
              <a:stretch/>
            </p:blipFill>
            <p:spPr>
              <a:xfrm>
                <a:off x="1150619" y="2889737"/>
                <a:ext cx="905683" cy="227111"/>
              </a:xfrm>
              <a:prstGeom prst="rect">
                <a:avLst/>
              </a:prstGeom>
              <a:noFill/>
              <a:ln>
                <a:noFill/>
              </a:ln>
            </p:spPr>
          </p:pic>
          <p:pic>
            <p:nvPicPr>
              <p:cNvPr id="286" name="Google Shape;359;p25">
                <a:extLst>
                  <a:ext uri="{FF2B5EF4-FFF2-40B4-BE49-F238E27FC236}">
                    <a16:creationId xmlns:a16="http://schemas.microsoft.com/office/drawing/2014/main" id="{B4B2FB46-E190-4D3D-A93C-1FDBBA814690}"/>
                  </a:ext>
                </a:extLst>
              </p:cNvPr>
              <p:cNvPicPr preferRelativeResize="0"/>
              <p:nvPr/>
            </p:nvPicPr>
            <p:blipFill rotWithShape="1">
              <a:blip r:embed="rId55">
                <a:alphaModFix/>
              </a:blip>
              <a:srcRect/>
              <a:stretch/>
            </p:blipFill>
            <p:spPr>
              <a:xfrm>
                <a:off x="3495605" y="2942856"/>
                <a:ext cx="978208" cy="201665"/>
              </a:xfrm>
              <a:prstGeom prst="rect">
                <a:avLst/>
              </a:prstGeom>
              <a:noFill/>
              <a:ln>
                <a:noFill/>
              </a:ln>
            </p:spPr>
          </p:pic>
          <p:pic>
            <p:nvPicPr>
              <p:cNvPr id="287" name="Google Shape;360;p25">
                <a:extLst>
                  <a:ext uri="{FF2B5EF4-FFF2-40B4-BE49-F238E27FC236}">
                    <a16:creationId xmlns:a16="http://schemas.microsoft.com/office/drawing/2014/main" id="{00C4D343-B443-4015-BD26-3DBE1D49AC9E}"/>
                  </a:ext>
                </a:extLst>
              </p:cNvPr>
              <p:cNvPicPr preferRelativeResize="0"/>
              <p:nvPr/>
            </p:nvPicPr>
            <p:blipFill rotWithShape="1">
              <a:blip r:embed="rId56">
                <a:alphaModFix/>
              </a:blip>
              <a:srcRect/>
              <a:stretch/>
            </p:blipFill>
            <p:spPr>
              <a:xfrm>
                <a:off x="3608876" y="3157230"/>
                <a:ext cx="826835" cy="144951"/>
              </a:xfrm>
              <a:prstGeom prst="rect">
                <a:avLst/>
              </a:prstGeom>
              <a:noFill/>
              <a:ln>
                <a:noFill/>
              </a:ln>
            </p:spPr>
          </p:pic>
          <p:pic>
            <p:nvPicPr>
              <p:cNvPr id="288" name="Google Shape;361;p25">
                <a:extLst>
                  <a:ext uri="{FF2B5EF4-FFF2-40B4-BE49-F238E27FC236}">
                    <a16:creationId xmlns:a16="http://schemas.microsoft.com/office/drawing/2014/main" id="{9200A85F-2FC0-46CE-AACE-7C5D8D6ECDFF}"/>
                  </a:ext>
                </a:extLst>
              </p:cNvPr>
              <p:cNvPicPr preferRelativeResize="0"/>
              <p:nvPr/>
            </p:nvPicPr>
            <p:blipFill rotWithShape="1">
              <a:blip r:embed="rId57">
                <a:alphaModFix/>
              </a:blip>
              <a:srcRect/>
              <a:stretch/>
            </p:blipFill>
            <p:spPr>
              <a:xfrm>
                <a:off x="401090" y="2533142"/>
                <a:ext cx="676778" cy="262590"/>
              </a:xfrm>
              <a:prstGeom prst="rect">
                <a:avLst/>
              </a:prstGeom>
              <a:noFill/>
              <a:ln>
                <a:noFill/>
              </a:ln>
            </p:spPr>
          </p:pic>
          <p:pic>
            <p:nvPicPr>
              <p:cNvPr id="289" name="Google Shape;362;p25" descr="http://www.johnsonville.com/docroot/jv4/img/footer/jvFooterLogo.png">
                <a:extLst>
                  <a:ext uri="{FF2B5EF4-FFF2-40B4-BE49-F238E27FC236}">
                    <a16:creationId xmlns:a16="http://schemas.microsoft.com/office/drawing/2014/main" id="{042D0D92-2C50-477B-9E81-D95F22C4CBB5}"/>
                  </a:ext>
                </a:extLst>
              </p:cNvPr>
              <p:cNvPicPr preferRelativeResize="0"/>
              <p:nvPr/>
            </p:nvPicPr>
            <p:blipFill rotWithShape="1">
              <a:blip r:embed="rId58">
                <a:alphaModFix/>
              </a:blip>
              <a:srcRect/>
              <a:stretch/>
            </p:blipFill>
            <p:spPr>
              <a:xfrm>
                <a:off x="6477292" y="2610320"/>
                <a:ext cx="480703" cy="219321"/>
              </a:xfrm>
              <a:prstGeom prst="rect">
                <a:avLst/>
              </a:prstGeom>
              <a:noFill/>
              <a:ln>
                <a:noFill/>
              </a:ln>
            </p:spPr>
          </p:pic>
          <p:pic>
            <p:nvPicPr>
              <p:cNvPr id="290" name="Google Shape;363;p25">
                <a:extLst>
                  <a:ext uri="{FF2B5EF4-FFF2-40B4-BE49-F238E27FC236}">
                    <a16:creationId xmlns:a16="http://schemas.microsoft.com/office/drawing/2014/main" id="{BD80864D-355F-4FCD-899F-BC7B8A7EAB80}"/>
                  </a:ext>
                </a:extLst>
              </p:cNvPr>
              <p:cNvPicPr preferRelativeResize="0"/>
              <p:nvPr/>
            </p:nvPicPr>
            <p:blipFill rotWithShape="1">
              <a:blip r:embed="rId59">
                <a:alphaModFix/>
              </a:blip>
              <a:srcRect/>
              <a:stretch/>
            </p:blipFill>
            <p:spPr>
              <a:xfrm>
                <a:off x="306485" y="3151167"/>
                <a:ext cx="678114" cy="241409"/>
              </a:xfrm>
              <a:prstGeom prst="rect">
                <a:avLst/>
              </a:prstGeom>
              <a:noFill/>
              <a:ln>
                <a:noFill/>
              </a:ln>
            </p:spPr>
          </p:pic>
          <p:pic>
            <p:nvPicPr>
              <p:cNvPr id="291" name="Google Shape;364;p25" descr="http://r1.vendingmarketwatch.com/files/base/AUTM/image/2015/02/16x9/640x360/Keurig_Green_Mountain_Logo_2_2015.54e76a41139ce.jpg">
                <a:extLst>
                  <a:ext uri="{FF2B5EF4-FFF2-40B4-BE49-F238E27FC236}">
                    <a16:creationId xmlns:a16="http://schemas.microsoft.com/office/drawing/2014/main" id="{E0AD313D-5CAF-40A6-AA3D-0E941A756123}"/>
                  </a:ext>
                </a:extLst>
              </p:cNvPr>
              <p:cNvPicPr preferRelativeResize="0"/>
              <p:nvPr/>
            </p:nvPicPr>
            <p:blipFill rotWithShape="1">
              <a:blip r:embed="rId60">
                <a:alphaModFix/>
              </a:blip>
              <a:srcRect/>
              <a:stretch/>
            </p:blipFill>
            <p:spPr>
              <a:xfrm>
                <a:off x="5750456" y="1857521"/>
                <a:ext cx="438003" cy="246377"/>
              </a:xfrm>
              <a:prstGeom prst="rect">
                <a:avLst/>
              </a:prstGeom>
              <a:noFill/>
              <a:ln>
                <a:noFill/>
              </a:ln>
            </p:spPr>
          </p:pic>
          <p:pic>
            <p:nvPicPr>
              <p:cNvPr id="292" name="Google Shape;365;p25" descr="E:\work\Monthly\2016\12 December\Logo slide_Phani\Logos\All Logos\Lucky Brand Dungarees, Inc..jpg">
                <a:extLst>
                  <a:ext uri="{FF2B5EF4-FFF2-40B4-BE49-F238E27FC236}">
                    <a16:creationId xmlns:a16="http://schemas.microsoft.com/office/drawing/2014/main" id="{7DD09398-42FB-4374-A592-11A8A8A2AAF7}"/>
                  </a:ext>
                </a:extLst>
              </p:cNvPr>
              <p:cNvPicPr preferRelativeResize="0"/>
              <p:nvPr/>
            </p:nvPicPr>
            <p:blipFill rotWithShape="1">
              <a:blip r:embed="rId61">
                <a:alphaModFix/>
              </a:blip>
              <a:srcRect/>
              <a:stretch/>
            </p:blipFill>
            <p:spPr>
              <a:xfrm>
                <a:off x="8169284" y="2656892"/>
                <a:ext cx="596036" cy="254039"/>
              </a:xfrm>
              <a:prstGeom prst="rect">
                <a:avLst/>
              </a:prstGeom>
              <a:noFill/>
              <a:ln>
                <a:noFill/>
              </a:ln>
            </p:spPr>
          </p:pic>
          <p:pic>
            <p:nvPicPr>
              <p:cNvPr id="293" name="Google Shape;366;p25" descr="C:\Users\vamshi.k\Desktop\Logos\Lassonde_logo.png">
                <a:extLst>
                  <a:ext uri="{FF2B5EF4-FFF2-40B4-BE49-F238E27FC236}">
                    <a16:creationId xmlns:a16="http://schemas.microsoft.com/office/drawing/2014/main" id="{E15947DA-9E0E-4366-AD43-CFF2D1113FAA}"/>
                  </a:ext>
                </a:extLst>
              </p:cNvPr>
              <p:cNvPicPr preferRelativeResize="0"/>
              <p:nvPr/>
            </p:nvPicPr>
            <p:blipFill rotWithShape="1">
              <a:blip r:embed="rId62">
                <a:alphaModFix/>
              </a:blip>
              <a:srcRect/>
              <a:stretch/>
            </p:blipFill>
            <p:spPr>
              <a:xfrm>
                <a:off x="3444816" y="4109075"/>
                <a:ext cx="278335" cy="329479"/>
              </a:xfrm>
              <a:prstGeom prst="rect">
                <a:avLst/>
              </a:prstGeom>
              <a:noFill/>
              <a:ln>
                <a:noFill/>
              </a:ln>
            </p:spPr>
          </p:pic>
          <p:pic>
            <p:nvPicPr>
              <p:cNvPr id="294" name="Google Shape;367;p25" descr="C:\Users\vamshi.k\Desktop\Logos\Network Services Company.png">
                <a:extLst>
                  <a:ext uri="{FF2B5EF4-FFF2-40B4-BE49-F238E27FC236}">
                    <a16:creationId xmlns:a16="http://schemas.microsoft.com/office/drawing/2014/main" id="{061818FD-4A66-4606-96F0-20A7F2927732}"/>
                  </a:ext>
                </a:extLst>
              </p:cNvPr>
              <p:cNvPicPr preferRelativeResize="0"/>
              <p:nvPr/>
            </p:nvPicPr>
            <p:blipFill rotWithShape="1">
              <a:blip r:embed="rId63">
                <a:alphaModFix/>
              </a:blip>
              <a:srcRect/>
              <a:stretch/>
            </p:blipFill>
            <p:spPr>
              <a:xfrm>
                <a:off x="3947581" y="4157823"/>
                <a:ext cx="524927" cy="202248"/>
              </a:xfrm>
              <a:prstGeom prst="rect">
                <a:avLst/>
              </a:prstGeom>
              <a:noFill/>
              <a:ln>
                <a:noFill/>
              </a:ln>
            </p:spPr>
          </p:pic>
          <p:pic>
            <p:nvPicPr>
              <p:cNvPr id="295" name="Google Shape;368;p25" descr="C:\Users\vamshi.k\Desktop\Logos\Pilkington_logo.png">
                <a:extLst>
                  <a:ext uri="{FF2B5EF4-FFF2-40B4-BE49-F238E27FC236}">
                    <a16:creationId xmlns:a16="http://schemas.microsoft.com/office/drawing/2014/main" id="{D6121BE5-773F-4E40-BAAE-D5FEC48F8AEC}"/>
                  </a:ext>
                </a:extLst>
              </p:cNvPr>
              <p:cNvPicPr preferRelativeResize="0"/>
              <p:nvPr/>
            </p:nvPicPr>
            <p:blipFill rotWithShape="1">
              <a:blip r:embed="rId64">
                <a:alphaModFix/>
              </a:blip>
              <a:srcRect/>
              <a:stretch/>
            </p:blipFill>
            <p:spPr>
              <a:xfrm>
                <a:off x="2096209" y="3850997"/>
                <a:ext cx="765527" cy="201168"/>
              </a:xfrm>
              <a:prstGeom prst="rect">
                <a:avLst/>
              </a:prstGeom>
              <a:noFill/>
              <a:ln>
                <a:noFill/>
              </a:ln>
            </p:spPr>
          </p:pic>
          <p:pic>
            <p:nvPicPr>
              <p:cNvPr id="296" name="Google Shape;369;p25" descr="C:\Users\vamshi.k\Desktop\Logos\Pacific Cycle, Inc..png">
                <a:extLst>
                  <a:ext uri="{FF2B5EF4-FFF2-40B4-BE49-F238E27FC236}">
                    <a16:creationId xmlns:a16="http://schemas.microsoft.com/office/drawing/2014/main" id="{925B6C0B-FF69-488A-9FD5-C73A1A8859D0}"/>
                  </a:ext>
                </a:extLst>
              </p:cNvPr>
              <p:cNvPicPr preferRelativeResize="0"/>
              <p:nvPr/>
            </p:nvPicPr>
            <p:blipFill rotWithShape="1">
              <a:blip r:embed="rId65">
                <a:alphaModFix/>
              </a:blip>
              <a:srcRect/>
              <a:stretch/>
            </p:blipFill>
            <p:spPr>
              <a:xfrm>
                <a:off x="2011222" y="4048097"/>
                <a:ext cx="919182" cy="275804"/>
              </a:xfrm>
              <a:prstGeom prst="rect">
                <a:avLst/>
              </a:prstGeom>
              <a:noFill/>
              <a:ln>
                <a:noFill/>
              </a:ln>
            </p:spPr>
          </p:pic>
          <p:pic>
            <p:nvPicPr>
              <p:cNvPr id="297" name="Google Shape;370;p25" descr="E:\work\Monthly\2016\02 Feb\Logos for sashi's slide\Customer logos\mckesson-logo.png">
                <a:extLst>
                  <a:ext uri="{FF2B5EF4-FFF2-40B4-BE49-F238E27FC236}">
                    <a16:creationId xmlns:a16="http://schemas.microsoft.com/office/drawing/2014/main" id="{F791F70F-BD6E-4BE3-BD7C-ADDED803917B}"/>
                  </a:ext>
                </a:extLst>
              </p:cNvPr>
              <p:cNvPicPr preferRelativeResize="0"/>
              <p:nvPr/>
            </p:nvPicPr>
            <p:blipFill rotWithShape="1">
              <a:blip r:embed="rId66">
                <a:alphaModFix/>
              </a:blip>
              <a:srcRect/>
              <a:stretch/>
            </p:blipFill>
            <p:spPr>
              <a:xfrm>
                <a:off x="2356641" y="3705312"/>
                <a:ext cx="513060" cy="71828"/>
              </a:xfrm>
              <a:prstGeom prst="rect">
                <a:avLst/>
              </a:prstGeom>
              <a:noFill/>
              <a:ln>
                <a:noFill/>
              </a:ln>
            </p:spPr>
          </p:pic>
          <p:pic>
            <p:nvPicPr>
              <p:cNvPr id="298" name="Google Shape;371;p25" descr="E:\work\Monthly\2016\02 Feb\Logos for sashi's slide\Customer logos\2000px-Mars_Inc.svg.png">
                <a:extLst>
                  <a:ext uri="{FF2B5EF4-FFF2-40B4-BE49-F238E27FC236}">
                    <a16:creationId xmlns:a16="http://schemas.microsoft.com/office/drawing/2014/main" id="{09CE93BB-C8BB-4CF6-B188-8FEBE2D05AB6}"/>
                  </a:ext>
                </a:extLst>
              </p:cNvPr>
              <p:cNvPicPr preferRelativeResize="0"/>
              <p:nvPr/>
            </p:nvPicPr>
            <p:blipFill rotWithShape="1">
              <a:blip r:embed="rId67">
                <a:alphaModFix/>
              </a:blip>
              <a:srcRect/>
              <a:stretch/>
            </p:blipFill>
            <p:spPr>
              <a:xfrm>
                <a:off x="1017935" y="3233195"/>
                <a:ext cx="611786" cy="123275"/>
              </a:xfrm>
              <a:prstGeom prst="rect">
                <a:avLst/>
              </a:prstGeom>
              <a:noFill/>
              <a:ln>
                <a:noFill/>
              </a:ln>
            </p:spPr>
          </p:pic>
          <p:pic>
            <p:nvPicPr>
              <p:cNvPr id="299" name="Google Shape;372;p25" descr="E:\work\Monthly\2016\02 Feb\Logos for sashi's slide\Customer logos\procter--gamble-logo.gif.jpg">
                <a:extLst>
                  <a:ext uri="{FF2B5EF4-FFF2-40B4-BE49-F238E27FC236}">
                    <a16:creationId xmlns:a16="http://schemas.microsoft.com/office/drawing/2014/main" id="{DD0EA9C4-470F-46A5-B529-9C2B83A7A9AA}"/>
                  </a:ext>
                </a:extLst>
              </p:cNvPr>
              <p:cNvPicPr preferRelativeResize="0"/>
              <p:nvPr/>
            </p:nvPicPr>
            <p:blipFill rotWithShape="1">
              <a:blip r:embed="rId68">
                <a:alphaModFix/>
              </a:blip>
              <a:srcRect/>
              <a:stretch/>
            </p:blipFill>
            <p:spPr>
              <a:xfrm>
                <a:off x="384046" y="3922472"/>
                <a:ext cx="389405" cy="182918"/>
              </a:xfrm>
              <a:prstGeom prst="rect">
                <a:avLst/>
              </a:prstGeom>
              <a:noFill/>
              <a:ln>
                <a:noFill/>
              </a:ln>
            </p:spPr>
          </p:pic>
          <p:pic>
            <p:nvPicPr>
              <p:cNvPr id="300" name="Google Shape;373;p25" descr="E:\work\Monthly\2016\02 Feb\Logos for sashi's slide\Customer logos\index.jpg">
                <a:extLst>
                  <a:ext uri="{FF2B5EF4-FFF2-40B4-BE49-F238E27FC236}">
                    <a16:creationId xmlns:a16="http://schemas.microsoft.com/office/drawing/2014/main" id="{D9EFCB78-D475-436B-BD6D-518BC09A8A1D}"/>
                  </a:ext>
                </a:extLst>
              </p:cNvPr>
              <p:cNvPicPr preferRelativeResize="0"/>
              <p:nvPr/>
            </p:nvPicPr>
            <p:blipFill rotWithShape="1">
              <a:blip r:embed="rId69">
                <a:alphaModFix/>
              </a:blip>
              <a:srcRect/>
              <a:stretch/>
            </p:blipFill>
            <p:spPr>
              <a:xfrm>
                <a:off x="3889539" y="3342549"/>
                <a:ext cx="665590" cy="186805"/>
              </a:xfrm>
              <a:prstGeom prst="rect">
                <a:avLst/>
              </a:prstGeom>
              <a:noFill/>
              <a:ln>
                <a:noFill/>
              </a:ln>
            </p:spPr>
          </p:pic>
          <p:pic>
            <p:nvPicPr>
              <p:cNvPr id="301" name="Google Shape;374;p25" descr="E:\work\Monthly\2016\02 Feb\Logos for sashi's slide\Customer logos\lehigh-hanson-logo.jpg">
                <a:extLst>
                  <a:ext uri="{FF2B5EF4-FFF2-40B4-BE49-F238E27FC236}">
                    <a16:creationId xmlns:a16="http://schemas.microsoft.com/office/drawing/2014/main" id="{7EF16349-DE6C-40E3-AD86-CD8F446AFD7D}"/>
                  </a:ext>
                </a:extLst>
              </p:cNvPr>
              <p:cNvPicPr preferRelativeResize="0"/>
              <p:nvPr/>
            </p:nvPicPr>
            <p:blipFill rotWithShape="1">
              <a:blip r:embed="rId70">
                <a:alphaModFix/>
              </a:blip>
              <a:srcRect/>
              <a:stretch/>
            </p:blipFill>
            <p:spPr>
              <a:xfrm>
                <a:off x="2737040" y="3042834"/>
                <a:ext cx="739612" cy="188583"/>
              </a:xfrm>
              <a:prstGeom prst="rect">
                <a:avLst/>
              </a:prstGeom>
              <a:noFill/>
              <a:ln>
                <a:noFill/>
              </a:ln>
            </p:spPr>
          </p:pic>
          <p:pic>
            <p:nvPicPr>
              <p:cNvPr id="302" name="Google Shape;375;p25" descr="E:\work\Monthly\2016\12 December\Logo slide_Phani\Logos\All Logos\Love's Travel Stops &amp; Country Stores, Inc..jpg">
                <a:extLst>
                  <a:ext uri="{FF2B5EF4-FFF2-40B4-BE49-F238E27FC236}">
                    <a16:creationId xmlns:a16="http://schemas.microsoft.com/office/drawing/2014/main" id="{677EDFFA-CFA8-453E-8B95-209947364D40}"/>
                  </a:ext>
                </a:extLst>
              </p:cNvPr>
              <p:cNvPicPr preferRelativeResize="0"/>
              <p:nvPr/>
            </p:nvPicPr>
            <p:blipFill rotWithShape="1">
              <a:blip r:embed="rId71">
                <a:alphaModFix/>
              </a:blip>
              <a:srcRect/>
              <a:stretch/>
            </p:blipFill>
            <p:spPr>
              <a:xfrm>
                <a:off x="4189137" y="2781269"/>
                <a:ext cx="458201" cy="175020"/>
              </a:xfrm>
              <a:prstGeom prst="rect">
                <a:avLst/>
              </a:prstGeom>
              <a:noFill/>
              <a:ln>
                <a:noFill/>
              </a:ln>
            </p:spPr>
          </p:pic>
          <p:pic>
            <p:nvPicPr>
              <p:cNvPr id="303" name="Google Shape;376;p25" descr="E:\work\Monthly\2016\02 Feb\Logos for sashi's slide\Customer logos\Lockton-Logo-2.jpg">
                <a:extLst>
                  <a:ext uri="{FF2B5EF4-FFF2-40B4-BE49-F238E27FC236}">
                    <a16:creationId xmlns:a16="http://schemas.microsoft.com/office/drawing/2014/main" id="{7E7E9B83-5D63-483C-AAF6-41A88C7F10CF}"/>
                  </a:ext>
                </a:extLst>
              </p:cNvPr>
              <p:cNvPicPr preferRelativeResize="0"/>
              <p:nvPr/>
            </p:nvPicPr>
            <p:blipFill rotWithShape="1">
              <a:blip r:embed="rId72">
                <a:alphaModFix/>
              </a:blip>
              <a:srcRect/>
              <a:stretch/>
            </p:blipFill>
            <p:spPr>
              <a:xfrm>
                <a:off x="4780902" y="2665475"/>
                <a:ext cx="545577" cy="262509"/>
              </a:xfrm>
              <a:prstGeom prst="rect">
                <a:avLst/>
              </a:prstGeom>
              <a:noFill/>
              <a:ln>
                <a:noFill/>
              </a:ln>
            </p:spPr>
          </p:pic>
          <p:pic>
            <p:nvPicPr>
              <p:cNvPr id="304" name="Google Shape;377;p25" descr="E:\work\Monthly\2016\12 December\Logo slide_Phani\Logos\All Logos\The Mosaic Company.jpg">
                <a:extLst>
                  <a:ext uri="{FF2B5EF4-FFF2-40B4-BE49-F238E27FC236}">
                    <a16:creationId xmlns:a16="http://schemas.microsoft.com/office/drawing/2014/main" id="{F6790EBF-F8D2-4D72-8239-24C84F3326F9}"/>
                  </a:ext>
                </a:extLst>
              </p:cNvPr>
              <p:cNvPicPr preferRelativeResize="0"/>
              <p:nvPr/>
            </p:nvPicPr>
            <p:blipFill rotWithShape="1">
              <a:blip r:embed="rId73">
                <a:alphaModFix/>
              </a:blip>
              <a:srcRect/>
              <a:stretch/>
            </p:blipFill>
            <p:spPr>
              <a:xfrm>
                <a:off x="5576495" y="2550338"/>
                <a:ext cx="409164" cy="239454"/>
              </a:xfrm>
              <a:prstGeom prst="rect">
                <a:avLst/>
              </a:prstGeom>
              <a:noFill/>
              <a:ln>
                <a:noFill/>
              </a:ln>
            </p:spPr>
          </p:pic>
          <p:pic>
            <p:nvPicPr>
              <p:cNvPr id="305" name="Google Shape;378;p25" descr="E:\work\Monthly\2016\02 Feb\Logos for sashi's slide\Customer logos\Lonza-CP-Food-2006-2013_scale_xxl.jpg">
                <a:extLst>
                  <a:ext uri="{FF2B5EF4-FFF2-40B4-BE49-F238E27FC236}">
                    <a16:creationId xmlns:a16="http://schemas.microsoft.com/office/drawing/2014/main" id="{0BCB0680-CF56-4F35-A67C-BCA4A0B7985D}"/>
                  </a:ext>
                </a:extLst>
              </p:cNvPr>
              <p:cNvPicPr preferRelativeResize="0"/>
              <p:nvPr/>
            </p:nvPicPr>
            <p:blipFill rotWithShape="1">
              <a:blip r:embed="rId74">
                <a:alphaModFix/>
              </a:blip>
              <a:srcRect/>
              <a:stretch/>
            </p:blipFill>
            <p:spPr>
              <a:xfrm>
                <a:off x="3396679" y="3361605"/>
                <a:ext cx="345720" cy="67484"/>
              </a:xfrm>
              <a:prstGeom prst="rect">
                <a:avLst/>
              </a:prstGeom>
              <a:noFill/>
              <a:ln>
                <a:noFill/>
              </a:ln>
            </p:spPr>
          </p:pic>
          <p:pic>
            <p:nvPicPr>
              <p:cNvPr id="306" name="Google Shape;379;p25" descr="E:\work\Monthly\2016\12 December\Logo slide_Phani\Logos\All Logos\McCain Foods Group Inc.jpg">
                <a:extLst>
                  <a:ext uri="{FF2B5EF4-FFF2-40B4-BE49-F238E27FC236}">
                    <a16:creationId xmlns:a16="http://schemas.microsoft.com/office/drawing/2014/main" id="{5E645483-78C7-4752-99DA-EB5DBB367904}"/>
                  </a:ext>
                </a:extLst>
              </p:cNvPr>
              <p:cNvPicPr preferRelativeResize="0"/>
              <p:nvPr/>
            </p:nvPicPr>
            <p:blipFill rotWithShape="1">
              <a:blip r:embed="rId75">
                <a:alphaModFix/>
              </a:blip>
              <a:srcRect/>
              <a:stretch/>
            </p:blipFill>
            <p:spPr>
              <a:xfrm>
                <a:off x="4522673" y="3504526"/>
                <a:ext cx="422502" cy="295354"/>
              </a:xfrm>
              <a:prstGeom prst="rect">
                <a:avLst/>
              </a:prstGeom>
              <a:noFill/>
              <a:ln>
                <a:noFill/>
              </a:ln>
            </p:spPr>
          </p:pic>
          <p:pic>
            <p:nvPicPr>
              <p:cNvPr id="307" name="Google Shape;380;p25" descr="E:\work\Monthly\2016\12 December\Logo slide_Phani\Logos\All Logos\Nestle Waters North America Inc..jpg">
                <a:extLst>
                  <a:ext uri="{FF2B5EF4-FFF2-40B4-BE49-F238E27FC236}">
                    <a16:creationId xmlns:a16="http://schemas.microsoft.com/office/drawing/2014/main" id="{17FB172D-1CA0-498C-9CD7-A838A9AF68F0}"/>
                  </a:ext>
                </a:extLst>
              </p:cNvPr>
              <p:cNvPicPr preferRelativeResize="0"/>
              <p:nvPr/>
            </p:nvPicPr>
            <p:blipFill rotWithShape="1">
              <a:blip r:embed="rId76">
                <a:alphaModFix/>
              </a:blip>
              <a:srcRect/>
              <a:stretch/>
            </p:blipFill>
            <p:spPr>
              <a:xfrm>
                <a:off x="5090483" y="2942830"/>
                <a:ext cx="531872" cy="341984"/>
              </a:xfrm>
              <a:prstGeom prst="rect">
                <a:avLst/>
              </a:prstGeom>
              <a:noFill/>
              <a:ln>
                <a:noFill/>
              </a:ln>
            </p:spPr>
          </p:pic>
          <p:pic>
            <p:nvPicPr>
              <p:cNvPr id="308" name="Google Shape;381;p25" descr="E:\work\Monthly\2016\12 December\Logo slide_Phani\Logos\All Logos\Penguin Random House.jpg">
                <a:extLst>
                  <a:ext uri="{FF2B5EF4-FFF2-40B4-BE49-F238E27FC236}">
                    <a16:creationId xmlns:a16="http://schemas.microsoft.com/office/drawing/2014/main" id="{DD17C309-1593-4D69-BE35-06BAE06D411C}"/>
                  </a:ext>
                </a:extLst>
              </p:cNvPr>
              <p:cNvPicPr preferRelativeResize="0"/>
              <p:nvPr/>
            </p:nvPicPr>
            <p:blipFill rotWithShape="1">
              <a:blip r:embed="rId77">
                <a:alphaModFix/>
              </a:blip>
              <a:srcRect/>
              <a:stretch/>
            </p:blipFill>
            <p:spPr>
              <a:xfrm>
                <a:off x="1563791" y="4033957"/>
                <a:ext cx="410615" cy="239858"/>
              </a:xfrm>
              <a:prstGeom prst="rect">
                <a:avLst/>
              </a:prstGeom>
              <a:noFill/>
              <a:ln>
                <a:noFill/>
              </a:ln>
            </p:spPr>
          </p:pic>
          <p:pic>
            <p:nvPicPr>
              <p:cNvPr id="309" name="Google Shape;382;p25">
                <a:extLst>
                  <a:ext uri="{FF2B5EF4-FFF2-40B4-BE49-F238E27FC236}">
                    <a16:creationId xmlns:a16="http://schemas.microsoft.com/office/drawing/2014/main" id="{486E9B15-328F-4CFB-9B98-216AE4DCBE6D}"/>
                  </a:ext>
                </a:extLst>
              </p:cNvPr>
              <p:cNvPicPr preferRelativeResize="0"/>
              <p:nvPr/>
            </p:nvPicPr>
            <p:blipFill rotWithShape="1">
              <a:blip r:embed="rId78">
                <a:alphaModFix/>
              </a:blip>
              <a:srcRect/>
              <a:stretch/>
            </p:blipFill>
            <p:spPr>
              <a:xfrm>
                <a:off x="3464089" y="4571361"/>
                <a:ext cx="505263" cy="259674"/>
              </a:xfrm>
              <a:prstGeom prst="rect">
                <a:avLst/>
              </a:prstGeom>
              <a:noFill/>
              <a:ln>
                <a:noFill/>
              </a:ln>
            </p:spPr>
          </p:pic>
          <p:pic>
            <p:nvPicPr>
              <p:cNvPr id="310" name="Google Shape;383;p25">
                <a:extLst>
                  <a:ext uri="{FF2B5EF4-FFF2-40B4-BE49-F238E27FC236}">
                    <a16:creationId xmlns:a16="http://schemas.microsoft.com/office/drawing/2014/main" id="{9878B527-AB1C-4930-A22F-3A584F098B31}"/>
                  </a:ext>
                </a:extLst>
              </p:cNvPr>
              <p:cNvPicPr preferRelativeResize="0"/>
              <p:nvPr/>
            </p:nvPicPr>
            <p:blipFill rotWithShape="1">
              <a:blip r:embed="rId79">
                <a:alphaModFix/>
              </a:blip>
              <a:srcRect/>
              <a:stretch/>
            </p:blipFill>
            <p:spPr>
              <a:xfrm>
                <a:off x="8059269" y="2257354"/>
                <a:ext cx="675402" cy="168850"/>
              </a:xfrm>
              <a:prstGeom prst="rect">
                <a:avLst/>
              </a:prstGeom>
              <a:noFill/>
              <a:ln>
                <a:noFill/>
              </a:ln>
            </p:spPr>
          </p:pic>
          <p:pic>
            <p:nvPicPr>
              <p:cNvPr id="311" name="Google Shape;384;p25" descr="https://midwestservicesupply.files.wordpress.com/2015/07/loreal-logo.jpg">
                <a:extLst>
                  <a:ext uri="{FF2B5EF4-FFF2-40B4-BE49-F238E27FC236}">
                    <a16:creationId xmlns:a16="http://schemas.microsoft.com/office/drawing/2014/main" id="{29B97B55-076C-454B-BE8D-D322AD287361}"/>
                  </a:ext>
                </a:extLst>
              </p:cNvPr>
              <p:cNvPicPr preferRelativeResize="0"/>
              <p:nvPr/>
            </p:nvPicPr>
            <p:blipFill rotWithShape="1">
              <a:blip r:embed="rId80">
                <a:alphaModFix/>
              </a:blip>
              <a:srcRect/>
              <a:stretch/>
            </p:blipFill>
            <p:spPr>
              <a:xfrm>
                <a:off x="316749" y="3521738"/>
                <a:ext cx="667850" cy="137850"/>
              </a:xfrm>
              <a:prstGeom prst="rect">
                <a:avLst/>
              </a:prstGeom>
              <a:noFill/>
              <a:ln>
                <a:noFill/>
              </a:ln>
            </p:spPr>
          </p:pic>
          <p:pic>
            <p:nvPicPr>
              <p:cNvPr id="312" name="Google Shape;385;p25" descr="image002">
                <a:extLst>
                  <a:ext uri="{FF2B5EF4-FFF2-40B4-BE49-F238E27FC236}">
                    <a16:creationId xmlns:a16="http://schemas.microsoft.com/office/drawing/2014/main" id="{0E0D50A3-ED5E-4602-878A-47A98712A33C}"/>
                  </a:ext>
                </a:extLst>
              </p:cNvPr>
              <p:cNvPicPr preferRelativeResize="0"/>
              <p:nvPr/>
            </p:nvPicPr>
            <p:blipFill rotWithShape="1">
              <a:blip r:embed="rId81">
                <a:alphaModFix/>
              </a:blip>
              <a:srcRect/>
              <a:stretch/>
            </p:blipFill>
            <p:spPr>
              <a:xfrm>
                <a:off x="3368329" y="2090972"/>
                <a:ext cx="649820" cy="284921"/>
              </a:xfrm>
              <a:prstGeom prst="rect">
                <a:avLst/>
              </a:prstGeom>
              <a:noFill/>
              <a:ln>
                <a:noFill/>
              </a:ln>
            </p:spPr>
          </p:pic>
          <p:pic>
            <p:nvPicPr>
              <p:cNvPr id="313" name="Google Shape;386;p25" descr="http://photos.prnewswire.com/prnvar/20150630/226835LOGO">
                <a:extLst>
                  <a:ext uri="{FF2B5EF4-FFF2-40B4-BE49-F238E27FC236}">
                    <a16:creationId xmlns:a16="http://schemas.microsoft.com/office/drawing/2014/main" id="{C5AE0306-B7CF-431C-8012-E8C9A4990142}"/>
                  </a:ext>
                </a:extLst>
              </p:cNvPr>
              <p:cNvPicPr preferRelativeResize="0"/>
              <p:nvPr/>
            </p:nvPicPr>
            <p:blipFill rotWithShape="1">
              <a:blip r:embed="rId82">
                <a:alphaModFix/>
              </a:blip>
              <a:srcRect/>
              <a:stretch/>
            </p:blipFill>
            <p:spPr>
              <a:xfrm>
                <a:off x="5169143" y="2463291"/>
                <a:ext cx="312303" cy="313873"/>
              </a:xfrm>
              <a:prstGeom prst="rect">
                <a:avLst/>
              </a:prstGeom>
              <a:noFill/>
              <a:ln>
                <a:noFill/>
              </a:ln>
            </p:spPr>
          </p:pic>
          <p:pic>
            <p:nvPicPr>
              <p:cNvPr id="314" name="Google Shape;387;p25" descr="http://www.mccormickcorporation.com/public/CORP/images/logo-mccormick.png">
                <a:extLst>
                  <a:ext uri="{FF2B5EF4-FFF2-40B4-BE49-F238E27FC236}">
                    <a16:creationId xmlns:a16="http://schemas.microsoft.com/office/drawing/2014/main" id="{C62C7EA4-ECFC-4BC4-8DFC-EC26CB8628C0}"/>
                  </a:ext>
                </a:extLst>
              </p:cNvPr>
              <p:cNvPicPr preferRelativeResize="0"/>
              <p:nvPr/>
            </p:nvPicPr>
            <p:blipFill rotWithShape="1">
              <a:blip r:embed="rId83">
                <a:alphaModFix/>
              </a:blip>
              <a:srcRect/>
              <a:stretch/>
            </p:blipFill>
            <p:spPr>
              <a:xfrm>
                <a:off x="2115543" y="3343461"/>
                <a:ext cx="314461" cy="318034"/>
              </a:xfrm>
              <a:prstGeom prst="rect">
                <a:avLst/>
              </a:prstGeom>
              <a:noFill/>
              <a:ln>
                <a:noFill/>
              </a:ln>
            </p:spPr>
          </p:pic>
          <p:pic>
            <p:nvPicPr>
              <p:cNvPr id="315" name="Google Shape;388;p25">
                <a:extLst>
                  <a:ext uri="{FF2B5EF4-FFF2-40B4-BE49-F238E27FC236}">
                    <a16:creationId xmlns:a16="http://schemas.microsoft.com/office/drawing/2014/main" id="{79048CDE-2408-4F4B-AE1B-B3924EB725B4}"/>
                  </a:ext>
                </a:extLst>
              </p:cNvPr>
              <p:cNvPicPr preferRelativeResize="0"/>
              <p:nvPr/>
            </p:nvPicPr>
            <p:blipFill rotWithShape="1">
              <a:blip r:embed="rId84">
                <a:alphaModFix/>
              </a:blip>
              <a:srcRect/>
              <a:stretch/>
            </p:blipFill>
            <p:spPr>
              <a:xfrm>
                <a:off x="947139" y="3303314"/>
                <a:ext cx="939541" cy="334208"/>
              </a:xfrm>
              <a:prstGeom prst="rect">
                <a:avLst/>
              </a:prstGeom>
              <a:noFill/>
              <a:ln>
                <a:noFill/>
              </a:ln>
            </p:spPr>
          </p:pic>
          <p:pic>
            <p:nvPicPr>
              <p:cNvPr id="316" name="Google Shape;389;p25" descr="https://media.glassdoor.com/sqll/41732/nec-corporation-of-america-squarelogo.png">
                <a:extLst>
                  <a:ext uri="{FF2B5EF4-FFF2-40B4-BE49-F238E27FC236}">
                    <a16:creationId xmlns:a16="http://schemas.microsoft.com/office/drawing/2014/main" id="{C36C0852-DB01-4217-ACB8-9AA0375AB691}"/>
                  </a:ext>
                </a:extLst>
              </p:cNvPr>
              <p:cNvPicPr preferRelativeResize="0"/>
              <p:nvPr/>
            </p:nvPicPr>
            <p:blipFill rotWithShape="1">
              <a:blip r:embed="rId85">
                <a:alphaModFix/>
              </a:blip>
              <a:srcRect/>
              <a:stretch/>
            </p:blipFill>
            <p:spPr>
              <a:xfrm>
                <a:off x="1844025" y="4412866"/>
                <a:ext cx="668558" cy="192306"/>
              </a:xfrm>
              <a:prstGeom prst="rect">
                <a:avLst/>
              </a:prstGeom>
              <a:noFill/>
              <a:ln>
                <a:noFill/>
              </a:ln>
            </p:spPr>
          </p:pic>
          <p:pic>
            <p:nvPicPr>
              <p:cNvPr id="317" name="Google Shape;390;p25">
                <a:extLst>
                  <a:ext uri="{FF2B5EF4-FFF2-40B4-BE49-F238E27FC236}">
                    <a16:creationId xmlns:a16="http://schemas.microsoft.com/office/drawing/2014/main" id="{FF10D5AD-6026-4287-B9DE-1A7BA35D4DC0}"/>
                  </a:ext>
                </a:extLst>
              </p:cNvPr>
              <p:cNvPicPr preferRelativeResize="0"/>
              <p:nvPr/>
            </p:nvPicPr>
            <p:blipFill rotWithShape="1">
              <a:blip r:embed="rId86">
                <a:alphaModFix/>
              </a:blip>
              <a:srcRect/>
              <a:stretch/>
            </p:blipFill>
            <p:spPr>
              <a:xfrm>
                <a:off x="8188573" y="3055212"/>
                <a:ext cx="731955" cy="285348"/>
              </a:xfrm>
              <a:prstGeom prst="rect">
                <a:avLst/>
              </a:prstGeom>
              <a:noFill/>
              <a:ln>
                <a:noFill/>
              </a:ln>
            </p:spPr>
          </p:pic>
          <p:pic>
            <p:nvPicPr>
              <p:cNvPr id="318" name="Google Shape;391;p25">
                <a:extLst>
                  <a:ext uri="{FF2B5EF4-FFF2-40B4-BE49-F238E27FC236}">
                    <a16:creationId xmlns:a16="http://schemas.microsoft.com/office/drawing/2014/main" id="{37D1D529-97E2-44FB-9764-69BD1A148A7F}"/>
                  </a:ext>
                </a:extLst>
              </p:cNvPr>
              <p:cNvPicPr preferRelativeResize="0"/>
              <p:nvPr/>
            </p:nvPicPr>
            <p:blipFill rotWithShape="1">
              <a:blip r:embed="rId87">
                <a:alphaModFix/>
              </a:blip>
              <a:srcRect/>
              <a:stretch/>
            </p:blipFill>
            <p:spPr>
              <a:xfrm>
                <a:off x="2948027" y="3619712"/>
                <a:ext cx="389623" cy="108100"/>
              </a:xfrm>
              <a:prstGeom prst="rect">
                <a:avLst/>
              </a:prstGeom>
              <a:noFill/>
              <a:ln>
                <a:noFill/>
              </a:ln>
            </p:spPr>
          </p:pic>
          <p:pic>
            <p:nvPicPr>
              <p:cNvPr id="319" name="Google Shape;392;p25" descr="E:\work\Monthly\2016\12 December\Logo slide_Phani\Logos\All Logos\Reckitt Benckiser Inc..jpg">
                <a:extLst>
                  <a:ext uri="{FF2B5EF4-FFF2-40B4-BE49-F238E27FC236}">
                    <a16:creationId xmlns:a16="http://schemas.microsoft.com/office/drawing/2014/main" id="{8D94B975-FA68-4A87-BF72-CECCA6DAF299}"/>
                  </a:ext>
                </a:extLst>
              </p:cNvPr>
              <p:cNvPicPr preferRelativeResize="0"/>
              <p:nvPr/>
            </p:nvPicPr>
            <p:blipFill rotWithShape="1">
              <a:blip r:embed="rId88">
                <a:alphaModFix/>
              </a:blip>
              <a:srcRect/>
              <a:stretch/>
            </p:blipFill>
            <p:spPr>
              <a:xfrm>
                <a:off x="5260359" y="3898275"/>
                <a:ext cx="707245" cy="390364"/>
              </a:xfrm>
              <a:prstGeom prst="rect">
                <a:avLst/>
              </a:prstGeom>
              <a:noFill/>
              <a:ln>
                <a:noFill/>
              </a:ln>
            </p:spPr>
          </p:pic>
          <p:pic>
            <p:nvPicPr>
              <p:cNvPr id="320" name="Google Shape;393;p25" descr="C:\Users\vamshi.k\Desktop\Logos\Resmed.png">
                <a:extLst>
                  <a:ext uri="{FF2B5EF4-FFF2-40B4-BE49-F238E27FC236}">
                    <a16:creationId xmlns:a16="http://schemas.microsoft.com/office/drawing/2014/main" id="{074B7FFD-0C16-4698-89A6-F4D786BABE04}"/>
                  </a:ext>
                </a:extLst>
              </p:cNvPr>
              <p:cNvPicPr preferRelativeResize="0"/>
              <p:nvPr/>
            </p:nvPicPr>
            <p:blipFill rotWithShape="1">
              <a:blip r:embed="rId89">
                <a:alphaModFix/>
              </a:blip>
              <a:srcRect/>
              <a:stretch/>
            </p:blipFill>
            <p:spPr>
              <a:xfrm>
                <a:off x="5104793" y="3393936"/>
                <a:ext cx="351383" cy="351383"/>
              </a:xfrm>
              <a:prstGeom prst="rect">
                <a:avLst/>
              </a:prstGeom>
              <a:noFill/>
              <a:ln>
                <a:noFill/>
              </a:ln>
            </p:spPr>
          </p:pic>
          <p:pic>
            <p:nvPicPr>
              <p:cNvPr id="321" name="Google Shape;394;p25" descr="C:\Users\vamshi.k\Desktop\Logos\Rust-Oleum Corporation.png">
                <a:extLst>
                  <a:ext uri="{FF2B5EF4-FFF2-40B4-BE49-F238E27FC236}">
                    <a16:creationId xmlns:a16="http://schemas.microsoft.com/office/drawing/2014/main" id="{58A681A7-5270-4254-9157-95B43C2B2CC1}"/>
                  </a:ext>
                </a:extLst>
              </p:cNvPr>
              <p:cNvPicPr preferRelativeResize="0"/>
              <p:nvPr/>
            </p:nvPicPr>
            <p:blipFill rotWithShape="1">
              <a:blip r:embed="rId90">
                <a:alphaModFix/>
              </a:blip>
              <a:srcRect/>
              <a:stretch/>
            </p:blipFill>
            <p:spPr>
              <a:xfrm>
                <a:off x="7338276" y="3838720"/>
                <a:ext cx="654957" cy="182197"/>
              </a:xfrm>
              <a:prstGeom prst="rect">
                <a:avLst/>
              </a:prstGeom>
              <a:noFill/>
              <a:ln>
                <a:noFill/>
              </a:ln>
            </p:spPr>
          </p:pic>
          <p:pic>
            <p:nvPicPr>
              <p:cNvPr id="322" name="Google Shape;395;p25" descr="E:\work\Monthly\2016\12 December\Logo slide_Phani\Logos\All Logos\ServiceNow.jpg">
                <a:extLst>
                  <a:ext uri="{FF2B5EF4-FFF2-40B4-BE49-F238E27FC236}">
                    <a16:creationId xmlns:a16="http://schemas.microsoft.com/office/drawing/2014/main" id="{DC6E122D-B185-4C9C-8F16-575A3273F3AE}"/>
                  </a:ext>
                </a:extLst>
              </p:cNvPr>
              <p:cNvPicPr preferRelativeResize="0"/>
              <p:nvPr/>
            </p:nvPicPr>
            <p:blipFill rotWithShape="1">
              <a:blip r:embed="rId91">
                <a:alphaModFix/>
              </a:blip>
              <a:srcRect/>
              <a:stretch/>
            </p:blipFill>
            <p:spPr>
              <a:xfrm>
                <a:off x="4590065" y="3280321"/>
                <a:ext cx="501842" cy="172325"/>
              </a:xfrm>
              <a:prstGeom prst="rect">
                <a:avLst/>
              </a:prstGeom>
              <a:noFill/>
              <a:ln>
                <a:noFill/>
              </a:ln>
            </p:spPr>
          </p:pic>
          <p:pic>
            <p:nvPicPr>
              <p:cNvPr id="323" name="Google Shape;396;p25" descr="C:\Users\vamshi.k\Desktop\Logos\shurtape_logo_RGB_1.jpg">
                <a:extLst>
                  <a:ext uri="{FF2B5EF4-FFF2-40B4-BE49-F238E27FC236}">
                    <a16:creationId xmlns:a16="http://schemas.microsoft.com/office/drawing/2014/main" id="{B0F94689-C45E-4B9F-AF81-836AB10D0D2B}"/>
                  </a:ext>
                </a:extLst>
              </p:cNvPr>
              <p:cNvPicPr preferRelativeResize="0"/>
              <p:nvPr/>
            </p:nvPicPr>
            <p:blipFill rotWithShape="1">
              <a:blip r:embed="rId92">
                <a:alphaModFix/>
              </a:blip>
              <a:srcRect/>
              <a:stretch/>
            </p:blipFill>
            <p:spPr>
              <a:xfrm>
                <a:off x="1209041" y="3836846"/>
                <a:ext cx="482864" cy="120437"/>
              </a:xfrm>
              <a:prstGeom prst="rect">
                <a:avLst/>
              </a:prstGeom>
              <a:noFill/>
              <a:ln>
                <a:noFill/>
              </a:ln>
            </p:spPr>
          </p:pic>
          <p:pic>
            <p:nvPicPr>
              <p:cNvPr id="324" name="Google Shape;397;p25" descr="E:\work\Monthly\2016\02 Feb\Logos for sashi's slide\Customer logos\bluelogo_large.ashx.jpg">
                <a:extLst>
                  <a:ext uri="{FF2B5EF4-FFF2-40B4-BE49-F238E27FC236}">
                    <a16:creationId xmlns:a16="http://schemas.microsoft.com/office/drawing/2014/main" id="{DEA7A3AF-ACCB-40C8-8A6C-F2779225239F}"/>
                  </a:ext>
                </a:extLst>
              </p:cNvPr>
              <p:cNvPicPr preferRelativeResize="0"/>
              <p:nvPr/>
            </p:nvPicPr>
            <p:blipFill rotWithShape="1">
              <a:blip r:embed="rId93">
                <a:alphaModFix/>
              </a:blip>
              <a:srcRect/>
              <a:stretch/>
            </p:blipFill>
            <p:spPr>
              <a:xfrm>
                <a:off x="280769" y="4259632"/>
                <a:ext cx="684275" cy="153234"/>
              </a:xfrm>
              <a:prstGeom prst="rect">
                <a:avLst/>
              </a:prstGeom>
              <a:noFill/>
              <a:ln>
                <a:noFill/>
              </a:ln>
            </p:spPr>
          </p:pic>
          <p:pic>
            <p:nvPicPr>
              <p:cNvPr id="325" name="Google Shape;398;p25" descr="E:\work\Monthly\2016\12 December\Logo slide_Phani\Logos\All Logos\Shark Ninja.jpg">
                <a:extLst>
                  <a:ext uri="{FF2B5EF4-FFF2-40B4-BE49-F238E27FC236}">
                    <a16:creationId xmlns:a16="http://schemas.microsoft.com/office/drawing/2014/main" id="{585907CE-E14C-43D9-863C-CEE0F1904337}"/>
                  </a:ext>
                </a:extLst>
              </p:cNvPr>
              <p:cNvPicPr preferRelativeResize="0"/>
              <p:nvPr/>
            </p:nvPicPr>
            <p:blipFill rotWithShape="1">
              <a:blip r:embed="rId94">
                <a:alphaModFix/>
              </a:blip>
              <a:srcRect/>
              <a:stretch/>
            </p:blipFill>
            <p:spPr>
              <a:xfrm>
                <a:off x="4159158" y="2294711"/>
                <a:ext cx="449873" cy="149159"/>
              </a:xfrm>
              <a:prstGeom prst="rect">
                <a:avLst/>
              </a:prstGeom>
              <a:noFill/>
              <a:ln>
                <a:noFill/>
              </a:ln>
            </p:spPr>
          </p:pic>
          <p:pic>
            <p:nvPicPr>
              <p:cNvPr id="326" name="Google Shape;399;p25" descr="E:\work\Monthly\2016\12 December\Logo slide_Phani\Logos\All Logos\Spectrum Brands Inc.jpg">
                <a:extLst>
                  <a:ext uri="{FF2B5EF4-FFF2-40B4-BE49-F238E27FC236}">
                    <a16:creationId xmlns:a16="http://schemas.microsoft.com/office/drawing/2014/main" id="{FBD14F96-0655-4A8C-826F-2A971BF848FA}"/>
                  </a:ext>
                </a:extLst>
              </p:cNvPr>
              <p:cNvPicPr preferRelativeResize="0"/>
              <p:nvPr/>
            </p:nvPicPr>
            <p:blipFill rotWithShape="1">
              <a:blip r:embed="rId95">
                <a:alphaModFix/>
              </a:blip>
              <a:srcRect/>
              <a:stretch/>
            </p:blipFill>
            <p:spPr>
              <a:xfrm>
                <a:off x="3593481" y="3831425"/>
                <a:ext cx="539149" cy="259674"/>
              </a:xfrm>
              <a:prstGeom prst="rect">
                <a:avLst/>
              </a:prstGeom>
              <a:noFill/>
              <a:ln>
                <a:noFill/>
              </a:ln>
            </p:spPr>
          </p:pic>
          <p:pic>
            <p:nvPicPr>
              <p:cNvPr id="327" name="Google Shape;400;p25" descr="E:\work\Monthly\2016\02 Feb\Logos for sashi's slide\Customer logos\SCJohnson_Logo.png">
                <a:extLst>
                  <a:ext uri="{FF2B5EF4-FFF2-40B4-BE49-F238E27FC236}">
                    <a16:creationId xmlns:a16="http://schemas.microsoft.com/office/drawing/2014/main" id="{F24B472B-070A-48F7-A92C-A7AB6AE1EBD0}"/>
                  </a:ext>
                </a:extLst>
              </p:cNvPr>
              <p:cNvPicPr preferRelativeResize="0"/>
              <p:nvPr/>
            </p:nvPicPr>
            <p:blipFill rotWithShape="1">
              <a:blip r:embed="rId96">
                <a:alphaModFix/>
              </a:blip>
              <a:srcRect/>
              <a:stretch/>
            </p:blipFill>
            <p:spPr>
              <a:xfrm>
                <a:off x="130892" y="4462728"/>
                <a:ext cx="677769" cy="677769"/>
              </a:xfrm>
              <a:prstGeom prst="rect">
                <a:avLst/>
              </a:prstGeom>
              <a:noFill/>
              <a:ln>
                <a:noFill/>
              </a:ln>
            </p:spPr>
          </p:pic>
          <p:pic>
            <p:nvPicPr>
              <p:cNvPr id="328" name="Google Shape;401;p25" descr="http://www.capital-electric.com/images/southwire_logo.jpg">
                <a:extLst>
                  <a:ext uri="{FF2B5EF4-FFF2-40B4-BE49-F238E27FC236}">
                    <a16:creationId xmlns:a16="http://schemas.microsoft.com/office/drawing/2014/main" id="{8C4F84F7-0081-4CF5-BD44-15D7488D82CE}"/>
                  </a:ext>
                </a:extLst>
              </p:cNvPr>
              <p:cNvPicPr preferRelativeResize="0"/>
              <p:nvPr/>
            </p:nvPicPr>
            <p:blipFill rotWithShape="1">
              <a:blip r:embed="rId97">
                <a:alphaModFix/>
              </a:blip>
              <a:srcRect/>
              <a:stretch/>
            </p:blipFill>
            <p:spPr>
              <a:xfrm>
                <a:off x="141662" y="1351470"/>
                <a:ext cx="707243" cy="237703"/>
              </a:xfrm>
              <a:prstGeom prst="rect">
                <a:avLst/>
              </a:prstGeom>
              <a:noFill/>
              <a:ln>
                <a:noFill/>
              </a:ln>
            </p:spPr>
          </p:pic>
          <p:pic>
            <p:nvPicPr>
              <p:cNvPr id="329" name="Google Shape;402;p25" descr="https://upload.wikimedia.org/wikipedia/en/thumb/1/10/Sysco_Logo.svg/1024px-Sysco_Logo.svg.png">
                <a:extLst>
                  <a:ext uri="{FF2B5EF4-FFF2-40B4-BE49-F238E27FC236}">
                    <a16:creationId xmlns:a16="http://schemas.microsoft.com/office/drawing/2014/main" id="{6BC0D027-0D20-48F5-9AB9-7F768F8A087B}"/>
                  </a:ext>
                </a:extLst>
              </p:cNvPr>
              <p:cNvPicPr preferRelativeResize="0"/>
              <p:nvPr/>
            </p:nvPicPr>
            <p:blipFill rotWithShape="1">
              <a:blip r:embed="rId98">
                <a:alphaModFix/>
              </a:blip>
              <a:srcRect/>
              <a:stretch/>
            </p:blipFill>
            <p:spPr>
              <a:xfrm>
                <a:off x="1884677" y="2257643"/>
                <a:ext cx="497999" cy="260185"/>
              </a:xfrm>
              <a:prstGeom prst="rect">
                <a:avLst/>
              </a:prstGeom>
              <a:noFill/>
              <a:ln>
                <a:noFill/>
              </a:ln>
            </p:spPr>
          </p:pic>
          <p:pic>
            <p:nvPicPr>
              <p:cNvPr id="330" name="Google Shape;403;p25" descr="C:\Users\vamshi.k\Desktop\Logos\TB-Logo.png">
                <a:extLst>
                  <a:ext uri="{FF2B5EF4-FFF2-40B4-BE49-F238E27FC236}">
                    <a16:creationId xmlns:a16="http://schemas.microsoft.com/office/drawing/2014/main" id="{BA217766-1783-4CAA-8D13-768EEF13B77E}"/>
                  </a:ext>
                </a:extLst>
              </p:cNvPr>
              <p:cNvPicPr preferRelativeResize="0"/>
              <p:nvPr/>
            </p:nvPicPr>
            <p:blipFill rotWithShape="1">
              <a:blip r:embed="rId99">
                <a:alphaModFix/>
              </a:blip>
              <a:srcRect/>
              <a:stretch/>
            </p:blipFill>
            <p:spPr>
              <a:xfrm>
                <a:off x="4164888" y="3851758"/>
                <a:ext cx="1109093" cy="141428"/>
              </a:xfrm>
              <a:prstGeom prst="rect">
                <a:avLst/>
              </a:prstGeom>
              <a:noFill/>
              <a:ln>
                <a:noFill/>
              </a:ln>
            </p:spPr>
          </p:pic>
          <p:pic>
            <p:nvPicPr>
              <p:cNvPr id="331" name="Google Shape;404;p25" descr="https://upload.wikimedia.org/wikipedia/en/c/c7/Toro_Logo.png">
                <a:extLst>
                  <a:ext uri="{FF2B5EF4-FFF2-40B4-BE49-F238E27FC236}">
                    <a16:creationId xmlns:a16="http://schemas.microsoft.com/office/drawing/2014/main" id="{2C4674AF-2BDA-4127-82C6-FE2F1E2EA1F4}"/>
                  </a:ext>
                </a:extLst>
              </p:cNvPr>
              <p:cNvPicPr preferRelativeResize="0"/>
              <p:nvPr/>
            </p:nvPicPr>
            <p:blipFill rotWithShape="1">
              <a:blip r:embed="rId100">
                <a:alphaModFix/>
              </a:blip>
              <a:srcRect/>
              <a:stretch/>
            </p:blipFill>
            <p:spPr>
              <a:xfrm>
                <a:off x="5356419" y="4365083"/>
                <a:ext cx="279499" cy="183849"/>
              </a:xfrm>
              <a:prstGeom prst="rect">
                <a:avLst/>
              </a:prstGeom>
              <a:noFill/>
              <a:ln>
                <a:noFill/>
              </a:ln>
            </p:spPr>
          </p:pic>
          <p:pic>
            <p:nvPicPr>
              <p:cNvPr id="332" name="Google Shape;405;p25" descr="E:\work\Monthly\2016\02 Feb\Logos for sashi's slide\Customer logos\SHIELDONLYCOLOR_LOCL_POWERPT_500px.png">
                <a:extLst>
                  <a:ext uri="{FF2B5EF4-FFF2-40B4-BE49-F238E27FC236}">
                    <a16:creationId xmlns:a16="http://schemas.microsoft.com/office/drawing/2014/main" id="{1CDE850F-594D-442A-9012-B8766953697D}"/>
                  </a:ext>
                </a:extLst>
              </p:cNvPr>
              <p:cNvPicPr preferRelativeResize="0"/>
              <p:nvPr/>
            </p:nvPicPr>
            <p:blipFill rotWithShape="1">
              <a:blip r:embed="rId101">
                <a:alphaModFix/>
              </a:blip>
              <a:srcRect/>
              <a:stretch/>
            </p:blipFill>
            <p:spPr>
              <a:xfrm>
                <a:off x="6387821" y="4680141"/>
                <a:ext cx="334596" cy="321177"/>
              </a:xfrm>
              <a:prstGeom prst="rect">
                <a:avLst/>
              </a:prstGeom>
              <a:noFill/>
              <a:ln>
                <a:noFill/>
              </a:ln>
            </p:spPr>
          </p:pic>
          <p:pic>
            <p:nvPicPr>
              <p:cNvPr id="333" name="Google Shape;406;p25" descr="E:\work\Monthly\2016\12 December\Logo slide_Phani\Logos\All Logos\Under Armour, Inc..jpg">
                <a:extLst>
                  <a:ext uri="{FF2B5EF4-FFF2-40B4-BE49-F238E27FC236}">
                    <a16:creationId xmlns:a16="http://schemas.microsoft.com/office/drawing/2014/main" id="{A9E6AC6E-6C2E-475C-B172-358D6AE4CA7D}"/>
                  </a:ext>
                </a:extLst>
              </p:cNvPr>
              <p:cNvPicPr preferRelativeResize="0"/>
              <p:nvPr/>
            </p:nvPicPr>
            <p:blipFill rotWithShape="1">
              <a:blip r:embed="rId102">
                <a:alphaModFix/>
              </a:blip>
              <a:srcRect/>
              <a:stretch/>
            </p:blipFill>
            <p:spPr>
              <a:xfrm>
                <a:off x="5789479" y="4585828"/>
                <a:ext cx="512883" cy="403488"/>
              </a:xfrm>
              <a:prstGeom prst="rect">
                <a:avLst/>
              </a:prstGeom>
              <a:noFill/>
              <a:ln>
                <a:noFill/>
              </a:ln>
            </p:spPr>
          </p:pic>
          <p:pic>
            <p:nvPicPr>
              <p:cNvPr id="334" name="Google Shape;407;p25" descr="C:\Users\vamshi.k\Desktop\Logos\Watts Water.png">
                <a:extLst>
                  <a:ext uri="{FF2B5EF4-FFF2-40B4-BE49-F238E27FC236}">
                    <a16:creationId xmlns:a16="http://schemas.microsoft.com/office/drawing/2014/main" id="{56E7F2C1-4234-4B42-B8B6-2B1A363D3C5C}"/>
                  </a:ext>
                </a:extLst>
              </p:cNvPr>
              <p:cNvPicPr preferRelativeResize="0"/>
              <p:nvPr/>
            </p:nvPicPr>
            <p:blipFill rotWithShape="1">
              <a:blip r:embed="rId103">
                <a:alphaModFix/>
              </a:blip>
              <a:srcRect/>
              <a:stretch/>
            </p:blipFill>
            <p:spPr>
              <a:xfrm>
                <a:off x="4131765" y="4844051"/>
                <a:ext cx="505766" cy="127453"/>
              </a:xfrm>
              <a:prstGeom prst="rect">
                <a:avLst/>
              </a:prstGeom>
              <a:noFill/>
              <a:ln>
                <a:noFill/>
              </a:ln>
            </p:spPr>
          </p:pic>
          <p:pic>
            <p:nvPicPr>
              <p:cNvPr id="335" name="Google Shape;408;p25">
                <a:extLst>
                  <a:ext uri="{FF2B5EF4-FFF2-40B4-BE49-F238E27FC236}">
                    <a16:creationId xmlns:a16="http://schemas.microsoft.com/office/drawing/2014/main" id="{CF888A9E-DF60-4D88-B98E-0F5CD44B1C03}"/>
                  </a:ext>
                </a:extLst>
              </p:cNvPr>
              <p:cNvPicPr preferRelativeResize="0"/>
              <p:nvPr/>
            </p:nvPicPr>
            <p:blipFill rotWithShape="1">
              <a:blip r:embed="rId104">
                <a:alphaModFix/>
              </a:blip>
              <a:srcRect/>
              <a:stretch/>
            </p:blipFill>
            <p:spPr>
              <a:xfrm>
                <a:off x="1336508" y="4615415"/>
                <a:ext cx="615992" cy="256609"/>
              </a:xfrm>
              <a:prstGeom prst="rect">
                <a:avLst/>
              </a:prstGeom>
              <a:noFill/>
              <a:ln>
                <a:noFill/>
              </a:ln>
            </p:spPr>
          </p:pic>
          <p:pic>
            <p:nvPicPr>
              <p:cNvPr id="336" name="Google Shape;409;p25">
                <a:extLst>
                  <a:ext uri="{FF2B5EF4-FFF2-40B4-BE49-F238E27FC236}">
                    <a16:creationId xmlns:a16="http://schemas.microsoft.com/office/drawing/2014/main" id="{3A8E3B2B-CE58-4D4B-A5A9-CA8ADC9476C7}"/>
                  </a:ext>
                </a:extLst>
              </p:cNvPr>
              <p:cNvPicPr preferRelativeResize="0"/>
              <p:nvPr/>
            </p:nvPicPr>
            <p:blipFill rotWithShape="1">
              <a:blip r:embed="rId105">
                <a:alphaModFix/>
              </a:blip>
              <a:srcRect/>
              <a:stretch/>
            </p:blipFill>
            <p:spPr>
              <a:xfrm>
                <a:off x="1462289" y="2685357"/>
                <a:ext cx="601897" cy="88033"/>
              </a:xfrm>
              <a:prstGeom prst="rect">
                <a:avLst/>
              </a:prstGeom>
              <a:noFill/>
              <a:ln>
                <a:noFill/>
              </a:ln>
            </p:spPr>
          </p:pic>
          <p:pic>
            <p:nvPicPr>
              <p:cNvPr id="337" name="Google Shape;410;p25">
                <a:extLst>
                  <a:ext uri="{FF2B5EF4-FFF2-40B4-BE49-F238E27FC236}">
                    <a16:creationId xmlns:a16="http://schemas.microsoft.com/office/drawing/2014/main" id="{DC29AC3F-D128-4518-BEE3-BED369EC3A68}"/>
                  </a:ext>
                </a:extLst>
              </p:cNvPr>
              <p:cNvPicPr preferRelativeResize="0"/>
              <p:nvPr/>
            </p:nvPicPr>
            <p:blipFill rotWithShape="1">
              <a:blip r:embed="rId106">
                <a:alphaModFix/>
              </a:blip>
              <a:srcRect/>
              <a:stretch/>
            </p:blipFill>
            <p:spPr>
              <a:xfrm>
                <a:off x="5979397" y="4232358"/>
                <a:ext cx="411704" cy="100456"/>
              </a:xfrm>
              <a:prstGeom prst="rect">
                <a:avLst/>
              </a:prstGeom>
              <a:noFill/>
              <a:ln>
                <a:noFill/>
              </a:ln>
            </p:spPr>
          </p:pic>
          <p:pic>
            <p:nvPicPr>
              <p:cNvPr id="338" name="Google Shape;411;p25" descr="image003">
                <a:extLst>
                  <a:ext uri="{FF2B5EF4-FFF2-40B4-BE49-F238E27FC236}">
                    <a16:creationId xmlns:a16="http://schemas.microsoft.com/office/drawing/2014/main" id="{55F36D83-AE45-4230-8BFC-3C62BBDB1C42}"/>
                  </a:ext>
                </a:extLst>
              </p:cNvPr>
              <p:cNvPicPr preferRelativeResize="0"/>
              <p:nvPr/>
            </p:nvPicPr>
            <p:blipFill rotWithShape="1">
              <a:blip r:embed="rId107">
                <a:alphaModFix/>
              </a:blip>
              <a:srcRect/>
              <a:stretch/>
            </p:blipFill>
            <p:spPr>
              <a:xfrm>
                <a:off x="2576063" y="4439050"/>
                <a:ext cx="488920" cy="330442"/>
              </a:xfrm>
              <a:prstGeom prst="rect">
                <a:avLst/>
              </a:prstGeom>
              <a:noFill/>
              <a:ln>
                <a:noFill/>
              </a:ln>
            </p:spPr>
          </p:pic>
          <p:pic>
            <p:nvPicPr>
              <p:cNvPr id="339" name="Google Shape;412;p25" descr="C:\Users\vamshi.k\Desktop\Logos\Milliken_Logo_New.png">
                <a:extLst>
                  <a:ext uri="{FF2B5EF4-FFF2-40B4-BE49-F238E27FC236}">
                    <a16:creationId xmlns:a16="http://schemas.microsoft.com/office/drawing/2014/main" id="{7693E119-8823-460F-87C1-DDA7F3E63D51}"/>
                  </a:ext>
                </a:extLst>
              </p:cNvPr>
              <p:cNvPicPr preferRelativeResize="0"/>
              <p:nvPr/>
            </p:nvPicPr>
            <p:blipFill rotWithShape="1">
              <a:blip r:embed="rId108">
                <a:alphaModFix/>
              </a:blip>
              <a:srcRect/>
              <a:stretch/>
            </p:blipFill>
            <p:spPr>
              <a:xfrm>
                <a:off x="792026" y="4617046"/>
                <a:ext cx="571683" cy="225573"/>
              </a:xfrm>
              <a:prstGeom prst="rect">
                <a:avLst/>
              </a:prstGeom>
              <a:noFill/>
              <a:ln>
                <a:noFill/>
              </a:ln>
            </p:spPr>
          </p:pic>
          <p:pic>
            <p:nvPicPr>
              <p:cNvPr id="340" name="Google Shape;413;p25" descr="http://i.cdn.turner.com/drp/nba/grizzlies/sites/default/files/achlogo2-777.jpg">
                <a:extLst>
                  <a:ext uri="{FF2B5EF4-FFF2-40B4-BE49-F238E27FC236}">
                    <a16:creationId xmlns:a16="http://schemas.microsoft.com/office/drawing/2014/main" id="{47D4DBCB-0F17-43CE-85FF-2F92026E653E}"/>
                  </a:ext>
                </a:extLst>
              </p:cNvPr>
              <p:cNvPicPr preferRelativeResize="0"/>
              <p:nvPr/>
            </p:nvPicPr>
            <p:blipFill rotWithShape="1">
              <a:blip r:embed="rId109">
                <a:alphaModFix/>
              </a:blip>
              <a:srcRect/>
              <a:stretch/>
            </p:blipFill>
            <p:spPr>
              <a:xfrm>
                <a:off x="6251816" y="773278"/>
                <a:ext cx="502378" cy="285780"/>
              </a:xfrm>
              <a:prstGeom prst="rect">
                <a:avLst/>
              </a:prstGeom>
              <a:noFill/>
              <a:ln>
                <a:noFill/>
              </a:ln>
            </p:spPr>
          </p:pic>
          <p:pic>
            <p:nvPicPr>
              <p:cNvPr id="341" name="Google Shape;414;p25" descr="http://assets.analog.com/images/en/ADI_Logo_AWP.png">
                <a:extLst>
                  <a:ext uri="{FF2B5EF4-FFF2-40B4-BE49-F238E27FC236}">
                    <a16:creationId xmlns:a16="http://schemas.microsoft.com/office/drawing/2014/main" id="{51DB71F8-D26E-4AEC-95BF-00DDCEF56152}"/>
                  </a:ext>
                </a:extLst>
              </p:cNvPr>
              <p:cNvPicPr preferRelativeResize="0"/>
              <p:nvPr/>
            </p:nvPicPr>
            <p:blipFill rotWithShape="1">
              <a:blip r:embed="rId110">
                <a:alphaModFix/>
              </a:blip>
              <a:srcRect/>
              <a:stretch/>
            </p:blipFill>
            <p:spPr>
              <a:xfrm>
                <a:off x="7748765" y="608552"/>
                <a:ext cx="465103" cy="185167"/>
              </a:xfrm>
              <a:prstGeom prst="rect">
                <a:avLst/>
              </a:prstGeom>
              <a:noFill/>
              <a:ln>
                <a:noFill/>
              </a:ln>
            </p:spPr>
          </p:pic>
          <p:pic>
            <p:nvPicPr>
              <p:cNvPr id="342" name="Google Shape;415;p25" descr="http://www.redheadmedia.biz/wp-content/uploads/2015/07/aquent.png">
                <a:extLst>
                  <a:ext uri="{FF2B5EF4-FFF2-40B4-BE49-F238E27FC236}">
                    <a16:creationId xmlns:a16="http://schemas.microsoft.com/office/drawing/2014/main" id="{F687C3EA-D251-4BDB-ABF0-CC1DE1059A8A}"/>
                  </a:ext>
                </a:extLst>
              </p:cNvPr>
              <p:cNvPicPr preferRelativeResize="0"/>
              <p:nvPr/>
            </p:nvPicPr>
            <p:blipFill rotWithShape="1">
              <a:blip r:embed="rId111">
                <a:alphaModFix/>
              </a:blip>
              <a:srcRect/>
              <a:stretch/>
            </p:blipFill>
            <p:spPr>
              <a:xfrm>
                <a:off x="6193964" y="554316"/>
                <a:ext cx="581921" cy="276984"/>
              </a:xfrm>
              <a:prstGeom prst="rect">
                <a:avLst/>
              </a:prstGeom>
              <a:noFill/>
              <a:ln>
                <a:noFill/>
              </a:ln>
            </p:spPr>
          </p:pic>
          <p:pic>
            <p:nvPicPr>
              <p:cNvPr id="343" name="Google Shape;416;p25">
                <a:extLst>
                  <a:ext uri="{FF2B5EF4-FFF2-40B4-BE49-F238E27FC236}">
                    <a16:creationId xmlns:a16="http://schemas.microsoft.com/office/drawing/2014/main" id="{609DA19C-2440-49EF-BA8F-F01294758E72}"/>
                  </a:ext>
                </a:extLst>
              </p:cNvPr>
              <p:cNvPicPr preferRelativeResize="0"/>
              <p:nvPr/>
            </p:nvPicPr>
            <p:blipFill rotWithShape="1">
              <a:blip r:embed="rId112">
                <a:alphaModFix/>
              </a:blip>
              <a:srcRect/>
              <a:stretch/>
            </p:blipFill>
            <p:spPr>
              <a:xfrm>
                <a:off x="6757405" y="635955"/>
                <a:ext cx="446135" cy="150604"/>
              </a:xfrm>
              <a:prstGeom prst="rect">
                <a:avLst/>
              </a:prstGeom>
              <a:noFill/>
              <a:ln>
                <a:noFill/>
              </a:ln>
            </p:spPr>
          </p:pic>
          <p:pic>
            <p:nvPicPr>
              <p:cNvPr id="344" name="Google Shape;417;p25" descr="E:\work\Monthly\2016\02 Feb\Logos for sashi's slide\Customer logos\avnet_inc_logo-1000x350px.png">
                <a:extLst>
                  <a:ext uri="{FF2B5EF4-FFF2-40B4-BE49-F238E27FC236}">
                    <a16:creationId xmlns:a16="http://schemas.microsoft.com/office/drawing/2014/main" id="{29E935B2-327D-456D-BBC1-B358F542D08A}"/>
                  </a:ext>
                </a:extLst>
              </p:cNvPr>
              <p:cNvPicPr preferRelativeResize="0"/>
              <p:nvPr/>
            </p:nvPicPr>
            <p:blipFill rotWithShape="1">
              <a:blip r:embed="rId113">
                <a:alphaModFix/>
              </a:blip>
              <a:srcRect/>
              <a:stretch/>
            </p:blipFill>
            <p:spPr>
              <a:xfrm>
                <a:off x="7172583" y="569731"/>
                <a:ext cx="523707" cy="183328"/>
              </a:xfrm>
              <a:prstGeom prst="rect">
                <a:avLst/>
              </a:prstGeom>
              <a:noFill/>
              <a:ln>
                <a:noFill/>
              </a:ln>
            </p:spPr>
          </p:pic>
          <p:pic>
            <p:nvPicPr>
              <p:cNvPr id="345" name="Google Shape;418;p25" descr="C:\Users\vamshi.k\Desktop\Logos\BSN Sports.png">
                <a:extLst>
                  <a:ext uri="{FF2B5EF4-FFF2-40B4-BE49-F238E27FC236}">
                    <a16:creationId xmlns:a16="http://schemas.microsoft.com/office/drawing/2014/main" id="{3300A5B5-02E6-4703-9588-1D9978DDFC49}"/>
                  </a:ext>
                </a:extLst>
              </p:cNvPr>
              <p:cNvPicPr preferRelativeResize="0"/>
              <p:nvPr/>
            </p:nvPicPr>
            <p:blipFill rotWithShape="1">
              <a:blip r:embed="rId114">
                <a:alphaModFix/>
              </a:blip>
              <a:srcRect/>
              <a:stretch/>
            </p:blipFill>
            <p:spPr>
              <a:xfrm>
                <a:off x="7705169" y="1139584"/>
                <a:ext cx="450634" cy="183867"/>
              </a:xfrm>
              <a:prstGeom prst="rect">
                <a:avLst/>
              </a:prstGeom>
              <a:noFill/>
              <a:ln>
                <a:noFill/>
              </a:ln>
            </p:spPr>
          </p:pic>
          <p:pic>
            <p:nvPicPr>
              <p:cNvPr id="346" name="Google Shape;419;p25" descr="https://upload.wikimedia.org/wikipedia/en/thumb/1/17/Celestica_logo.svg/1280px-Celestica_logo.svg.png">
                <a:extLst>
                  <a:ext uri="{FF2B5EF4-FFF2-40B4-BE49-F238E27FC236}">
                    <a16:creationId xmlns:a16="http://schemas.microsoft.com/office/drawing/2014/main" id="{AD84673B-8B02-431B-841A-994FB3734671}"/>
                  </a:ext>
                </a:extLst>
              </p:cNvPr>
              <p:cNvPicPr preferRelativeResize="0"/>
              <p:nvPr/>
            </p:nvPicPr>
            <p:blipFill rotWithShape="1">
              <a:blip r:embed="rId115">
                <a:alphaModFix/>
              </a:blip>
              <a:srcRect/>
              <a:stretch/>
            </p:blipFill>
            <p:spPr>
              <a:xfrm>
                <a:off x="7053799" y="842832"/>
                <a:ext cx="515613" cy="228401"/>
              </a:xfrm>
              <a:prstGeom prst="rect">
                <a:avLst/>
              </a:prstGeom>
              <a:noFill/>
              <a:ln>
                <a:noFill/>
              </a:ln>
            </p:spPr>
          </p:pic>
          <p:pic>
            <p:nvPicPr>
              <p:cNvPr id="347" name="Google Shape;420;p25" descr="E:\work\Monthly\2016\12 December\Logo slide_Phani\Logos\All Logos\Cokem International.jpg">
                <a:extLst>
                  <a:ext uri="{FF2B5EF4-FFF2-40B4-BE49-F238E27FC236}">
                    <a16:creationId xmlns:a16="http://schemas.microsoft.com/office/drawing/2014/main" id="{F658D5B0-8ED0-47C6-B24A-FC6383055339}"/>
                  </a:ext>
                </a:extLst>
              </p:cNvPr>
              <p:cNvPicPr preferRelativeResize="0"/>
              <p:nvPr/>
            </p:nvPicPr>
            <p:blipFill rotWithShape="1">
              <a:blip r:embed="rId116">
                <a:alphaModFix/>
              </a:blip>
              <a:srcRect/>
              <a:stretch/>
            </p:blipFill>
            <p:spPr>
              <a:xfrm>
                <a:off x="6944819" y="1338932"/>
                <a:ext cx="383587" cy="230117"/>
              </a:xfrm>
              <a:prstGeom prst="rect">
                <a:avLst/>
              </a:prstGeom>
              <a:noFill/>
              <a:ln>
                <a:noFill/>
              </a:ln>
            </p:spPr>
          </p:pic>
          <p:pic>
            <p:nvPicPr>
              <p:cNvPr id="348" name="Google Shape;421;p25" descr="C:\Users\vamshi.k\Desktop\Logos\ChemTreat.png">
                <a:extLst>
                  <a:ext uri="{FF2B5EF4-FFF2-40B4-BE49-F238E27FC236}">
                    <a16:creationId xmlns:a16="http://schemas.microsoft.com/office/drawing/2014/main" id="{BC84E269-44EB-4C09-A3CE-CF1230656B14}"/>
                  </a:ext>
                </a:extLst>
              </p:cNvPr>
              <p:cNvPicPr preferRelativeResize="0"/>
              <p:nvPr/>
            </p:nvPicPr>
            <p:blipFill rotWithShape="1">
              <a:blip r:embed="rId117">
                <a:alphaModFix/>
              </a:blip>
              <a:srcRect/>
              <a:stretch/>
            </p:blipFill>
            <p:spPr>
              <a:xfrm>
                <a:off x="7496684" y="1348817"/>
                <a:ext cx="533501" cy="180798"/>
              </a:xfrm>
              <a:prstGeom prst="rect">
                <a:avLst/>
              </a:prstGeom>
              <a:noFill/>
              <a:ln>
                <a:noFill/>
              </a:ln>
            </p:spPr>
          </p:pic>
          <p:pic>
            <p:nvPicPr>
              <p:cNvPr id="349" name="Google Shape;422;p25" descr="E:\work\Monthly\2016\12 December\Logo slide_Phani\Logos\All Logos\Cole Haan.jpg">
                <a:extLst>
                  <a:ext uri="{FF2B5EF4-FFF2-40B4-BE49-F238E27FC236}">
                    <a16:creationId xmlns:a16="http://schemas.microsoft.com/office/drawing/2014/main" id="{50337148-7EB5-4EB9-8EDA-22705498EA68}"/>
                  </a:ext>
                </a:extLst>
              </p:cNvPr>
              <p:cNvPicPr preferRelativeResize="0"/>
              <p:nvPr/>
            </p:nvPicPr>
            <p:blipFill rotWithShape="1">
              <a:blip r:embed="rId118">
                <a:alphaModFix/>
              </a:blip>
              <a:srcRect/>
              <a:stretch/>
            </p:blipFill>
            <p:spPr>
              <a:xfrm>
                <a:off x="8294493" y="1231239"/>
                <a:ext cx="547207" cy="174717"/>
              </a:xfrm>
              <a:prstGeom prst="rect">
                <a:avLst/>
              </a:prstGeom>
              <a:noFill/>
              <a:ln>
                <a:noFill/>
              </a:ln>
            </p:spPr>
          </p:pic>
          <p:pic>
            <p:nvPicPr>
              <p:cNvPr id="350" name="Google Shape;423;p25" descr="http://elkay.scene7.com/is/image/Elkay/ElkayShape?fmt=png-alpha&amp;wid=180&amp;resMode=sharp2">
                <a:extLst>
                  <a:ext uri="{FF2B5EF4-FFF2-40B4-BE49-F238E27FC236}">
                    <a16:creationId xmlns:a16="http://schemas.microsoft.com/office/drawing/2014/main" id="{51B5FF36-4F7F-4D55-8376-F561FAC89BDA}"/>
                  </a:ext>
                </a:extLst>
              </p:cNvPr>
              <p:cNvPicPr preferRelativeResize="0"/>
              <p:nvPr/>
            </p:nvPicPr>
            <p:blipFill rotWithShape="1">
              <a:blip r:embed="rId119">
                <a:alphaModFix/>
              </a:blip>
              <a:srcRect/>
              <a:stretch/>
            </p:blipFill>
            <p:spPr>
              <a:xfrm>
                <a:off x="6284875" y="1861567"/>
                <a:ext cx="766564" cy="87283"/>
              </a:xfrm>
              <a:prstGeom prst="rect">
                <a:avLst/>
              </a:prstGeom>
              <a:noFill/>
              <a:ln>
                <a:noFill/>
              </a:ln>
            </p:spPr>
          </p:pic>
          <p:pic>
            <p:nvPicPr>
              <p:cNvPr id="351" name="Google Shape;424;p25" descr="C:\Users\vamshi.k\Desktop\Logos\intradeco-apparel-logo.png">
                <a:extLst>
                  <a:ext uri="{FF2B5EF4-FFF2-40B4-BE49-F238E27FC236}">
                    <a16:creationId xmlns:a16="http://schemas.microsoft.com/office/drawing/2014/main" id="{D4A672B1-C863-48D0-A323-29793D1E24E7}"/>
                  </a:ext>
                </a:extLst>
              </p:cNvPr>
              <p:cNvPicPr preferRelativeResize="0"/>
              <p:nvPr/>
            </p:nvPicPr>
            <p:blipFill rotWithShape="1">
              <a:blip r:embed="rId120">
                <a:alphaModFix/>
              </a:blip>
              <a:srcRect/>
              <a:stretch/>
            </p:blipFill>
            <p:spPr>
              <a:xfrm>
                <a:off x="7434437" y="2204217"/>
                <a:ext cx="521201" cy="244313"/>
              </a:xfrm>
              <a:prstGeom prst="rect">
                <a:avLst/>
              </a:prstGeom>
              <a:noFill/>
              <a:ln>
                <a:noFill/>
              </a:ln>
            </p:spPr>
          </p:pic>
          <p:pic>
            <p:nvPicPr>
              <p:cNvPr id="352" name="Google Shape;425;p25" descr="C:\Users\vamshi.k\Desktop\Logos\King-Arthur-Flour-Logo.png">
                <a:extLst>
                  <a:ext uri="{FF2B5EF4-FFF2-40B4-BE49-F238E27FC236}">
                    <a16:creationId xmlns:a16="http://schemas.microsoft.com/office/drawing/2014/main" id="{8A43A949-E29B-4B32-B8ED-1C25823D57C0}"/>
                  </a:ext>
                </a:extLst>
              </p:cNvPr>
              <p:cNvPicPr preferRelativeResize="0"/>
              <p:nvPr/>
            </p:nvPicPr>
            <p:blipFill rotWithShape="1">
              <a:blip r:embed="rId121">
                <a:alphaModFix/>
              </a:blip>
              <a:srcRect/>
              <a:stretch/>
            </p:blipFill>
            <p:spPr>
              <a:xfrm>
                <a:off x="6080707" y="2402388"/>
                <a:ext cx="361625" cy="361625"/>
              </a:xfrm>
              <a:prstGeom prst="rect">
                <a:avLst/>
              </a:prstGeom>
              <a:noFill/>
              <a:ln>
                <a:noFill/>
              </a:ln>
            </p:spPr>
          </p:pic>
          <p:pic>
            <p:nvPicPr>
              <p:cNvPr id="353" name="Google Shape;426;p25" descr="https://media.glassdoor.com/sqll/311432/komar-squarelogo-1429793768184.png">
                <a:extLst>
                  <a:ext uri="{FF2B5EF4-FFF2-40B4-BE49-F238E27FC236}">
                    <a16:creationId xmlns:a16="http://schemas.microsoft.com/office/drawing/2014/main" id="{03821EA9-C00B-48E8-8679-586871ECF170}"/>
                  </a:ext>
                </a:extLst>
              </p:cNvPr>
              <p:cNvPicPr preferRelativeResize="0"/>
              <p:nvPr/>
            </p:nvPicPr>
            <p:blipFill rotWithShape="1">
              <a:blip r:embed="rId122">
                <a:alphaModFix/>
              </a:blip>
              <a:srcRect/>
              <a:stretch/>
            </p:blipFill>
            <p:spPr>
              <a:xfrm>
                <a:off x="7604499" y="2452260"/>
                <a:ext cx="533855" cy="127217"/>
              </a:xfrm>
              <a:prstGeom prst="rect">
                <a:avLst/>
              </a:prstGeom>
              <a:noFill/>
              <a:ln>
                <a:noFill/>
              </a:ln>
            </p:spPr>
          </p:pic>
          <p:pic>
            <p:nvPicPr>
              <p:cNvPr id="354" name="Google Shape;427;p25" descr="E:\work\Monthly\2016\12 December\Logo slide_Phani\Logos\All Logos\Lord Corporation.jpg">
                <a:extLst>
                  <a:ext uri="{FF2B5EF4-FFF2-40B4-BE49-F238E27FC236}">
                    <a16:creationId xmlns:a16="http://schemas.microsoft.com/office/drawing/2014/main" id="{C60FACF6-88D1-4B9C-AD0A-F6A569979AFB}"/>
                  </a:ext>
                </a:extLst>
              </p:cNvPr>
              <p:cNvPicPr preferRelativeResize="0"/>
              <p:nvPr/>
            </p:nvPicPr>
            <p:blipFill rotWithShape="1">
              <a:blip r:embed="rId123">
                <a:alphaModFix/>
              </a:blip>
              <a:srcRect/>
              <a:stretch/>
            </p:blipFill>
            <p:spPr>
              <a:xfrm>
                <a:off x="7585259" y="2598969"/>
                <a:ext cx="442829" cy="227542"/>
              </a:xfrm>
              <a:prstGeom prst="rect">
                <a:avLst/>
              </a:prstGeom>
              <a:noFill/>
              <a:ln>
                <a:noFill/>
              </a:ln>
            </p:spPr>
          </p:pic>
          <p:pic>
            <p:nvPicPr>
              <p:cNvPr id="355" name="Google Shape;428;p25" descr="E:\work\Monthly\2016\12 December\Logo slide_Phani\Logos\All Logos\ODL, Inc..jpg">
                <a:extLst>
                  <a:ext uri="{FF2B5EF4-FFF2-40B4-BE49-F238E27FC236}">
                    <a16:creationId xmlns:a16="http://schemas.microsoft.com/office/drawing/2014/main" id="{327C82A8-F3D8-446B-881A-5B1F0F4533F5}"/>
                  </a:ext>
                </a:extLst>
              </p:cNvPr>
              <p:cNvPicPr preferRelativeResize="0"/>
              <p:nvPr/>
            </p:nvPicPr>
            <p:blipFill rotWithShape="1">
              <a:blip r:embed="rId124">
                <a:alphaModFix/>
              </a:blip>
              <a:srcRect/>
              <a:stretch/>
            </p:blipFill>
            <p:spPr>
              <a:xfrm>
                <a:off x="7847546" y="3554458"/>
                <a:ext cx="311717" cy="241017"/>
              </a:xfrm>
              <a:prstGeom prst="rect">
                <a:avLst/>
              </a:prstGeom>
              <a:noFill/>
              <a:ln>
                <a:noFill/>
              </a:ln>
            </p:spPr>
          </p:pic>
          <p:pic>
            <p:nvPicPr>
              <p:cNvPr id="356" name="Google Shape;429;p25" descr="http://www.foxvalleywoodproducts.com/images/testimonials/orbis-tr.png">
                <a:extLst>
                  <a:ext uri="{FF2B5EF4-FFF2-40B4-BE49-F238E27FC236}">
                    <a16:creationId xmlns:a16="http://schemas.microsoft.com/office/drawing/2014/main" id="{E1C40D78-1C66-43B4-BF41-A87EEB200948}"/>
                  </a:ext>
                </a:extLst>
              </p:cNvPr>
              <p:cNvPicPr preferRelativeResize="0"/>
              <p:nvPr/>
            </p:nvPicPr>
            <p:blipFill rotWithShape="1">
              <a:blip r:embed="rId125">
                <a:alphaModFix/>
              </a:blip>
              <a:srcRect/>
              <a:stretch/>
            </p:blipFill>
            <p:spPr>
              <a:xfrm>
                <a:off x="6863163" y="3080084"/>
                <a:ext cx="486805" cy="162268"/>
              </a:xfrm>
              <a:prstGeom prst="rect">
                <a:avLst/>
              </a:prstGeom>
              <a:noFill/>
              <a:ln>
                <a:noFill/>
              </a:ln>
            </p:spPr>
          </p:pic>
          <p:pic>
            <p:nvPicPr>
              <p:cNvPr id="357" name="Google Shape;430;p25" descr="E:\work\Monthly\2016\12 December\Logo slide_Phani\Logos\All Logos\PL Developments.jpg">
                <a:extLst>
                  <a:ext uri="{FF2B5EF4-FFF2-40B4-BE49-F238E27FC236}">
                    <a16:creationId xmlns:a16="http://schemas.microsoft.com/office/drawing/2014/main" id="{41F61577-E348-462F-8F9A-4A4754698769}"/>
                  </a:ext>
                </a:extLst>
              </p:cNvPr>
              <p:cNvPicPr preferRelativeResize="0"/>
              <p:nvPr/>
            </p:nvPicPr>
            <p:blipFill rotWithShape="1">
              <a:blip r:embed="rId126">
                <a:alphaModFix/>
              </a:blip>
              <a:srcRect/>
              <a:stretch/>
            </p:blipFill>
            <p:spPr>
              <a:xfrm>
                <a:off x="7476100" y="4054524"/>
                <a:ext cx="796977" cy="194189"/>
              </a:xfrm>
              <a:prstGeom prst="rect">
                <a:avLst/>
              </a:prstGeom>
              <a:noFill/>
              <a:ln>
                <a:noFill/>
              </a:ln>
            </p:spPr>
          </p:pic>
          <p:pic>
            <p:nvPicPr>
              <p:cNvPr id="358" name="Google Shape;431;p25" descr="C:\Users\vamshi.k\Desktop\Logos\plumrose-logo1.png">
                <a:extLst>
                  <a:ext uri="{FF2B5EF4-FFF2-40B4-BE49-F238E27FC236}">
                    <a16:creationId xmlns:a16="http://schemas.microsoft.com/office/drawing/2014/main" id="{86849548-3782-4730-87E6-5ED07D481FD5}"/>
                  </a:ext>
                </a:extLst>
              </p:cNvPr>
              <p:cNvPicPr preferRelativeResize="0"/>
              <p:nvPr/>
            </p:nvPicPr>
            <p:blipFill rotWithShape="1">
              <a:blip r:embed="rId127">
                <a:alphaModFix/>
              </a:blip>
              <a:srcRect/>
              <a:stretch/>
            </p:blipFill>
            <p:spPr>
              <a:xfrm>
                <a:off x="6171606" y="3235102"/>
                <a:ext cx="484111" cy="227532"/>
              </a:xfrm>
              <a:prstGeom prst="rect">
                <a:avLst/>
              </a:prstGeom>
              <a:noFill/>
              <a:ln>
                <a:noFill/>
              </a:ln>
            </p:spPr>
          </p:pic>
          <p:pic>
            <p:nvPicPr>
              <p:cNvPr id="359" name="Google Shape;432;p25" descr="C:\Users\vamshi.k\Desktop\Logos\Ports of America.jpg">
                <a:extLst>
                  <a:ext uri="{FF2B5EF4-FFF2-40B4-BE49-F238E27FC236}">
                    <a16:creationId xmlns:a16="http://schemas.microsoft.com/office/drawing/2014/main" id="{DBDCE4EF-556D-4F35-B20D-FCC97A737072}"/>
                  </a:ext>
                </a:extLst>
              </p:cNvPr>
              <p:cNvPicPr preferRelativeResize="0"/>
              <p:nvPr/>
            </p:nvPicPr>
            <p:blipFill rotWithShape="1">
              <a:blip r:embed="rId128">
                <a:alphaModFix/>
              </a:blip>
              <a:srcRect/>
              <a:stretch/>
            </p:blipFill>
            <p:spPr>
              <a:xfrm>
                <a:off x="7705170" y="3351509"/>
                <a:ext cx="535875" cy="162484"/>
              </a:xfrm>
              <a:prstGeom prst="rect">
                <a:avLst/>
              </a:prstGeom>
              <a:noFill/>
              <a:ln>
                <a:noFill/>
              </a:ln>
            </p:spPr>
          </p:pic>
          <p:pic>
            <p:nvPicPr>
              <p:cNvPr id="360" name="Google Shape;433;p25" descr="C:\Users\vamshi.k\Desktop\Logos\ricola-logo.png">
                <a:extLst>
                  <a:ext uri="{FF2B5EF4-FFF2-40B4-BE49-F238E27FC236}">
                    <a16:creationId xmlns:a16="http://schemas.microsoft.com/office/drawing/2014/main" id="{8A00BA43-B524-446A-9110-A002CB5D583D}"/>
                  </a:ext>
                </a:extLst>
              </p:cNvPr>
              <p:cNvPicPr preferRelativeResize="0"/>
              <p:nvPr/>
            </p:nvPicPr>
            <p:blipFill rotWithShape="1">
              <a:blip r:embed="rId129">
                <a:alphaModFix/>
              </a:blip>
              <a:srcRect/>
              <a:stretch/>
            </p:blipFill>
            <p:spPr>
              <a:xfrm>
                <a:off x="8330501" y="3699669"/>
                <a:ext cx="414528" cy="109299"/>
              </a:xfrm>
              <a:prstGeom prst="rect">
                <a:avLst/>
              </a:prstGeom>
              <a:noFill/>
              <a:ln>
                <a:noFill/>
              </a:ln>
            </p:spPr>
          </p:pic>
          <p:pic>
            <p:nvPicPr>
              <p:cNvPr id="361" name="Google Shape;434;p25" descr="E:\work\Monthly\2016\12 December\Logo slide_Phani\Logos\All Logos\Sysmex.jpg">
                <a:extLst>
                  <a:ext uri="{FF2B5EF4-FFF2-40B4-BE49-F238E27FC236}">
                    <a16:creationId xmlns:a16="http://schemas.microsoft.com/office/drawing/2014/main" id="{382F0810-946C-4B02-9B13-457682804965}"/>
                  </a:ext>
                </a:extLst>
              </p:cNvPr>
              <p:cNvPicPr preferRelativeResize="0"/>
              <p:nvPr/>
            </p:nvPicPr>
            <p:blipFill rotWithShape="1">
              <a:blip r:embed="rId130">
                <a:alphaModFix/>
              </a:blip>
              <a:srcRect/>
              <a:stretch/>
            </p:blipFill>
            <p:spPr>
              <a:xfrm>
                <a:off x="7073136" y="4306706"/>
                <a:ext cx="503974" cy="182197"/>
              </a:xfrm>
              <a:prstGeom prst="rect">
                <a:avLst/>
              </a:prstGeom>
              <a:noFill/>
              <a:ln>
                <a:noFill/>
              </a:ln>
            </p:spPr>
          </p:pic>
          <p:pic>
            <p:nvPicPr>
              <p:cNvPr id="362" name="Google Shape;435;p25" descr="http://www.wynit.com/wp-content/uploads/2016/08/wynit_logo.png">
                <a:extLst>
                  <a:ext uri="{FF2B5EF4-FFF2-40B4-BE49-F238E27FC236}">
                    <a16:creationId xmlns:a16="http://schemas.microsoft.com/office/drawing/2014/main" id="{561F5ABE-315C-4815-BB24-B65115550524}"/>
                  </a:ext>
                </a:extLst>
              </p:cNvPr>
              <p:cNvPicPr preferRelativeResize="0"/>
              <p:nvPr/>
            </p:nvPicPr>
            <p:blipFill rotWithShape="1">
              <a:blip r:embed="rId131">
                <a:alphaModFix/>
              </a:blip>
              <a:srcRect/>
              <a:stretch/>
            </p:blipFill>
            <p:spPr>
              <a:xfrm>
                <a:off x="7272238" y="4812478"/>
                <a:ext cx="407823" cy="131143"/>
              </a:xfrm>
              <a:prstGeom prst="rect">
                <a:avLst/>
              </a:prstGeom>
              <a:noFill/>
              <a:ln>
                <a:noFill/>
              </a:ln>
            </p:spPr>
          </p:pic>
          <p:pic>
            <p:nvPicPr>
              <p:cNvPr id="363" name="Google Shape;436;p25" descr="E:\work\Monthly\2016\12 December\Logo slide_Phani\Logos\All Logos\Ashland Inc..jpg">
                <a:extLst>
                  <a:ext uri="{FF2B5EF4-FFF2-40B4-BE49-F238E27FC236}">
                    <a16:creationId xmlns:a16="http://schemas.microsoft.com/office/drawing/2014/main" id="{261DB2BF-3190-4A77-A674-083A16D6F728}"/>
                  </a:ext>
                </a:extLst>
              </p:cNvPr>
              <p:cNvPicPr preferRelativeResize="0"/>
              <p:nvPr/>
            </p:nvPicPr>
            <p:blipFill rotWithShape="1">
              <a:blip r:embed="rId132">
                <a:alphaModFix/>
              </a:blip>
              <a:srcRect r="-1"/>
              <a:stretch/>
            </p:blipFill>
            <p:spPr>
              <a:xfrm>
                <a:off x="3051157" y="1865399"/>
                <a:ext cx="571081" cy="216798"/>
              </a:xfrm>
              <a:prstGeom prst="rect">
                <a:avLst/>
              </a:prstGeom>
              <a:noFill/>
              <a:ln>
                <a:noFill/>
              </a:ln>
            </p:spPr>
          </p:pic>
          <p:pic>
            <p:nvPicPr>
              <p:cNvPr id="364" name="Google Shape;437;p25" descr="E:\work\Monthly\2016\12 December\Logo slide_Phani\Logos\All Logos\ASR Group.jpg">
                <a:extLst>
                  <a:ext uri="{FF2B5EF4-FFF2-40B4-BE49-F238E27FC236}">
                    <a16:creationId xmlns:a16="http://schemas.microsoft.com/office/drawing/2014/main" id="{60246650-A15D-43AE-AE66-E1B2B4ECB058}"/>
                  </a:ext>
                </a:extLst>
              </p:cNvPr>
              <p:cNvPicPr preferRelativeResize="0"/>
              <p:nvPr/>
            </p:nvPicPr>
            <p:blipFill rotWithShape="1">
              <a:blip r:embed="rId133">
                <a:alphaModFix/>
              </a:blip>
              <a:srcRect/>
              <a:stretch/>
            </p:blipFill>
            <p:spPr>
              <a:xfrm>
                <a:off x="5244646" y="606511"/>
                <a:ext cx="382803" cy="291344"/>
              </a:xfrm>
              <a:prstGeom prst="rect">
                <a:avLst/>
              </a:prstGeom>
              <a:noFill/>
              <a:ln>
                <a:noFill/>
              </a:ln>
            </p:spPr>
          </p:pic>
          <p:pic>
            <p:nvPicPr>
              <p:cNvPr id="365" name="Google Shape;438;p25" descr="E:\work\Monthly\2016\02 Feb\Logos for sashi's slide\Customer logos\caleres.jpg">
                <a:extLst>
                  <a:ext uri="{FF2B5EF4-FFF2-40B4-BE49-F238E27FC236}">
                    <a16:creationId xmlns:a16="http://schemas.microsoft.com/office/drawing/2014/main" id="{D4E786D0-E8DC-46A2-8370-57CB524F51F2}"/>
                  </a:ext>
                </a:extLst>
              </p:cNvPr>
              <p:cNvPicPr preferRelativeResize="0"/>
              <p:nvPr/>
            </p:nvPicPr>
            <p:blipFill rotWithShape="1">
              <a:blip r:embed="rId134">
                <a:alphaModFix/>
              </a:blip>
              <a:srcRect/>
              <a:stretch/>
            </p:blipFill>
            <p:spPr>
              <a:xfrm>
                <a:off x="5250364" y="938606"/>
                <a:ext cx="490905" cy="271751"/>
              </a:xfrm>
              <a:prstGeom prst="rect">
                <a:avLst/>
              </a:prstGeom>
              <a:noFill/>
              <a:ln>
                <a:noFill/>
              </a:ln>
            </p:spPr>
          </p:pic>
          <p:pic>
            <p:nvPicPr>
              <p:cNvPr id="366" name="Google Shape;439;p25" descr="E:\work\Monthly\2016\12 December\Logo slide_Phani\Logos\All Logos\Doosan Infracore America Corporation.jpg">
                <a:extLst>
                  <a:ext uri="{FF2B5EF4-FFF2-40B4-BE49-F238E27FC236}">
                    <a16:creationId xmlns:a16="http://schemas.microsoft.com/office/drawing/2014/main" id="{4C8569D2-85B8-4400-AD35-CE2BD82EBCB0}"/>
                  </a:ext>
                </a:extLst>
              </p:cNvPr>
              <p:cNvPicPr preferRelativeResize="0"/>
              <p:nvPr/>
            </p:nvPicPr>
            <p:blipFill rotWithShape="1">
              <a:blip r:embed="rId135">
                <a:alphaModFix/>
              </a:blip>
              <a:srcRect/>
              <a:stretch/>
            </p:blipFill>
            <p:spPr>
              <a:xfrm>
                <a:off x="2658283" y="2424088"/>
                <a:ext cx="381463" cy="209014"/>
              </a:xfrm>
              <a:prstGeom prst="rect">
                <a:avLst/>
              </a:prstGeom>
              <a:noFill/>
              <a:ln>
                <a:noFill/>
              </a:ln>
            </p:spPr>
          </p:pic>
          <p:pic>
            <p:nvPicPr>
              <p:cNvPr id="367" name="Google Shape;440;p25" descr="E:\work\Monthly\2016\12 December\Logo slide_Phani\Logos\All Logos\James Hardie.jpg">
                <a:extLst>
                  <a:ext uri="{FF2B5EF4-FFF2-40B4-BE49-F238E27FC236}">
                    <a16:creationId xmlns:a16="http://schemas.microsoft.com/office/drawing/2014/main" id="{3CDC0BCD-564F-4AD1-8519-36044752C597}"/>
                  </a:ext>
                </a:extLst>
              </p:cNvPr>
              <p:cNvPicPr preferRelativeResize="0"/>
              <p:nvPr/>
            </p:nvPicPr>
            <p:blipFill rotWithShape="1">
              <a:blip r:embed="rId136">
                <a:alphaModFix/>
              </a:blip>
              <a:srcRect/>
              <a:stretch/>
            </p:blipFill>
            <p:spPr>
              <a:xfrm>
                <a:off x="5604836" y="2841611"/>
                <a:ext cx="851853" cy="364587"/>
              </a:xfrm>
              <a:prstGeom prst="rect">
                <a:avLst/>
              </a:prstGeom>
              <a:noFill/>
              <a:ln>
                <a:noFill/>
              </a:ln>
            </p:spPr>
          </p:pic>
          <p:pic>
            <p:nvPicPr>
              <p:cNvPr id="368" name="Google Shape;441;p25" descr="E:\work\Monthly\2016\12 December\Logo slide_Phani\Logos\All Logos\Intuit Inc.jpg">
                <a:extLst>
                  <a:ext uri="{FF2B5EF4-FFF2-40B4-BE49-F238E27FC236}">
                    <a16:creationId xmlns:a16="http://schemas.microsoft.com/office/drawing/2014/main" id="{A36A6771-B545-4977-BB3B-E58A8F8D05CC}"/>
                  </a:ext>
                </a:extLst>
              </p:cNvPr>
              <p:cNvPicPr preferRelativeResize="0"/>
              <p:nvPr/>
            </p:nvPicPr>
            <p:blipFill rotWithShape="1">
              <a:blip r:embed="rId137">
                <a:alphaModFix/>
              </a:blip>
              <a:srcRect/>
              <a:stretch/>
            </p:blipFill>
            <p:spPr>
              <a:xfrm>
                <a:off x="1667731" y="3117992"/>
                <a:ext cx="445475" cy="201943"/>
              </a:xfrm>
              <a:prstGeom prst="rect">
                <a:avLst/>
              </a:prstGeom>
              <a:noFill/>
              <a:ln>
                <a:noFill/>
              </a:ln>
            </p:spPr>
          </p:pic>
          <p:pic>
            <p:nvPicPr>
              <p:cNvPr id="369" name="Google Shape;442;p25">
                <a:extLst>
                  <a:ext uri="{FF2B5EF4-FFF2-40B4-BE49-F238E27FC236}">
                    <a16:creationId xmlns:a16="http://schemas.microsoft.com/office/drawing/2014/main" id="{1DD1327E-F413-48A6-9135-6D8A0C60B17B}"/>
                  </a:ext>
                </a:extLst>
              </p:cNvPr>
              <p:cNvPicPr preferRelativeResize="0"/>
              <p:nvPr/>
            </p:nvPicPr>
            <p:blipFill rotWithShape="1">
              <a:blip r:embed="rId138">
                <a:alphaModFix/>
              </a:blip>
              <a:srcRect/>
              <a:stretch/>
            </p:blipFill>
            <p:spPr>
              <a:xfrm>
                <a:off x="4524030" y="3004125"/>
                <a:ext cx="514192" cy="218418"/>
              </a:xfrm>
              <a:prstGeom prst="rect">
                <a:avLst/>
              </a:prstGeom>
              <a:noFill/>
              <a:ln>
                <a:noFill/>
              </a:ln>
            </p:spPr>
          </p:pic>
          <p:pic>
            <p:nvPicPr>
              <p:cNvPr id="370" name="Google Shape;443;p25" descr="E:\work\Monthly\2016\12 December\Logo slide_Phani\Logos\All Logos\Sony Electronics Inc.jpg">
                <a:extLst>
                  <a:ext uri="{FF2B5EF4-FFF2-40B4-BE49-F238E27FC236}">
                    <a16:creationId xmlns:a16="http://schemas.microsoft.com/office/drawing/2014/main" id="{C72AE07E-0BF1-46BF-9959-CAAF1AF4E0E5}"/>
                  </a:ext>
                </a:extLst>
              </p:cNvPr>
              <p:cNvPicPr preferRelativeResize="0"/>
              <p:nvPr/>
            </p:nvPicPr>
            <p:blipFill rotWithShape="1">
              <a:blip r:embed="rId139">
                <a:alphaModFix/>
              </a:blip>
              <a:srcRect/>
              <a:stretch/>
            </p:blipFill>
            <p:spPr>
              <a:xfrm>
                <a:off x="5690444" y="3540029"/>
                <a:ext cx="554319" cy="152157"/>
              </a:xfrm>
              <a:prstGeom prst="rect">
                <a:avLst/>
              </a:prstGeom>
              <a:noFill/>
              <a:ln>
                <a:noFill/>
              </a:ln>
            </p:spPr>
          </p:pic>
          <p:pic>
            <p:nvPicPr>
              <p:cNvPr id="371" name="Google Shape;444;p25" descr="C:\Users\vamshi.k\Desktop\Logos\synopsys_color.png">
                <a:extLst>
                  <a:ext uri="{FF2B5EF4-FFF2-40B4-BE49-F238E27FC236}">
                    <a16:creationId xmlns:a16="http://schemas.microsoft.com/office/drawing/2014/main" id="{BF5E9F9E-426F-495F-9C4B-948CBA304D39}"/>
                  </a:ext>
                </a:extLst>
              </p:cNvPr>
              <p:cNvPicPr preferRelativeResize="0"/>
              <p:nvPr/>
            </p:nvPicPr>
            <p:blipFill rotWithShape="1">
              <a:blip r:embed="rId140">
                <a:alphaModFix/>
              </a:blip>
              <a:srcRect/>
              <a:stretch/>
            </p:blipFill>
            <p:spPr>
              <a:xfrm>
                <a:off x="5713875" y="3818524"/>
                <a:ext cx="541865" cy="119210"/>
              </a:xfrm>
              <a:prstGeom prst="rect">
                <a:avLst/>
              </a:prstGeom>
              <a:noFill/>
              <a:ln>
                <a:noFill/>
              </a:ln>
            </p:spPr>
          </p:pic>
          <p:pic>
            <p:nvPicPr>
              <p:cNvPr id="372" name="Google Shape;445;p25" descr="E:\work\Monthly\2016\12 December\Logo slide_Phani\Logos\All Logos\The Coleman Company, Inc..jpg">
                <a:extLst>
                  <a:ext uri="{FF2B5EF4-FFF2-40B4-BE49-F238E27FC236}">
                    <a16:creationId xmlns:a16="http://schemas.microsoft.com/office/drawing/2014/main" id="{77F66373-5510-4488-A774-34F5893A7358}"/>
                  </a:ext>
                </a:extLst>
              </p:cNvPr>
              <p:cNvPicPr preferRelativeResize="0"/>
              <p:nvPr/>
            </p:nvPicPr>
            <p:blipFill rotWithShape="1">
              <a:blip r:embed="rId141">
                <a:alphaModFix/>
              </a:blip>
              <a:srcRect/>
              <a:stretch/>
            </p:blipFill>
            <p:spPr>
              <a:xfrm>
                <a:off x="6245483" y="1503523"/>
                <a:ext cx="531600" cy="208068"/>
              </a:xfrm>
              <a:prstGeom prst="rect">
                <a:avLst/>
              </a:prstGeom>
              <a:noFill/>
              <a:ln>
                <a:noFill/>
              </a:ln>
            </p:spPr>
          </p:pic>
          <p:pic>
            <p:nvPicPr>
              <p:cNvPr id="373" name="Google Shape;446;p25" descr="E:\work\Monthly\2016\12 December\Logo slide_Phani\Logos\All Logos\Allan Myers, Inc..jpg">
                <a:extLst>
                  <a:ext uri="{FF2B5EF4-FFF2-40B4-BE49-F238E27FC236}">
                    <a16:creationId xmlns:a16="http://schemas.microsoft.com/office/drawing/2014/main" id="{1996F162-3B1F-4D0F-B604-0A5F43DE05BC}"/>
                  </a:ext>
                </a:extLst>
              </p:cNvPr>
              <p:cNvPicPr preferRelativeResize="0"/>
              <p:nvPr/>
            </p:nvPicPr>
            <p:blipFill rotWithShape="1">
              <a:blip r:embed="rId142">
                <a:alphaModFix/>
              </a:blip>
              <a:srcRect/>
              <a:stretch/>
            </p:blipFill>
            <p:spPr>
              <a:xfrm>
                <a:off x="4282318" y="1425818"/>
                <a:ext cx="615493" cy="216553"/>
              </a:xfrm>
              <a:prstGeom prst="rect">
                <a:avLst/>
              </a:prstGeom>
              <a:noFill/>
              <a:ln>
                <a:noFill/>
              </a:ln>
            </p:spPr>
          </p:pic>
          <p:pic>
            <p:nvPicPr>
              <p:cNvPr id="374" name="Google Shape;447;p25" descr="E:\work\Monthly\2016\12 December\Logo slide_Phani\Logos\All Logos\Peavey Electronics.jpg">
                <a:extLst>
                  <a:ext uri="{FF2B5EF4-FFF2-40B4-BE49-F238E27FC236}">
                    <a16:creationId xmlns:a16="http://schemas.microsoft.com/office/drawing/2014/main" id="{631AE75E-4882-4BE2-A5A4-175BD000FED2}"/>
                  </a:ext>
                </a:extLst>
              </p:cNvPr>
              <p:cNvPicPr preferRelativeResize="0"/>
              <p:nvPr/>
            </p:nvPicPr>
            <p:blipFill rotWithShape="1">
              <a:blip r:embed="rId143">
                <a:alphaModFix/>
              </a:blip>
              <a:srcRect/>
              <a:stretch/>
            </p:blipFill>
            <p:spPr>
              <a:xfrm>
                <a:off x="7315842" y="3475002"/>
                <a:ext cx="448556" cy="287836"/>
              </a:xfrm>
              <a:prstGeom prst="rect">
                <a:avLst/>
              </a:prstGeom>
              <a:noFill/>
              <a:ln>
                <a:noFill/>
              </a:ln>
            </p:spPr>
          </p:pic>
          <p:pic>
            <p:nvPicPr>
              <p:cNvPr id="375" name="Google Shape;448;p25">
                <a:extLst>
                  <a:ext uri="{FF2B5EF4-FFF2-40B4-BE49-F238E27FC236}">
                    <a16:creationId xmlns:a16="http://schemas.microsoft.com/office/drawing/2014/main" id="{98667BB0-4DB8-4D0B-AB1A-418CE9BCCE43}"/>
                  </a:ext>
                </a:extLst>
              </p:cNvPr>
              <p:cNvPicPr preferRelativeResize="0"/>
              <p:nvPr/>
            </p:nvPicPr>
            <p:blipFill rotWithShape="1">
              <a:blip r:embed="rId144">
                <a:alphaModFix/>
              </a:blip>
              <a:srcRect/>
              <a:stretch/>
            </p:blipFill>
            <p:spPr>
              <a:xfrm>
                <a:off x="4295103" y="2581664"/>
                <a:ext cx="606364" cy="144108"/>
              </a:xfrm>
              <a:prstGeom prst="rect">
                <a:avLst/>
              </a:prstGeom>
              <a:noFill/>
              <a:ln>
                <a:noFill/>
              </a:ln>
            </p:spPr>
          </p:pic>
          <p:pic>
            <p:nvPicPr>
              <p:cNvPr id="376" name="Google Shape;449;p25">
                <a:extLst>
                  <a:ext uri="{FF2B5EF4-FFF2-40B4-BE49-F238E27FC236}">
                    <a16:creationId xmlns:a16="http://schemas.microsoft.com/office/drawing/2014/main" id="{E3E4C770-BC7A-4687-A448-457383F8B90E}"/>
                  </a:ext>
                </a:extLst>
              </p:cNvPr>
              <p:cNvPicPr preferRelativeResize="0"/>
              <p:nvPr/>
            </p:nvPicPr>
            <p:blipFill rotWithShape="1">
              <a:blip r:embed="rId145">
                <a:alphaModFix/>
              </a:blip>
              <a:srcRect/>
              <a:stretch/>
            </p:blipFill>
            <p:spPr>
              <a:xfrm>
                <a:off x="3145848" y="2678204"/>
                <a:ext cx="301287" cy="332260"/>
              </a:xfrm>
              <a:prstGeom prst="rect">
                <a:avLst/>
              </a:prstGeom>
              <a:noFill/>
              <a:ln>
                <a:noFill/>
              </a:ln>
            </p:spPr>
          </p:pic>
          <p:pic>
            <p:nvPicPr>
              <p:cNvPr id="377" name="Google Shape;450;p25" descr="A picture containing clipart&#10;&#10;Description generated with very high confidence">
                <a:extLst>
                  <a:ext uri="{FF2B5EF4-FFF2-40B4-BE49-F238E27FC236}">
                    <a16:creationId xmlns:a16="http://schemas.microsoft.com/office/drawing/2014/main" id="{9F59E081-9405-439C-9F6F-037B9CB17CF5}"/>
                  </a:ext>
                </a:extLst>
              </p:cNvPr>
              <p:cNvPicPr preferRelativeResize="0"/>
              <p:nvPr/>
            </p:nvPicPr>
            <p:blipFill rotWithShape="1">
              <a:blip r:embed="rId146">
                <a:alphaModFix/>
              </a:blip>
              <a:srcRect/>
              <a:stretch/>
            </p:blipFill>
            <p:spPr>
              <a:xfrm>
                <a:off x="4991297" y="1486932"/>
                <a:ext cx="761643" cy="192314"/>
              </a:xfrm>
              <a:prstGeom prst="rect">
                <a:avLst/>
              </a:prstGeom>
              <a:noFill/>
              <a:ln>
                <a:noFill/>
              </a:ln>
            </p:spPr>
          </p:pic>
          <p:pic>
            <p:nvPicPr>
              <p:cNvPr id="378" name="Google Shape;451;p25" descr="A picture containing clipart&#10;&#10;Description generated with very high confidence">
                <a:extLst>
                  <a:ext uri="{FF2B5EF4-FFF2-40B4-BE49-F238E27FC236}">
                    <a16:creationId xmlns:a16="http://schemas.microsoft.com/office/drawing/2014/main" id="{98916BC0-5952-48B7-B605-627344902B64}"/>
                  </a:ext>
                </a:extLst>
              </p:cNvPr>
              <p:cNvPicPr preferRelativeResize="0"/>
              <p:nvPr/>
            </p:nvPicPr>
            <p:blipFill rotWithShape="1">
              <a:blip r:embed="rId147">
                <a:alphaModFix/>
              </a:blip>
              <a:srcRect/>
              <a:stretch/>
            </p:blipFill>
            <p:spPr>
              <a:xfrm>
                <a:off x="5761522" y="4413577"/>
                <a:ext cx="669412" cy="142044"/>
              </a:xfrm>
              <a:prstGeom prst="rect">
                <a:avLst/>
              </a:prstGeom>
              <a:noFill/>
              <a:ln>
                <a:noFill/>
              </a:ln>
            </p:spPr>
          </p:pic>
          <p:pic>
            <p:nvPicPr>
              <p:cNvPr id="379" name="Google Shape;452;p25" descr="A picture containing clipart&#10;&#10;Description generated with very high confidence">
                <a:extLst>
                  <a:ext uri="{FF2B5EF4-FFF2-40B4-BE49-F238E27FC236}">
                    <a16:creationId xmlns:a16="http://schemas.microsoft.com/office/drawing/2014/main" id="{585B461E-FCC8-4040-B807-1ADF3E3A6B22}"/>
                  </a:ext>
                </a:extLst>
              </p:cNvPr>
              <p:cNvPicPr preferRelativeResize="0"/>
              <p:nvPr/>
            </p:nvPicPr>
            <p:blipFill rotWithShape="1">
              <a:blip r:embed="rId148">
                <a:alphaModFix/>
              </a:blip>
              <a:srcRect/>
              <a:stretch/>
            </p:blipFill>
            <p:spPr>
              <a:xfrm>
                <a:off x="2699234" y="1185706"/>
                <a:ext cx="377028" cy="154761"/>
              </a:xfrm>
              <a:prstGeom prst="rect">
                <a:avLst/>
              </a:prstGeom>
              <a:noFill/>
              <a:ln>
                <a:noFill/>
              </a:ln>
            </p:spPr>
          </p:pic>
          <p:pic>
            <p:nvPicPr>
              <p:cNvPr id="380" name="Google Shape;453;p25">
                <a:extLst>
                  <a:ext uri="{FF2B5EF4-FFF2-40B4-BE49-F238E27FC236}">
                    <a16:creationId xmlns:a16="http://schemas.microsoft.com/office/drawing/2014/main" id="{88095B62-C610-4BB6-967F-825D2A7C2664}"/>
                  </a:ext>
                </a:extLst>
              </p:cNvPr>
              <p:cNvPicPr preferRelativeResize="0"/>
              <p:nvPr/>
            </p:nvPicPr>
            <p:blipFill rotWithShape="1">
              <a:blip r:embed="rId149">
                <a:alphaModFix/>
              </a:blip>
              <a:srcRect/>
              <a:stretch/>
            </p:blipFill>
            <p:spPr>
              <a:xfrm>
                <a:off x="2540495" y="3310636"/>
                <a:ext cx="551755" cy="165696"/>
              </a:xfrm>
              <a:prstGeom prst="rect">
                <a:avLst/>
              </a:prstGeom>
              <a:noFill/>
              <a:ln>
                <a:noFill/>
              </a:ln>
            </p:spPr>
          </p:pic>
          <p:pic>
            <p:nvPicPr>
              <p:cNvPr id="381" name="Google Shape;454;p25" descr="A picture containing text&#10;&#10;Description generated with high confidence">
                <a:extLst>
                  <a:ext uri="{FF2B5EF4-FFF2-40B4-BE49-F238E27FC236}">
                    <a16:creationId xmlns:a16="http://schemas.microsoft.com/office/drawing/2014/main" id="{CCA954FE-7081-4D95-A675-EB3E78748FF2}"/>
                  </a:ext>
                </a:extLst>
              </p:cNvPr>
              <p:cNvPicPr preferRelativeResize="0"/>
              <p:nvPr/>
            </p:nvPicPr>
            <p:blipFill rotWithShape="1">
              <a:blip r:embed="rId150">
                <a:alphaModFix/>
              </a:blip>
              <a:srcRect/>
              <a:stretch/>
            </p:blipFill>
            <p:spPr>
              <a:xfrm>
                <a:off x="4768756" y="4905435"/>
                <a:ext cx="444371" cy="121113"/>
              </a:xfrm>
              <a:prstGeom prst="rect">
                <a:avLst/>
              </a:prstGeom>
              <a:noFill/>
              <a:ln>
                <a:noFill/>
              </a:ln>
            </p:spPr>
          </p:pic>
          <p:pic>
            <p:nvPicPr>
              <p:cNvPr id="382" name="Google Shape;455;p25" descr="A picture containing clipart&#10;&#10;Description generated with very high confidence">
                <a:extLst>
                  <a:ext uri="{FF2B5EF4-FFF2-40B4-BE49-F238E27FC236}">
                    <a16:creationId xmlns:a16="http://schemas.microsoft.com/office/drawing/2014/main" id="{439DCA49-6B7E-4807-87AF-5BA511366839}"/>
                  </a:ext>
                </a:extLst>
              </p:cNvPr>
              <p:cNvPicPr preferRelativeResize="0"/>
              <p:nvPr/>
            </p:nvPicPr>
            <p:blipFill rotWithShape="1">
              <a:blip r:embed="rId151">
                <a:alphaModFix/>
              </a:blip>
              <a:srcRect/>
              <a:stretch/>
            </p:blipFill>
            <p:spPr>
              <a:xfrm>
                <a:off x="4707300" y="867127"/>
                <a:ext cx="385991" cy="189671"/>
              </a:xfrm>
              <a:prstGeom prst="rect">
                <a:avLst/>
              </a:prstGeom>
              <a:noFill/>
              <a:ln>
                <a:noFill/>
              </a:ln>
            </p:spPr>
          </p:pic>
          <p:pic>
            <p:nvPicPr>
              <p:cNvPr id="383" name="Google Shape;456;p25">
                <a:extLst>
                  <a:ext uri="{FF2B5EF4-FFF2-40B4-BE49-F238E27FC236}">
                    <a16:creationId xmlns:a16="http://schemas.microsoft.com/office/drawing/2014/main" id="{DD93B2F3-DF1E-4D78-9FDE-9484387F39DF}"/>
                  </a:ext>
                </a:extLst>
              </p:cNvPr>
              <p:cNvPicPr preferRelativeResize="0"/>
              <p:nvPr/>
            </p:nvPicPr>
            <p:blipFill rotWithShape="1">
              <a:blip r:embed="rId152">
                <a:alphaModFix/>
              </a:blip>
              <a:srcRect/>
              <a:stretch/>
            </p:blipFill>
            <p:spPr>
              <a:xfrm>
                <a:off x="1409157" y="2045971"/>
                <a:ext cx="448410" cy="224205"/>
              </a:xfrm>
              <a:prstGeom prst="rect">
                <a:avLst/>
              </a:prstGeom>
              <a:noFill/>
              <a:ln>
                <a:noFill/>
              </a:ln>
            </p:spPr>
          </p:pic>
          <p:pic>
            <p:nvPicPr>
              <p:cNvPr id="384" name="Google Shape;457;p25" descr="A picture containing clipart&#10;&#10;Description generated with very high confidence">
                <a:extLst>
                  <a:ext uri="{FF2B5EF4-FFF2-40B4-BE49-F238E27FC236}">
                    <a16:creationId xmlns:a16="http://schemas.microsoft.com/office/drawing/2014/main" id="{2A488E57-3BD3-4243-B386-3E9E62C74806}"/>
                  </a:ext>
                </a:extLst>
              </p:cNvPr>
              <p:cNvPicPr preferRelativeResize="0"/>
              <p:nvPr/>
            </p:nvPicPr>
            <p:blipFill rotWithShape="1">
              <a:blip r:embed="rId153">
                <a:alphaModFix/>
              </a:blip>
              <a:srcRect/>
              <a:stretch/>
            </p:blipFill>
            <p:spPr>
              <a:xfrm>
                <a:off x="663612" y="3718469"/>
                <a:ext cx="562368" cy="187456"/>
              </a:xfrm>
              <a:prstGeom prst="rect">
                <a:avLst/>
              </a:prstGeom>
              <a:noFill/>
              <a:ln>
                <a:noFill/>
              </a:ln>
            </p:spPr>
          </p:pic>
          <p:pic>
            <p:nvPicPr>
              <p:cNvPr id="385" name="Google Shape;458;p25" descr="A picture containing clipart&#10;&#10;Description generated with very high confidence">
                <a:extLst>
                  <a:ext uri="{FF2B5EF4-FFF2-40B4-BE49-F238E27FC236}">
                    <a16:creationId xmlns:a16="http://schemas.microsoft.com/office/drawing/2014/main" id="{2AEA4EED-87D1-490B-97E0-E9BC07DA086A}"/>
                  </a:ext>
                </a:extLst>
              </p:cNvPr>
              <p:cNvPicPr preferRelativeResize="0"/>
              <p:nvPr/>
            </p:nvPicPr>
            <p:blipFill rotWithShape="1">
              <a:blip r:embed="rId154">
                <a:alphaModFix/>
              </a:blip>
              <a:srcRect/>
              <a:stretch/>
            </p:blipFill>
            <p:spPr>
              <a:xfrm>
                <a:off x="2866918" y="2151089"/>
                <a:ext cx="416777" cy="188244"/>
              </a:xfrm>
              <a:prstGeom prst="rect">
                <a:avLst/>
              </a:prstGeom>
              <a:noFill/>
              <a:ln>
                <a:noFill/>
              </a:ln>
            </p:spPr>
          </p:pic>
          <p:pic>
            <p:nvPicPr>
              <p:cNvPr id="386" name="Google Shape;459;p25" descr="A close up of a sign&#10;&#10;Description generated with very high confidence">
                <a:extLst>
                  <a:ext uri="{FF2B5EF4-FFF2-40B4-BE49-F238E27FC236}">
                    <a16:creationId xmlns:a16="http://schemas.microsoft.com/office/drawing/2014/main" id="{036365CD-AE39-43DE-8206-497DB2FD1229}"/>
                  </a:ext>
                </a:extLst>
              </p:cNvPr>
              <p:cNvPicPr preferRelativeResize="0"/>
              <p:nvPr/>
            </p:nvPicPr>
            <p:blipFill rotWithShape="1">
              <a:blip r:embed="rId155">
                <a:alphaModFix/>
              </a:blip>
              <a:srcRect/>
              <a:stretch/>
            </p:blipFill>
            <p:spPr>
              <a:xfrm>
                <a:off x="5375797" y="4934142"/>
                <a:ext cx="518315" cy="77972"/>
              </a:xfrm>
              <a:prstGeom prst="rect">
                <a:avLst/>
              </a:prstGeom>
              <a:noFill/>
              <a:ln>
                <a:noFill/>
              </a:ln>
            </p:spPr>
          </p:pic>
          <p:pic>
            <p:nvPicPr>
              <p:cNvPr id="387" name="Google Shape;460;p25">
                <a:extLst>
                  <a:ext uri="{FF2B5EF4-FFF2-40B4-BE49-F238E27FC236}">
                    <a16:creationId xmlns:a16="http://schemas.microsoft.com/office/drawing/2014/main" id="{3B438D93-82F4-4BA0-8A71-7119DEE5D651}"/>
                  </a:ext>
                </a:extLst>
              </p:cNvPr>
              <p:cNvPicPr preferRelativeResize="0"/>
              <p:nvPr/>
            </p:nvPicPr>
            <p:blipFill rotWithShape="1">
              <a:blip r:embed="rId156">
                <a:alphaModFix/>
              </a:blip>
              <a:srcRect/>
              <a:stretch/>
            </p:blipFill>
            <p:spPr>
              <a:xfrm>
                <a:off x="4796290" y="2220794"/>
                <a:ext cx="295617" cy="262509"/>
              </a:xfrm>
              <a:prstGeom prst="rect">
                <a:avLst/>
              </a:prstGeom>
              <a:noFill/>
              <a:ln>
                <a:noFill/>
              </a:ln>
            </p:spPr>
          </p:pic>
          <p:pic>
            <p:nvPicPr>
              <p:cNvPr id="388" name="Google Shape;461;p25" descr="A picture containing clipart&#10;&#10;Description generated with high confidence">
                <a:extLst>
                  <a:ext uri="{FF2B5EF4-FFF2-40B4-BE49-F238E27FC236}">
                    <a16:creationId xmlns:a16="http://schemas.microsoft.com/office/drawing/2014/main" id="{F5F2298F-F643-482B-9AD8-F2F02B0D818E}"/>
                  </a:ext>
                </a:extLst>
              </p:cNvPr>
              <p:cNvPicPr preferRelativeResize="0"/>
              <p:nvPr/>
            </p:nvPicPr>
            <p:blipFill rotWithShape="1">
              <a:blip r:embed="rId157">
                <a:alphaModFix/>
              </a:blip>
              <a:srcRect/>
              <a:stretch/>
            </p:blipFill>
            <p:spPr>
              <a:xfrm>
                <a:off x="2577571" y="4241540"/>
                <a:ext cx="349395" cy="162485"/>
              </a:xfrm>
              <a:prstGeom prst="rect">
                <a:avLst/>
              </a:prstGeom>
              <a:noFill/>
              <a:ln>
                <a:noFill/>
              </a:ln>
            </p:spPr>
          </p:pic>
          <p:pic>
            <p:nvPicPr>
              <p:cNvPr id="389" name="Google Shape;462;p25">
                <a:extLst>
                  <a:ext uri="{FF2B5EF4-FFF2-40B4-BE49-F238E27FC236}">
                    <a16:creationId xmlns:a16="http://schemas.microsoft.com/office/drawing/2014/main" id="{6611E585-85ED-48FE-8D5B-F0CFB197ED4C}"/>
                  </a:ext>
                </a:extLst>
              </p:cNvPr>
              <p:cNvPicPr preferRelativeResize="0"/>
              <p:nvPr/>
            </p:nvPicPr>
            <p:blipFill rotWithShape="1">
              <a:blip r:embed="rId158">
                <a:alphaModFix/>
              </a:blip>
              <a:srcRect/>
              <a:stretch/>
            </p:blipFill>
            <p:spPr>
              <a:xfrm>
                <a:off x="4036643" y="1686062"/>
                <a:ext cx="478382" cy="239191"/>
              </a:xfrm>
              <a:prstGeom prst="rect">
                <a:avLst/>
              </a:prstGeom>
              <a:noFill/>
              <a:ln>
                <a:noFill/>
              </a:ln>
            </p:spPr>
          </p:pic>
          <p:pic>
            <p:nvPicPr>
              <p:cNvPr id="390" name="Google Shape;463;p25" descr="A close up of a sign&#10;&#10;Description generated with very high confidence">
                <a:extLst>
                  <a:ext uri="{FF2B5EF4-FFF2-40B4-BE49-F238E27FC236}">
                    <a16:creationId xmlns:a16="http://schemas.microsoft.com/office/drawing/2014/main" id="{6049F42A-DDC6-43F4-B558-272884B85614}"/>
                  </a:ext>
                </a:extLst>
              </p:cNvPr>
              <p:cNvPicPr preferRelativeResize="0"/>
              <p:nvPr/>
            </p:nvPicPr>
            <p:blipFill rotWithShape="1">
              <a:blip r:embed="rId159">
                <a:alphaModFix/>
              </a:blip>
              <a:srcRect/>
              <a:stretch/>
            </p:blipFill>
            <p:spPr>
              <a:xfrm>
                <a:off x="4782747" y="1220943"/>
                <a:ext cx="494238" cy="191957"/>
              </a:xfrm>
              <a:prstGeom prst="rect">
                <a:avLst/>
              </a:prstGeom>
              <a:noFill/>
              <a:ln>
                <a:noFill/>
              </a:ln>
            </p:spPr>
          </p:pic>
          <p:pic>
            <p:nvPicPr>
              <p:cNvPr id="391" name="Google Shape;464;p25">
                <a:extLst>
                  <a:ext uri="{FF2B5EF4-FFF2-40B4-BE49-F238E27FC236}">
                    <a16:creationId xmlns:a16="http://schemas.microsoft.com/office/drawing/2014/main" id="{0B7A3BC7-4234-4B48-A590-DCFBF3852B51}"/>
                  </a:ext>
                </a:extLst>
              </p:cNvPr>
              <p:cNvPicPr preferRelativeResize="0"/>
              <p:nvPr/>
            </p:nvPicPr>
            <p:blipFill rotWithShape="1">
              <a:blip r:embed="rId160">
                <a:alphaModFix/>
              </a:blip>
              <a:srcRect/>
              <a:stretch/>
            </p:blipFill>
            <p:spPr>
              <a:xfrm>
                <a:off x="1799980" y="3734217"/>
                <a:ext cx="289918" cy="201168"/>
              </a:xfrm>
              <a:prstGeom prst="rect">
                <a:avLst/>
              </a:prstGeom>
              <a:noFill/>
              <a:ln>
                <a:noFill/>
              </a:ln>
            </p:spPr>
          </p:pic>
          <p:pic>
            <p:nvPicPr>
              <p:cNvPr id="392" name="Google Shape;465;p25">
                <a:extLst>
                  <a:ext uri="{FF2B5EF4-FFF2-40B4-BE49-F238E27FC236}">
                    <a16:creationId xmlns:a16="http://schemas.microsoft.com/office/drawing/2014/main" id="{602E7843-2D66-4E6E-A24C-EC316002DF6F}"/>
                  </a:ext>
                </a:extLst>
              </p:cNvPr>
              <p:cNvPicPr preferRelativeResize="0"/>
              <p:nvPr/>
            </p:nvPicPr>
            <p:blipFill rotWithShape="1">
              <a:blip r:embed="rId161">
                <a:alphaModFix/>
              </a:blip>
              <a:srcRect/>
              <a:stretch/>
            </p:blipFill>
            <p:spPr>
              <a:xfrm>
                <a:off x="3971410" y="3585373"/>
                <a:ext cx="391655" cy="201168"/>
              </a:xfrm>
              <a:prstGeom prst="rect">
                <a:avLst/>
              </a:prstGeom>
              <a:noFill/>
              <a:ln>
                <a:noFill/>
              </a:ln>
            </p:spPr>
          </p:pic>
          <p:pic>
            <p:nvPicPr>
              <p:cNvPr id="393" name="Google Shape;466;p25" descr="A stop sign&#10;&#10;Description generated with very high confidence">
                <a:extLst>
                  <a:ext uri="{FF2B5EF4-FFF2-40B4-BE49-F238E27FC236}">
                    <a16:creationId xmlns:a16="http://schemas.microsoft.com/office/drawing/2014/main" id="{61DB2D65-C5B8-4509-8FD5-C2DC342C7D8A}"/>
                  </a:ext>
                </a:extLst>
              </p:cNvPr>
              <p:cNvPicPr preferRelativeResize="0"/>
              <p:nvPr/>
            </p:nvPicPr>
            <p:blipFill rotWithShape="1">
              <a:blip r:embed="rId162">
                <a:alphaModFix/>
              </a:blip>
              <a:srcRect/>
              <a:stretch/>
            </p:blipFill>
            <p:spPr>
              <a:xfrm>
                <a:off x="1113643" y="4023237"/>
                <a:ext cx="309945" cy="309945"/>
              </a:xfrm>
              <a:prstGeom prst="rect">
                <a:avLst/>
              </a:prstGeom>
              <a:noFill/>
              <a:ln>
                <a:noFill/>
              </a:ln>
            </p:spPr>
          </p:pic>
          <p:pic>
            <p:nvPicPr>
              <p:cNvPr id="394" name="Google Shape;467;p25" descr="A drawing of a person&#10;&#10;Description generated with high confidence">
                <a:extLst>
                  <a:ext uri="{FF2B5EF4-FFF2-40B4-BE49-F238E27FC236}">
                    <a16:creationId xmlns:a16="http://schemas.microsoft.com/office/drawing/2014/main" id="{0AF39D7B-CDEE-4F8E-B9DC-BF219A636F18}"/>
                  </a:ext>
                </a:extLst>
              </p:cNvPr>
              <p:cNvPicPr preferRelativeResize="0"/>
              <p:nvPr/>
            </p:nvPicPr>
            <p:blipFill rotWithShape="1">
              <a:blip r:embed="rId163">
                <a:alphaModFix/>
              </a:blip>
              <a:srcRect/>
              <a:stretch/>
            </p:blipFill>
            <p:spPr>
              <a:xfrm>
                <a:off x="1128014" y="2649513"/>
                <a:ext cx="228520" cy="228520"/>
              </a:xfrm>
              <a:prstGeom prst="rect">
                <a:avLst/>
              </a:prstGeom>
              <a:noFill/>
              <a:ln>
                <a:noFill/>
              </a:ln>
            </p:spPr>
          </p:pic>
          <p:pic>
            <p:nvPicPr>
              <p:cNvPr id="395" name="Google Shape;468;p25" descr="A picture containing clipart&#10;&#10;Description generated with high confidence">
                <a:extLst>
                  <a:ext uri="{FF2B5EF4-FFF2-40B4-BE49-F238E27FC236}">
                    <a16:creationId xmlns:a16="http://schemas.microsoft.com/office/drawing/2014/main" id="{32B83BC9-3C33-4C44-B5A5-0D81D9D774F6}"/>
                  </a:ext>
                </a:extLst>
              </p:cNvPr>
              <p:cNvPicPr preferRelativeResize="0"/>
              <p:nvPr/>
            </p:nvPicPr>
            <p:blipFill rotWithShape="1">
              <a:blip r:embed="rId164">
                <a:alphaModFix/>
              </a:blip>
              <a:srcRect/>
              <a:stretch/>
            </p:blipFill>
            <p:spPr>
              <a:xfrm>
                <a:off x="5826533" y="1380002"/>
                <a:ext cx="460483" cy="205902"/>
              </a:xfrm>
              <a:prstGeom prst="rect">
                <a:avLst/>
              </a:prstGeom>
              <a:noFill/>
              <a:ln>
                <a:noFill/>
              </a:ln>
            </p:spPr>
          </p:pic>
          <p:pic>
            <p:nvPicPr>
              <p:cNvPr id="396" name="Google Shape;469;p25" descr="A picture containing clipart&#10;&#10;Description generated with high confidence">
                <a:extLst>
                  <a:ext uri="{FF2B5EF4-FFF2-40B4-BE49-F238E27FC236}">
                    <a16:creationId xmlns:a16="http://schemas.microsoft.com/office/drawing/2014/main" id="{E38898F8-4105-4C1C-A91E-5B9E27D398ED}"/>
                  </a:ext>
                </a:extLst>
              </p:cNvPr>
              <p:cNvPicPr preferRelativeResize="0"/>
              <p:nvPr/>
            </p:nvPicPr>
            <p:blipFill rotWithShape="1">
              <a:blip r:embed="rId165">
                <a:alphaModFix/>
              </a:blip>
              <a:srcRect/>
              <a:stretch/>
            </p:blipFill>
            <p:spPr>
              <a:xfrm>
                <a:off x="2409787" y="2087352"/>
                <a:ext cx="386273" cy="305486"/>
              </a:xfrm>
              <a:prstGeom prst="rect">
                <a:avLst/>
              </a:prstGeom>
              <a:noFill/>
              <a:ln>
                <a:noFill/>
              </a:ln>
            </p:spPr>
          </p:pic>
          <p:pic>
            <p:nvPicPr>
              <p:cNvPr id="397" name="Google Shape;470;p25" descr="A close up of a sign&#10;&#10;Description generated with very high confidence">
                <a:extLst>
                  <a:ext uri="{FF2B5EF4-FFF2-40B4-BE49-F238E27FC236}">
                    <a16:creationId xmlns:a16="http://schemas.microsoft.com/office/drawing/2014/main" id="{F34E47FD-1AB1-497E-893A-A28322EFD0C1}"/>
                  </a:ext>
                </a:extLst>
              </p:cNvPr>
              <p:cNvPicPr preferRelativeResize="0"/>
              <p:nvPr/>
            </p:nvPicPr>
            <p:blipFill rotWithShape="1">
              <a:blip r:embed="rId166">
                <a:alphaModFix/>
              </a:blip>
              <a:srcRect/>
              <a:stretch/>
            </p:blipFill>
            <p:spPr>
              <a:xfrm>
                <a:off x="5928756" y="2175133"/>
                <a:ext cx="209178" cy="201168"/>
              </a:xfrm>
              <a:prstGeom prst="rect">
                <a:avLst/>
              </a:prstGeom>
              <a:noFill/>
              <a:ln>
                <a:noFill/>
              </a:ln>
            </p:spPr>
          </p:pic>
          <p:pic>
            <p:nvPicPr>
              <p:cNvPr id="398" name="Google Shape;471;p25" descr="A picture containing clipart&#10;&#10;Description generated with very high confidence">
                <a:extLst>
                  <a:ext uri="{FF2B5EF4-FFF2-40B4-BE49-F238E27FC236}">
                    <a16:creationId xmlns:a16="http://schemas.microsoft.com/office/drawing/2014/main" id="{6A90293B-1B09-4A83-880C-724F9BF2128B}"/>
                  </a:ext>
                </a:extLst>
              </p:cNvPr>
              <p:cNvPicPr preferRelativeResize="0"/>
              <p:nvPr/>
            </p:nvPicPr>
            <p:blipFill rotWithShape="1">
              <a:blip r:embed="rId167">
                <a:alphaModFix/>
              </a:blip>
              <a:srcRect/>
              <a:stretch/>
            </p:blipFill>
            <p:spPr>
              <a:xfrm>
                <a:off x="3610476" y="1458382"/>
                <a:ext cx="548682" cy="148432"/>
              </a:xfrm>
              <a:prstGeom prst="rect">
                <a:avLst/>
              </a:prstGeom>
              <a:noFill/>
              <a:ln>
                <a:noFill/>
              </a:ln>
            </p:spPr>
          </p:pic>
          <p:pic>
            <p:nvPicPr>
              <p:cNvPr id="399" name="Google Shape;472;p25">
                <a:extLst>
                  <a:ext uri="{FF2B5EF4-FFF2-40B4-BE49-F238E27FC236}">
                    <a16:creationId xmlns:a16="http://schemas.microsoft.com/office/drawing/2014/main" id="{F8A5BE3B-E982-4DC3-980D-BB299084249F}"/>
                  </a:ext>
                </a:extLst>
              </p:cNvPr>
              <p:cNvPicPr preferRelativeResize="0"/>
              <p:nvPr/>
            </p:nvPicPr>
            <p:blipFill rotWithShape="1">
              <a:blip r:embed="rId168">
                <a:alphaModFix/>
              </a:blip>
              <a:srcRect/>
              <a:stretch/>
            </p:blipFill>
            <p:spPr>
              <a:xfrm>
                <a:off x="3083765" y="4751329"/>
                <a:ext cx="326476" cy="326476"/>
              </a:xfrm>
              <a:prstGeom prst="rect">
                <a:avLst/>
              </a:prstGeom>
              <a:noFill/>
              <a:ln>
                <a:noFill/>
              </a:ln>
            </p:spPr>
          </p:pic>
          <p:pic>
            <p:nvPicPr>
              <p:cNvPr id="400" name="Google Shape;473;p25">
                <a:extLst>
                  <a:ext uri="{FF2B5EF4-FFF2-40B4-BE49-F238E27FC236}">
                    <a16:creationId xmlns:a16="http://schemas.microsoft.com/office/drawing/2014/main" id="{5CCB5F9D-556D-4F76-8926-72DB343A21DA}"/>
                  </a:ext>
                </a:extLst>
              </p:cNvPr>
              <p:cNvPicPr preferRelativeResize="0"/>
              <p:nvPr/>
            </p:nvPicPr>
            <p:blipFill rotWithShape="1">
              <a:blip r:embed="rId169">
                <a:alphaModFix/>
              </a:blip>
              <a:srcRect/>
              <a:stretch/>
            </p:blipFill>
            <p:spPr>
              <a:xfrm>
                <a:off x="487657" y="2868779"/>
                <a:ext cx="525072" cy="192712"/>
              </a:xfrm>
              <a:prstGeom prst="rect">
                <a:avLst/>
              </a:prstGeom>
              <a:noFill/>
              <a:ln>
                <a:noFill/>
              </a:ln>
            </p:spPr>
          </p:pic>
          <p:pic>
            <p:nvPicPr>
              <p:cNvPr id="401" name="Google Shape;474;p25" descr="A picture containing clipart&#10;&#10;Description generated with high confidence">
                <a:extLst>
                  <a:ext uri="{FF2B5EF4-FFF2-40B4-BE49-F238E27FC236}">
                    <a16:creationId xmlns:a16="http://schemas.microsoft.com/office/drawing/2014/main" id="{5EFE2094-C405-4FB1-8F69-57D344145A92}"/>
                  </a:ext>
                </a:extLst>
              </p:cNvPr>
              <p:cNvPicPr preferRelativeResize="0"/>
              <p:nvPr/>
            </p:nvPicPr>
            <p:blipFill rotWithShape="1">
              <a:blip r:embed="rId170">
                <a:alphaModFix/>
              </a:blip>
              <a:srcRect/>
              <a:stretch/>
            </p:blipFill>
            <p:spPr>
              <a:xfrm>
                <a:off x="3512456" y="3579428"/>
                <a:ext cx="343202" cy="139845"/>
              </a:xfrm>
              <a:prstGeom prst="rect">
                <a:avLst/>
              </a:prstGeom>
              <a:noFill/>
              <a:ln>
                <a:noFill/>
              </a:ln>
            </p:spPr>
          </p:pic>
          <p:pic>
            <p:nvPicPr>
              <p:cNvPr id="402" name="Google Shape;475;p25" descr="A picture containing clipart&#10;&#10;Description generated with very high confidence">
                <a:extLst>
                  <a:ext uri="{FF2B5EF4-FFF2-40B4-BE49-F238E27FC236}">
                    <a16:creationId xmlns:a16="http://schemas.microsoft.com/office/drawing/2014/main" id="{30AE34AA-EE9E-4018-A9C6-53FC896BE962}"/>
                  </a:ext>
                </a:extLst>
              </p:cNvPr>
              <p:cNvPicPr preferRelativeResize="0"/>
              <p:nvPr/>
            </p:nvPicPr>
            <p:blipFill rotWithShape="1">
              <a:blip r:embed="rId171">
                <a:alphaModFix/>
              </a:blip>
              <a:srcRect/>
              <a:stretch/>
            </p:blipFill>
            <p:spPr>
              <a:xfrm>
                <a:off x="3006118" y="4498488"/>
                <a:ext cx="525988" cy="161257"/>
              </a:xfrm>
              <a:prstGeom prst="rect">
                <a:avLst/>
              </a:prstGeom>
              <a:noFill/>
              <a:ln>
                <a:noFill/>
              </a:ln>
            </p:spPr>
          </p:pic>
          <p:pic>
            <p:nvPicPr>
              <p:cNvPr id="403" name="Google Shape;476;p25">
                <a:extLst>
                  <a:ext uri="{FF2B5EF4-FFF2-40B4-BE49-F238E27FC236}">
                    <a16:creationId xmlns:a16="http://schemas.microsoft.com/office/drawing/2014/main" id="{86A61DC7-77EE-43D7-8DBE-9169E469136F}"/>
                  </a:ext>
                </a:extLst>
              </p:cNvPr>
              <p:cNvPicPr preferRelativeResize="0"/>
              <p:nvPr/>
            </p:nvPicPr>
            <p:blipFill rotWithShape="1">
              <a:blip r:embed="rId172">
                <a:alphaModFix/>
              </a:blip>
              <a:srcRect/>
              <a:stretch/>
            </p:blipFill>
            <p:spPr>
              <a:xfrm>
                <a:off x="2176163" y="2785239"/>
                <a:ext cx="864264" cy="118190"/>
              </a:xfrm>
              <a:prstGeom prst="rect">
                <a:avLst/>
              </a:prstGeom>
              <a:noFill/>
              <a:ln>
                <a:noFill/>
              </a:ln>
            </p:spPr>
          </p:pic>
          <p:pic>
            <p:nvPicPr>
              <p:cNvPr id="404" name="Google Shape;477;p25" descr="A picture containing plate, tableware, clipart&#10;&#10;Description generated with high confidence">
                <a:extLst>
                  <a:ext uri="{FF2B5EF4-FFF2-40B4-BE49-F238E27FC236}">
                    <a16:creationId xmlns:a16="http://schemas.microsoft.com/office/drawing/2014/main" id="{967CD930-D385-4191-B81B-8F422008881A}"/>
                  </a:ext>
                </a:extLst>
              </p:cNvPr>
              <p:cNvPicPr preferRelativeResize="0"/>
              <p:nvPr/>
            </p:nvPicPr>
            <p:blipFill rotWithShape="1">
              <a:blip r:embed="rId173">
                <a:alphaModFix/>
              </a:blip>
              <a:srcRect/>
              <a:stretch/>
            </p:blipFill>
            <p:spPr>
              <a:xfrm>
                <a:off x="2922686" y="1519148"/>
                <a:ext cx="346433" cy="165134"/>
              </a:xfrm>
              <a:prstGeom prst="rect">
                <a:avLst/>
              </a:prstGeom>
              <a:noFill/>
              <a:ln>
                <a:noFill/>
              </a:ln>
            </p:spPr>
          </p:pic>
          <p:pic>
            <p:nvPicPr>
              <p:cNvPr id="405" name="Google Shape;478;p25">
                <a:extLst>
                  <a:ext uri="{FF2B5EF4-FFF2-40B4-BE49-F238E27FC236}">
                    <a16:creationId xmlns:a16="http://schemas.microsoft.com/office/drawing/2014/main" id="{D37CE4EF-CED9-488D-B1A1-04A318B28727}"/>
                  </a:ext>
                </a:extLst>
              </p:cNvPr>
              <p:cNvPicPr preferRelativeResize="0"/>
              <p:nvPr/>
            </p:nvPicPr>
            <p:blipFill rotWithShape="1">
              <a:blip r:embed="rId174">
                <a:alphaModFix/>
              </a:blip>
              <a:srcRect/>
              <a:stretch/>
            </p:blipFill>
            <p:spPr>
              <a:xfrm>
                <a:off x="1975141" y="4646952"/>
                <a:ext cx="587538" cy="324896"/>
              </a:xfrm>
              <a:prstGeom prst="rect">
                <a:avLst/>
              </a:prstGeom>
              <a:noFill/>
              <a:ln>
                <a:noFill/>
              </a:ln>
            </p:spPr>
          </p:pic>
          <p:pic>
            <p:nvPicPr>
              <p:cNvPr id="406" name="Google Shape;479;p25" descr="A close up of a sign&#10;&#10;Description generated with very high confidence">
                <a:extLst>
                  <a:ext uri="{FF2B5EF4-FFF2-40B4-BE49-F238E27FC236}">
                    <a16:creationId xmlns:a16="http://schemas.microsoft.com/office/drawing/2014/main" id="{3024F7F6-32F7-42CD-8B83-91EE933AD0A3}"/>
                  </a:ext>
                </a:extLst>
              </p:cNvPr>
              <p:cNvPicPr preferRelativeResize="0"/>
              <p:nvPr/>
            </p:nvPicPr>
            <p:blipFill rotWithShape="1">
              <a:blip r:embed="rId175">
                <a:alphaModFix/>
              </a:blip>
              <a:srcRect/>
              <a:stretch/>
            </p:blipFill>
            <p:spPr>
              <a:xfrm>
                <a:off x="1316365" y="1836703"/>
                <a:ext cx="201168" cy="201168"/>
              </a:xfrm>
              <a:prstGeom prst="rect">
                <a:avLst/>
              </a:prstGeom>
              <a:noFill/>
              <a:ln>
                <a:noFill/>
              </a:ln>
            </p:spPr>
          </p:pic>
          <p:pic>
            <p:nvPicPr>
              <p:cNvPr id="407" name="Google Shape;480;p25">
                <a:extLst>
                  <a:ext uri="{FF2B5EF4-FFF2-40B4-BE49-F238E27FC236}">
                    <a16:creationId xmlns:a16="http://schemas.microsoft.com/office/drawing/2014/main" id="{216B51CA-565F-4540-8B8B-BE32B369B9E9}"/>
                  </a:ext>
                </a:extLst>
              </p:cNvPr>
              <p:cNvPicPr preferRelativeResize="0"/>
              <p:nvPr/>
            </p:nvPicPr>
            <p:blipFill rotWithShape="1">
              <a:blip r:embed="rId176">
                <a:alphaModFix/>
              </a:blip>
              <a:srcRect/>
              <a:stretch/>
            </p:blipFill>
            <p:spPr>
              <a:xfrm>
                <a:off x="4254106" y="722210"/>
                <a:ext cx="298960" cy="237673"/>
              </a:xfrm>
              <a:prstGeom prst="rect">
                <a:avLst/>
              </a:prstGeom>
              <a:noFill/>
              <a:ln>
                <a:noFill/>
              </a:ln>
            </p:spPr>
          </p:pic>
          <p:pic>
            <p:nvPicPr>
              <p:cNvPr id="408" name="Google Shape;481;p25" descr="A close up of a sign&#10;&#10;Description generated with very high confidence">
                <a:extLst>
                  <a:ext uri="{FF2B5EF4-FFF2-40B4-BE49-F238E27FC236}">
                    <a16:creationId xmlns:a16="http://schemas.microsoft.com/office/drawing/2014/main" id="{900E58D7-A381-4E72-BE98-9A77AB74EDB2}"/>
                  </a:ext>
                </a:extLst>
              </p:cNvPr>
              <p:cNvPicPr preferRelativeResize="0"/>
              <p:nvPr/>
            </p:nvPicPr>
            <p:blipFill rotWithShape="1">
              <a:blip r:embed="rId177">
                <a:alphaModFix/>
              </a:blip>
              <a:srcRect/>
              <a:stretch/>
            </p:blipFill>
            <p:spPr>
              <a:xfrm>
                <a:off x="8130981" y="2014884"/>
                <a:ext cx="591533" cy="213044"/>
              </a:xfrm>
              <a:prstGeom prst="rect">
                <a:avLst/>
              </a:prstGeom>
              <a:noFill/>
              <a:ln>
                <a:noFill/>
              </a:ln>
            </p:spPr>
          </p:pic>
          <p:pic>
            <p:nvPicPr>
              <p:cNvPr id="409" name="Google Shape;482;p25" descr="A picture containing clipart&#10;&#10;Description generated with very high confidence">
                <a:extLst>
                  <a:ext uri="{FF2B5EF4-FFF2-40B4-BE49-F238E27FC236}">
                    <a16:creationId xmlns:a16="http://schemas.microsoft.com/office/drawing/2014/main" id="{7E150EE5-340D-413B-8F45-CDD11BD8E06C}"/>
                  </a:ext>
                </a:extLst>
              </p:cNvPr>
              <p:cNvPicPr preferRelativeResize="0"/>
              <p:nvPr/>
            </p:nvPicPr>
            <p:blipFill rotWithShape="1">
              <a:blip r:embed="rId178">
                <a:alphaModFix/>
              </a:blip>
              <a:srcRect/>
              <a:stretch/>
            </p:blipFill>
            <p:spPr>
              <a:xfrm>
                <a:off x="7763434" y="4412866"/>
                <a:ext cx="601528" cy="149179"/>
              </a:xfrm>
              <a:prstGeom prst="rect">
                <a:avLst/>
              </a:prstGeom>
              <a:noFill/>
              <a:ln>
                <a:noFill/>
              </a:ln>
            </p:spPr>
          </p:pic>
          <p:pic>
            <p:nvPicPr>
              <p:cNvPr id="410" name="Google Shape;483;p25">
                <a:extLst>
                  <a:ext uri="{FF2B5EF4-FFF2-40B4-BE49-F238E27FC236}">
                    <a16:creationId xmlns:a16="http://schemas.microsoft.com/office/drawing/2014/main" id="{893BA5A8-3877-43FE-B789-CC1FEF83FF09}"/>
                  </a:ext>
                </a:extLst>
              </p:cNvPr>
              <p:cNvPicPr preferRelativeResize="0"/>
              <p:nvPr/>
            </p:nvPicPr>
            <p:blipFill rotWithShape="1">
              <a:blip r:embed="rId179">
                <a:alphaModFix/>
              </a:blip>
              <a:srcRect/>
              <a:stretch/>
            </p:blipFill>
            <p:spPr>
              <a:xfrm>
                <a:off x="8028088" y="3865736"/>
                <a:ext cx="864775" cy="163422"/>
              </a:xfrm>
              <a:prstGeom prst="rect">
                <a:avLst/>
              </a:prstGeom>
              <a:noFill/>
              <a:ln>
                <a:noFill/>
              </a:ln>
            </p:spPr>
          </p:pic>
          <p:pic>
            <p:nvPicPr>
              <p:cNvPr id="411" name="Google Shape;484;p25" descr="A picture containing clipart&#10;&#10;Description generated with very high confidence">
                <a:extLst>
                  <a:ext uri="{FF2B5EF4-FFF2-40B4-BE49-F238E27FC236}">
                    <a16:creationId xmlns:a16="http://schemas.microsoft.com/office/drawing/2014/main" id="{80AE9A20-8BDB-43B5-832C-BAD56389A053}"/>
                  </a:ext>
                </a:extLst>
              </p:cNvPr>
              <p:cNvPicPr preferRelativeResize="0"/>
              <p:nvPr/>
            </p:nvPicPr>
            <p:blipFill rotWithShape="1">
              <a:blip r:embed="rId180">
                <a:alphaModFix/>
              </a:blip>
              <a:srcRect/>
              <a:stretch/>
            </p:blipFill>
            <p:spPr>
              <a:xfrm>
                <a:off x="6382800" y="3746128"/>
                <a:ext cx="806530" cy="137158"/>
              </a:xfrm>
              <a:prstGeom prst="rect">
                <a:avLst/>
              </a:prstGeom>
              <a:noFill/>
              <a:ln>
                <a:noFill/>
              </a:ln>
            </p:spPr>
          </p:pic>
          <p:pic>
            <p:nvPicPr>
              <p:cNvPr id="412" name="Google Shape;485;p25" descr="A picture containing clipart&#10;&#10;Description generated with high confidence">
                <a:extLst>
                  <a:ext uri="{FF2B5EF4-FFF2-40B4-BE49-F238E27FC236}">
                    <a16:creationId xmlns:a16="http://schemas.microsoft.com/office/drawing/2014/main" id="{F8F4180F-B54F-4257-8E78-976E346FFA60}"/>
                  </a:ext>
                </a:extLst>
              </p:cNvPr>
              <p:cNvPicPr preferRelativeResize="0"/>
              <p:nvPr/>
            </p:nvPicPr>
            <p:blipFill rotWithShape="1">
              <a:blip r:embed="rId181">
                <a:alphaModFix/>
              </a:blip>
              <a:srcRect/>
              <a:stretch/>
            </p:blipFill>
            <p:spPr>
              <a:xfrm>
                <a:off x="8269434" y="4808506"/>
                <a:ext cx="586039" cy="113538"/>
              </a:xfrm>
              <a:prstGeom prst="rect">
                <a:avLst/>
              </a:prstGeom>
              <a:noFill/>
              <a:ln>
                <a:noFill/>
              </a:ln>
            </p:spPr>
          </p:pic>
          <p:pic>
            <p:nvPicPr>
              <p:cNvPr id="413" name="Google Shape;486;p25" descr="A picture containing clipart&#10;&#10;Description generated with very high confidence">
                <a:extLst>
                  <a:ext uri="{FF2B5EF4-FFF2-40B4-BE49-F238E27FC236}">
                    <a16:creationId xmlns:a16="http://schemas.microsoft.com/office/drawing/2014/main" id="{76DCA8F6-BC4A-4EB4-BCAB-3EBFE3FB1DBD}"/>
                  </a:ext>
                </a:extLst>
              </p:cNvPr>
              <p:cNvPicPr preferRelativeResize="0"/>
              <p:nvPr/>
            </p:nvPicPr>
            <p:blipFill rotWithShape="1">
              <a:blip r:embed="rId182">
                <a:alphaModFix/>
              </a:blip>
              <a:srcRect/>
              <a:stretch/>
            </p:blipFill>
            <p:spPr>
              <a:xfrm>
                <a:off x="7042069" y="3313128"/>
                <a:ext cx="595032" cy="149378"/>
              </a:xfrm>
              <a:prstGeom prst="rect">
                <a:avLst/>
              </a:prstGeom>
              <a:noFill/>
              <a:ln>
                <a:noFill/>
              </a:ln>
            </p:spPr>
          </p:pic>
          <p:pic>
            <p:nvPicPr>
              <p:cNvPr id="414" name="Google Shape;487;p25" descr="A close up of a logo&#10;&#10;Description generated with high confidence">
                <a:extLst>
                  <a:ext uri="{FF2B5EF4-FFF2-40B4-BE49-F238E27FC236}">
                    <a16:creationId xmlns:a16="http://schemas.microsoft.com/office/drawing/2014/main" id="{802ECC10-DA48-490A-BE37-96179D986371}"/>
                  </a:ext>
                </a:extLst>
              </p:cNvPr>
              <p:cNvPicPr preferRelativeResize="0"/>
              <p:nvPr/>
            </p:nvPicPr>
            <p:blipFill rotWithShape="1">
              <a:blip r:embed="rId183">
                <a:alphaModFix/>
              </a:blip>
              <a:srcRect/>
              <a:stretch/>
            </p:blipFill>
            <p:spPr>
              <a:xfrm>
                <a:off x="6887996" y="2267950"/>
                <a:ext cx="463131" cy="87832"/>
              </a:xfrm>
              <a:prstGeom prst="rect">
                <a:avLst/>
              </a:prstGeom>
              <a:noFill/>
              <a:ln>
                <a:noFill/>
              </a:ln>
            </p:spPr>
          </p:pic>
          <p:pic>
            <p:nvPicPr>
              <p:cNvPr id="415" name="Google Shape;488;p25" descr="A picture containing clipart&#10;&#10;Description generated with high confidence">
                <a:extLst>
                  <a:ext uri="{FF2B5EF4-FFF2-40B4-BE49-F238E27FC236}">
                    <a16:creationId xmlns:a16="http://schemas.microsoft.com/office/drawing/2014/main" id="{E18F984F-5916-4D93-8AD6-45209948AC2B}"/>
                  </a:ext>
                </a:extLst>
              </p:cNvPr>
              <p:cNvPicPr preferRelativeResize="0"/>
              <p:nvPr/>
            </p:nvPicPr>
            <p:blipFill rotWithShape="1">
              <a:blip r:embed="rId184">
                <a:alphaModFix/>
              </a:blip>
              <a:srcRect/>
              <a:stretch/>
            </p:blipFill>
            <p:spPr>
              <a:xfrm>
                <a:off x="7891999" y="2883680"/>
                <a:ext cx="431176" cy="158098"/>
              </a:xfrm>
              <a:prstGeom prst="rect">
                <a:avLst/>
              </a:prstGeom>
              <a:noFill/>
              <a:ln>
                <a:noFill/>
              </a:ln>
            </p:spPr>
          </p:pic>
          <p:pic>
            <p:nvPicPr>
              <p:cNvPr id="416" name="Google Shape;489;p25" descr="A close up of a logo&#10;&#10;Description generated with very high confidence">
                <a:extLst>
                  <a:ext uri="{FF2B5EF4-FFF2-40B4-BE49-F238E27FC236}">
                    <a16:creationId xmlns:a16="http://schemas.microsoft.com/office/drawing/2014/main" id="{A7FA508B-E131-413F-AFA5-D04D26881BFA}"/>
                  </a:ext>
                </a:extLst>
              </p:cNvPr>
              <p:cNvPicPr preferRelativeResize="0"/>
              <p:nvPr/>
            </p:nvPicPr>
            <p:blipFill rotWithShape="1">
              <a:blip r:embed="rId185">
                <a:alphaModFix/>
              </a:blip>
              <a:srcRect/>
              <a:stretch/>
            </p:blipFill>
            <p:spPr>
              <a:xfrm>
                <a:off x="6767973" y="1543808"/>
                <a:ext cx="734483" cy="329100"/>
              </a:xfrm>
              <a:prstGeom prst="rect">
                <a:avLst/>
              </a:prstGeom>
              <a:noFill/>
              <a:ln>
                <a:noFill/>
              </a:ln>
            </p:spPr>
          </p:pic>
          <p:pic>
            <p:nvPicPr>
              <p:cNvPr id="417" name="Google Shape;490;p25" descr="A picture containing clipart&#10;&#10;Description generated with very high confidence">
                <a:extLst>
                  <a:ext uri="{FF2B5EF4-FFF2-40B4-BE49-F238E27FC236}">
                    <a16:creationId xmlns:a16="http://schemas.microsoft.com/office/drawing/2014/main" id="{D5CE4C88-1DB9-4A44-9494-AA9579265AF7}"/>
                  </a:ext>
                </a:extLst>
              </p:cNvPr>
              <p:cNvPicPr preferRelativeResize="0"/>
              <p:nvPr/>
            </p:nvPicPr>
            <p:blipFill rotWithShape="1">
              <a:blip r:embed="rId186">
                <a:alphaModFix/>
              </a:blip>
              <a:srcRect/>
              <a:stretch/>
            </p:blipFill>
            <p:spPr>
              <a:xfrm>
                <a:off x="6271770" y="2070938"/>
                <a:ext cx="649717" cy="183492"/>
              </a:xfrm>
              <a:prstGeom prst="rect">
                <a:avLst/>
              </a:prstGeom>
              <a:noFill/>
              <a:ln>
                <a:noFill/>
              </a:ln>
            </p:spPr>
          </p:pic>
          <p:pic>
            <p:nvPicPr>
              <p:cNvPr id="418" name="Google Shape;491;p25" descr="A close up of a logo&#10;&#10;Description generated with very high confidence">
                <a:extLst>
                  <a:ext uri="{FF2B5EF4-FFF2-40B4-BE49-F238E27FC236}">
                    <a16:creationId xmlns:a16="http://schemas.microsoft.com/office/drawing/2014/main" id="{054B45B0-013D-4106-93D0-56D1EA3B0DF4}"/>
                  </a:ext>
                </a:extLst>
              </p:cNvPr>
              <p:cNvPicPr preferRelativeResize="0"/>
              <p:nvPr/>
            </p:nvPicPr>
            <p:blipFill rotWithShape="1">
              <a:blip r:embed="rId187">
                <a:alphaModFix/>
              </a:blip>
              <a:srcRect/>
              <a:stretch/>
            </p:blipFill>
            <p:spPr>
              <a:xfrm>
                <a:off x="6317566" y="3509891"/>
                <a:ext cx="836716" cy="186169"/>
              </a:xfrm>
              <a:prstGeom prst="rect">
                <a:avLst/>
              </a:prstGeom>
              <a:noFill/>
              <a:ln>
                <a:noFill/>
              </a:ln>
            </p:spPr>
          </p:pic>
          <p:pic>
            <p:nvPicPr>
              <p:cNvPr id="419" name="Google Shape;492;p25" descr="A picture containing clipart&#10;&#10;Description generated with high confidence">
                <a:extLst>
                  <a:ext uri="{FF2B5EF4-FFF2-40B4-BE49-F238E27FC236}">
                    <a16:creationId xmlns:a16="http://schemas.microsoft.com/office/drawing/2014/main" id="{71B3D597-6C61-46AC-AD14-FB9CAAC306AE}"/>
                  </a:ext>
                </a:extLst>
              </p:cNvPr>
              <p:cNvPicPr preferRelativeResize="0"/>
              <p:nvPr/>
            </p:nvPicPr>
            <p:blipFill rotWithShape="1">
              <a:blip r:embed="rId188">
                <a:alphaModFix/>
              </a:blip>
              <a:srcRect/>
              <a:stretch/>
            </p:blipFill>
            <p:spPr>
              <a:xfrm>
                <a:off x="6982701" y="4097473"/>
                <a:ext cx="478922" cy="161475"/>
              </a:xfrm>
              <a:prstGeom prst="rect">
                <a:avLst/>
              </a:prstGeom>
              <a:noFill/>
              <a:ln>
                <a:noFill/>
              </a:ln>
            </p:spPr>
          </p:pic>
          <p:pic>
            <p:nvPicPr>
              <p:cNvPr id="420" name="Google Shape;493;p25" descr="A picture containing object&#10;&#10;Description generated with high confidence">
                <a:extLst>
                  <a:ext uri="{FF2B5EF4-FFF2-40B4-BE49-F238E27FC236}">
                    <a16:creationId xmlns:a16="http://schemas.microsoft.com/office/drawing/2014/main" id="{E61DBDC5-D49E-4808-8007-F34F55C8B085}"/>
                  </a:ext>
                </a:extLst>
              </p:cNvPr>
              <p:cNvPicPr preferRelativeResize="0"/>
              <p:nvPr/>
            </p:nvPicPr>
            <p:blipFill rotWithShape="1">
              <a:blip r:embed="rId189">
                <a:alphaModFix/>
              </a:blip>
              <a:srcRect/>
              <a:stretch/>
            </p:blipFill>
            <p:spPr>
              <a:xfrm>
                <a:off x="7747556" y="4794685"/>
                <a:ext cx="456930" cy="135205"/>
              </a:xfrm>
              <a:prstGeom prst="rect">
                <a:avLst/>
              </a:prstGeom>
              <a:noFill/>
              <a:ln>
                <a:noFill/>
              </a:ln>
            </p:spPr>
          </p:pic>
          <p:pic>
            <p:nvPicPr>
              <p:cNvPr id="421" name="Google Shape;494;p25">
                <a:extLst>
                  <a:ext uri="{FF2B5EF4-FFF2-40B4-BE49-F238E27FC236}">
                    <a16:creationId xmlns:a16="http://schemas.microsoft.com/office/drawing/2014/main" id="{80FFB4A1-A74A-48C7-ADD9-F1CFB94D3D98}"/>
                  </a:ext>
                </a:extLst>
              </p:cNvPr>
              <p:cNvPicPr preferRelativeResize="0"/>
              <p:nvPr/>
            </p:nvPicPr>
            <p:blipFill rotWithShape="1">
              <a:blip r:embed="rId190">
                <a:alphaModFix/>
              </a:blip>
              <a:srcRect/>
              <a:stretch/>
            </p:blipFill>
            <p:spPr>
              <a:xfrm>
                <a:off x="8168649" y="580454"/>
                <a:ext cx="358911" cy="358911"/>
              </a:xfrm>
              <a:prstGeom prst="rect">
                <a:avLst/>
              </a:prstGeom>
              <a:noFill/>
              <a:ln>
                <a:noFill/>
              </a:ln>
            </p:spPr>
          </p:pic>
          <p:pic>
            <p:nvPicPr>
              <p:cNvPr id="422" name="Google Shape;495;p25" descr="A picture containing text&#10;&#10;Description generated with high confidence">
                <a:extLst>
                  <a:ext uri="{FF2B5EF4-FFF2-40B4-BE49-F238E27FC236}">
                    <a16:creationId xmlns:a16="http://schemas.microsoft.com/office/drawing/2014/main" id="{C363A75D-3587-46E8-97AE-41437F0F89EB}"/>
                  </a:ext>
                </a:extLst>
              </p:cNvPr>
              <p:cNvPicPr preferRelativeResize="0"/>
              <p:nvPr/>
            </p:nvPicPr>
            <p:blipFill rotWithShape="1">
              <a:blip r:embed="rId191">
                <a:alphaModFix/>
              </a:blip>
              <a:srcRect/>
              <a:stretch/>
            </p:blipFill>
            <p:spPr>
              <a:xfrm>
                <a:off x="8522996" y="893048"/>
                <a:ext cx="303904" cy="303903"/>
              </a:xfrm>
              <a:prstGeom prst="rect">
                <a:avLst/>
              </a:prstGeom>
              <a:noFill/>
              <a:ln>
                <a:noFill/>
              </a:ln>
            </p:spPr>
          </p:pic>
          <p:pic>
            <p:nvPicPr>
              <p:cNvPr id="423" name="Google Shape;496;p25">
                <a:extLst>
                  <a:ext uri="{FF2B5EF4-FFF2-40B4-BE49-F238E27FC236}">
                    <a16:creationId xmlns:a16="http://schemas.microsoft.com/office/drawing/2014/main" id="{7E7A4E41-99D0-4706-B2EF-BD7B4613EBC1}"/>
                  </a:ext>
                </a:extLst>
              </p:cNvPr>
              <p:cNvPicPr preferRelativeResize="0"/>
              <p:nvPr/>
            </p:nvPicPr>
            <p:blipFill rotWithShape="1">
              <a:blip r:embed="rId192">
                <a:alphaModFix/>
              </a:blip>
              <a:srcRect/>
              <a:stretch/>
            </p:blipFill>
            <p:spPr>
              <a:xfrm>
                <a:off x="6586730" y="2946349"/>
                <a:ext cx="218419" cy="218419"/>
              </a:xfrm>
              <a:prstGeom prst="rect">
                <a:avLst/>
              </a:prstGeom>
              <a:noFill/>
              <a:ln>
                <a:noFill/>
              </a:ln>
            </p:spPr>
          </p:pic>
          <p:pic>
            <p:nvPicPr>
              <p:cNvPr id="424" name="Google Shape;497;p25" descr="A picture containing clipart&#10;&#10;Description generated with high confidence">
                <a:extLst>
                  <a:ext uri="{FF2B5EF4-FFF2-40B4-BE49-F238E27FC236}">
                    <a16:creationId xmlns:a16="http://schemas.microsoft.com/office/drawing/2014/main" id="{273F2ABD-9ED7-416D-B9D5-D1490AC02359}"/>
                  </a:ext>
                </a:extLst>
              </p:cNvPr>
              <p:cNvPicPr preferRelativeResize="0"/>
              <p:nvPr/>
            </p:nvPicPr>
            <p:blipFill rotWithShape="1">
              <a:blip r:embed="rId193">
                <a:alphaModFix/>
              </a:blip>
              <a:srcRect/>
              <a:stretch/>
            </p:blipFill>
            <p:spPr>
              <a:xfrm>
                <a:off x="6710373" y="4755287"/>
                <a:ext cx="562971" cy="201168"/>
              </a:xfrm>
              <a:prstGeom prst="rect">
                <a:avLst/>
              </a:prstGeom>
              <a:noFill/>
              <a:ln>
                <a:noFill/>
              </a:ln>
            </p:spPr>
          </p:pic>
          <p:pic>
            <p:nvPicPr>
              <p:cNvPr id="425" name="Google Shape;498;p25" descr="A close up of a sign&#10;&#10;Description generated with very high confidence">
                <a:extLst>
                  <a:ext uri="{FF2B5EF4-FFF2-40B4-BE49-F238E27FC236}">
                    <a16:creationId xmlns:a16="http://schemas.microsoft.com/office/drawing/2014/main" id="{B81EA798-3EC2-4900-A085-DCC468DB9472}"/>
                  </a:ext>
                </a:extLst>
              </p:cNvPr>
              <p:cNvPicPr preferRelativeResize="0"/>
              <p:nvPr/>
            </p:nvPicPr>
            <p:blipFill rotWithShape="1">
              <a:blip r:embed="rId194">
                <a:alphaModFix/>
              </a:blip>
              <a:srcRect/>
              <a:stretch/>
            </p:blipFill>
            <p:spPr>
              <a:xfrm>
                <a:off x="8444271" y="1412566"/>
                <a:ext cx="302302" cy="201168"/>
              </a:xfrm>
              <a:prstGeom prst="rect">
                <a:avLst/>
              </a:prstGeom>
              <a:noFill/>
              <a:ln>
                <a:noFill/>
              </a:ln>
            </p:spPr>
          </p:pic>
          <p:pic>
            <p:nvPicPr>
              <p:cNvPr id="426" name="Google Shape;499;p25" descr="A picture containing clipart&#10;&#10;Description generated with very high confidence">
                <a:extLst>
                  <a:ext uri="{FF2B5EF4-FFF2-40B4-BE49-F238E27FC236}">
                    <a16:creationId xmlns:a16="http://schemas.microsoft.com/office/drawing/2014/main" id="{A0712D8C-0F94-4B91-AB48-58D42BD3764F}"/>
                  </a:ext>
                </a:extLst>
              </p:cNvPr>
              <p:cNvPicPr preferRelativeResize="0"/>
              <p:nvPr/>
            </p:nvPicPr>
            <p:blipFill rotWithShape="1">
              <a:blip r:embed="rId195">
                <a:alphaModFix/>
              </a:blip>
              <a:srcRect/>
              <a:stretch/>
            </p:blipFill>
            <p:spPr>
              <a:xfrm>
                <a:off x="6498904" y="2405663"/>
                <a:ext cx="394069" cy="138287"/>
              </a:xfrm>
              <a:prstGeom prst="rect">
                <a:avLst/>
              </a:prstGeom>
              <a:noFill/>
              <a:ln>
                <a:noFill/>
              </a:ln>
            </p:spPr>
          </p:pic>
          <p:pic>
            <p:nvPicPr>
              <p:cNvPr id="427" name="Google Shape;500;p25" descr="A close up of a sign&#10;&#10;Description generated with very high confidence">
                <a:extLst>
                  <a:ext uri="{FF2B5EF4-FFF2-40B4-BE49-F238E27FC236}">
                    <a16:creationId xmlns:a16="http://schemas.microsoft.com/office/drawing/2014/main" id="{D39ECB21-CF16-4BA5-8555-3A9B4CCC396D}"/>
                  </a:ext>
                </a:extLst>
              </p:cNvPr>
              <p:cNvPicPr preferRelativeResize="0"/>
              <p:nvPr/>
            </p:nvPicPr>
            <p:blipFill rotWithShape="1">
              <a:blip r:embed="rId196">
                <a:alphaModFix/>
              </a:blip>
              <a:srcRect/>
              <a:stretch/>
            </p:blipFill>
            <p:spPr>
              <a:xfrm>
                <a:off x="7872088" y="1837719"/>
                <a:ext cx="247337" cy="201168"/>
              </a:xfrm>
              <a:prstGeom prst="rect">
                <a:avLst/>
              </a:prstGeom>
              <a:noFill/>
              <a:ln>
                <a:noFill/>
              </a:ln>
            </p:spPr>
          </p:pic>
          <p:pic>
            <p:nvPicPr>
              <p:cNvPr id="428" name="Google Shape;501;p25" descr="A close up of a sign&#10;&#10;Description generated with very high confidence">
                <a:extLst>
                  <a:ext uri="{FF2B5EF4-FFF2-40B4-BE49-F238E27FC236}">
                    <a16:creationId xmlns:a16="http://schemas.microsoft.com/office/drawing/2014/main" id="{6B2A981D-74F0-4551-B6AF-4F13274DC0BF}"/>
                  </a:ext>
                </a:extLst>
              </p:cNvPr>
              <p:cNvPicPr preferRelativeResize="0"/>
              <p:nvPr/>
            </p:nvPicPr>
            <p:blipFill rotWithShape="1">
              <a:blip r:embed="rId197">
                <a:alphaModFix/>
              </a:blip>
              <a:srcRect/>
              <a:stretch/>
            </p:blipFill>
            <p:spPr>
              <a:xfrm>
                <a:off x="7181948" y="2617167"/>
                <a:ext cx="303904" cy="244389"/>
              </a:xfrm>
              <a:prstGeom prst="rect">
                <a:avLst/>
              </a:prstGeom>
              <a:noFill/>
              <a:ln>
                <a:noFill/>
              </a:ln>
            </p:spPr>
          </p:pic>
          <p:pic>
            <p:nvPicPr>
              <p:cNvPr id="429" name="Google Shape;502;p25" descr="A drawing of a person&#10;&#10;Description generated with high confidence">
                <a:extLst>
                  <a:ext uri="{FF2B5EF4-FFF2-40B4-BE49-F238E27FC236}">
                    <a16:creationId xmlns:a16="http://schemas.microsoft.com/office/drawing/2014/main" id="{477DC6C2-9989-43BC-91BC-065B8FA3B184}"/>
                  </a:ext>
                </a:extLst>
              </p:cNvPr>
              <p:cNvPicPr preferRelativeResize="0"/>
              <p:nvPr/>
            </p:nvPicPr>
            <p:blipFill rotWithShape="1">
              <a:blip r:embed="rId198">
                <a:alphaModFix/>
              </a:blip>
              <a:srcRect/>
              <a:stretch/>
            </p:blipFill>
            <p:spPr>
              <a:xfrm>
                <a:off x="6436843" y="4210468"/>
                <a:ext cx="619234" cy="359799"/>
              </a:xfrm>
              <a:prstGeom prst="rect">
                <a:avLst/>
              </a:prstGeom>
              <a:noFill/>
              <a:ln>
                <a:noFill/>
              </a:ln>
            </p:spPr>
          </p:pic>
          <p:pic>
            <p:nvPicPr>
              <p:cNvPr id="430" name="Google Shape;503;p25" descr="A close up of a sign&#10;&#10;Description generated with very high confidence">
                <a:extLst>
                  <a:ext uri="{FF2B5EF4-FFF2-40B4-BE49-F238E27FC236}">
                    <a16:creationId xmlns:a16="http://schemas.microsoft.com/office/drawing/2014/main" id="{13BEBB17-8884-4692-9A0C-23FCCD44A96F}"/>
                  </a:ext>
                </a:extLst>
              </p:cNvPr>
              <p:cNvPicPr preferRelativeResize="0"/>
              <p:nvPr/>
            </p:nvPicPr>
            <p:blipFill rotWithShape="1">
              <a:blip r:embed="rId199">
                <a:alphaModFix/>
              </a:blip>
              <a:srcRect/>
              <a:stretch/>
            </p:blipFill>
            <p:spPr>
              <a:xfrm>
                <a:off x="8113078" y="996300"/>
                <a:ext cx="270855" cy="229324"/>
              </a:xfrm>
              <a:prstGeom prst="rect">
                <a:avLst/>
              </a:prstGeom>
              <a:noFill/>
              <a:ln>
                <a:noFill/>
              </a:ln>
            </p:spPr>
          </p:pic>
          <p:pic>
            <p:nvPicPr>
              <p:cNvPr id="431" name="Google Shape;504;p25" descr="A picture containing clipart&#10;&#10;Description generated with very high confidence">
                <a:extLst>
                  <a:ext uri="{FF2B5EF4-FFF2-40B4-BE49-F238E27FC236}">
                    <a16:creationId xmlns:a16="http://schemas.microsoft.com/office/drawing/2014/main" id="{9F1DE985-7936-49C3-9B7B-386305852D6B}"/>
                  </a:ext>
                </a:extLst>
              </p:cNvPr>
              <p:cNvPicPr preferRelativeResize="0"/>
              <p:nvPr/>
            </p:nvPicPr>
            <p:blipFill rotWithShape="1">
              <a:blip r:embed="rId200">
                <a:alphaModFix/>
              </a:blip>
              <a:srcRect/>
              <a:stretch/>
            </p:blipFill>
            <p:spPr>
              <a:xfrm>
                <a:off x="6445344" y="1125758"/>
                <a:ext cx="860714" cy="179674"/>
              </a:xfrm>
              <a:prstGeom prst="rect">
                <a:avLst/>
              </a:prstGeom>
              <a:noFill/>
              <a:ln>
                <a:noFill/>
              </a:ln>
            </p:spPr>
          </p:pic>
          <p:pic>
            <p:nvPicPr>
              <p:cNvPr id="432" name="Google Shape;505;p25">
                <a:extLst>
                  <a:ext uri="{FF2B5EF4-FFF2-40B4-BE49-F238E27FC236}">
                    <a16:creationId xmlns:a16="http://schemas.microsoft.com/office/drawing/2014/main" id="{0D64666D-AA8D-45C3-A0BB-97837C796276}"/>
                  </a:ext>
                </a:extLst>
              </p:cNvPr>
              <p:cNvPicPr preferRelativeResize="0"/>
              <p:nvPr/>
            </p:nvPicPr>
            <p:blipFill rotWithShape="1">
              <a:blip r:embed="rId201">
                <a:alphaModFix/>
              </a:blip>
              <a:srcRect/>
              <a:stretch/>
            </p:blipFill>
            <p:spPr>
              <a:xfrm>
                <a:off x="7304937" y="4601720"/>
                <a:ext cx="742314" cy="118707"/>
              </a:xfrm>
              <a:prstGeom prst="rect">
                <a:avLst/>
              </a:prstGeom>
              <a:noFill/>
              <a:ln>
                <a:noFill/>
              </a:ln>
            </p:spPr>
          </p:pic>
          <p:pic>
            <p:nvPicPr>
              <p:cNvPr id="433" name="Google Shape;506;p25" descr="A close up of a logo&#10;&#10;Description generated with very high confidence">
                <a:extLst>
                  <a:ext uri="{FF2B5EF4-FFF2-40B4-BE49-F238E27FC236}">
                    <a16:creationId xmlns:a16="http://schemas.microsoft.com/office/drawing/2014/main" id="{D329A500-C66D-4343-B36C-BCA639FC4739}"/>
                  </a:ext>
                </a:extLst>
              </p:cNvPr>
              <p:cNvPicPr preferRelativeResize="0"/>
              <p:nvPr/>
            </p:nvPicPr>
            <p:blipFill rotWithShape="1">
              <a:blip r:embed="rId202">
                <a:alphaModFix/>
              </a:blip>
              <a:srcRect/>
              <a:stretch/>
            </p:blipFill>
            <p:spPr>
              <a:xfrm>
                <a:off x="8279606" y="4012064"/>
                <a:ext cx="575867" cy="235466"/>
              </a:xfrm>
              <a:prstGeom prst="rect">
                <a:avLst/>
              </a:prstGeom>
              <a:noFill/>
              <a:ln>
                <a:noFill/>
              </a:ln>
            </p:spPr>
          </p:pic>
          <p:pic>
            <p:nvPicPr>
              <p:cNvPr id="434" name="Google Shape;507;p25" descr="A picture containing clipart&#10;&#10;Description generated with very high confidence">
                <a:extLst>
                  <a:ext uri="{FF2B5EF4-FFF2-40B4-BE49-F238E27FC236}">
                    <a16:creationId xmlns:a16="http://schemas.microsoft.com/office/drawing/2014/main" id="{E5B9EDD2-8F5A-4A25-8291-6ECB80682F80}"/>
                  </a:ext>
                </a:extLst>
              </p:cNvPr>
              <p:cNvPicPr preferRelativeResize="0"/>
              <p:nvPr/>
            </p:nvPicPr>
            <p:blipFill rotWithShape="1">
              <a:blip r:embed="rId203">
                <a:alphaModFix/>
              </a:blip>
              <a:srcRect/>
              <a:stretch/>
            </p:blipFill>
            <p:spPr>
              <a:xfrm>
                <a:off x="8187740" y="1647143"/>
                <a:ext cx="596092" cy="96077"/>
              </a:xfrm>
              <a:prstGeom prst="rect">
                <a:avLst/>
              </a:prstGeom>
              <a:noFill/>
              <a:ln>
                <a:noFill/>
              </a:ln>
            </p:spPr>
          </p:pic>
          <p:pic>
            <p:nvPicPr>
              <p:cNvPr id="435" name="Google Shape;508;p25" descr="A sign lit up at night&#10;&#10;Description generated with high confidence">
                <a:extLst>
                  <a:ext uri="{FF2B5EF4-FFF2-40B4-BE49-F238E27FC236}">
                    <a16:creationId xmlns:a16="http://schemas.microsoft.com/office/drawing/2014/main" id="{A79C9388-A39F-43D9-A477-0DC3EE94BF06}"/>
                  </a:ext>
                </a:extLst>
              </p:cNvPr>
              <p:cNvPicPr preferRelativeResize="0"/>
              <p:nvPr/>
            </p:nvPicPr>
            <p:blipFill rotWithShape="1">
              <a:blip r:embed="rId204">
                <a:alphaModFix/>
              </a:blip>
              <a:srcRect/>
              <a:stretch/>
            </p:blipFill>
            <p:spPr>
              <a:xfrm>
                <a:off x="6822565" y="2898071"/>
                <a:ext cx="321026" cy="119850"/>
              </a:xfrm>
              <a:prstGeom prst="rect">
                <a:avLst/>
              </a:prstGeom>
              <a:noFill/>
              <a:ln>
                <a:noFill/>
              </a:ln>
            </p:spPr>
          </p:pic>
          <p:pic>
            <p:nvPicPr>
              <p:cNvPr id="436" name="Google Shape;509;p25">
                <a:extLst>
                  <a:ext uri="{FF2B5EF4-FFF2-40B4-BE49-F238E27FC236}">
                    <a16:creationId xmlns:a16="http://schemas.microsoft.com/office/drawing/2014/main" id="{B683904F-8772-4849-8EC0-D6CD676A1569}"/>
                  </a:ext>
                </a:extLst>
              </p:cNvPr>
              <p:cNvPicPr preferRelativeResize="0"/>
              <p:nvPr/>
            </p:nvPicPr>
            <p:blipFill rotWithShape="1">
              <a:blip r:embed="rId205">
                <a:alphaModFix/>
              </a:blip>
              <a:srcRect/>
              <a:stretch/>
            </p:blipFill>
            <p:spPr>
              <a:xfrm>
                <a:off x="8323175" y="4211717"/>
                <a:ext cx="487797" cy="243899"/>
              </a:xfrm>
              <a:prstGeom prst="rect">
                <a:avLst/>
              </a:prstGeom>
              <a:noFill/>
              <a:ln>
                <a:noFill/>
              </a:ln>
            </p:spPr>
          </p:pic>
          <p:pic>
            <p:nvPicPr>
              <p:cNvPr id="437" name="Google Shape;510;p25" descr="A close up of a sign&#10;&#10;Description generated with very high confidence">
                <a:extLst>
                  <a:ext uri="{FF2B5EF4-FFF2-40B4-BE49-F238E27FC236}">
                    <a16:creationId xmlns:a16="http://schemas.microsoft.com/office/drawing/2014/main" id="{810C734E-79BF-48B7-9CDE-D72A8A8C4914}"/>
                  </a:ext>
                </a:extLst>
              </p:cNvPr>
              <p:cNvPicPr preferRelativeResize="0"/>
              <p:nvPr/>
            </p:nvPicPr>
            <p:blipFill rotWithShape="1">
              <a:blip r:embed="rId206">
                <a:alphaModFix/>
              </a:blip>
              <a:srcRect/>
              <a:stretch/>
            </p:blipFill>
            <p:spPr>
              <a:xfrm>
                <a:off x="8201284" y="2454335"/>
                <a:ext cx="569006" cy="164574"/>
              </a:xfrm>
              <a:prstGeom prst="rect">
                <a:avLst/>
              </a:prstGeom>
              <a:noFill/>
              <a:ln>
                <a:noFill/>
              </a:ln>
            </p:spPr>
          </p:pic>
          <p:pic>
            <p:nvPicPr>
              <p:cNvPr id="438" name="Google Shape;511;p25" descr="A close up of a sign&#10;&#10;Description generated with very high confidence">
                <a:extLst>
                  <a:ext uri="{FF2B5EF4-FFF2-40B4-BE49-F238E27FC236}">
                    <a16:creationId xmlns:a16="http://schemas.microsoft.com/office/drawing/2014/main" id="{DB730447-59B0-4F17-B2CF-A969DB833F6B}"/>
                  </a:ext>
                </a:extLst>
              </p:cNvPr>
              <p:cNvPicPr preferRelativeResize="0"/>
              <p:nvPr/>
            </p:nvPicPr>
            <p:blipFill rotWithShape="1">
              <a:blip r:embed="rId207">
                <a:alphaModFix/>
              </a:blip>
              <a:srcRect/>
              <a:stretch/>
            </p:blipFill>
            <p:spPr>
              <a:xfrm>
                <a:off x="3489266" y="4940263"/>
                <a:ext cx="765858" cy="144951"/>
              </a:xfrm>
              <a:prstGeom prst="rect">
                <a:avLst/>
              </a:prstGeom>
              <a:noFill/>
              <a:ln>
                <a:noFill/>
              </a:ln>
            </p:spPr>
          </p:pic>
        </p:grpSp>
        <p:pic>
          <p:nvPicPr>
            <p:cNvPr id="225" name="Google Shape;512;p25">
              <a:extLst>
                <a:ext uri="{FF2B5EF4-FFF2-40B4-BE49-F238E27FC236}">
                  <a16:creationId xmlns:a16="http://schemas.microsoft.com/office/drawing/2014/main" id="{D334ADAB-E75C-42F9-A1CC-8C2BC8CC89C6}"/>
                </a:ext>
              </a:extLst>
            </p:cNvPr>
            <p:cNvPicPr preferRelativeResize="0"/>
            <p:nvPr/>
          </p:nvPicPr>
          <p:blipFill rotWithShape="1">
            <a:blip r:embed="rId208">
              <a:alphaModFix/>
            </a:blip>
            <a:srcRect/>
            <a:stretch/>
          </p:blipFill>
          <p:spPr>
            <a:xfrm>
              <a:off x="3920980" y="5340574"/>
              <a:ext cx="540865" cy="544508"/>
            </a:xfrm>
            <a:prstGeom prst="rect">
              <a:avLst/>
            </a:prstGeom>
            <a:noFill/>
            <a:ln>
              <a:noFill/>
            </a:ln>
          </p:spPr>
        </p:pic>
        <p:pic>
          <p:nvPicPr>
            <p:cNvPr id="226" name="Google Shape;513;p25">
              <a:extLst>
                <a:ext uri="{FF2B5EF4-FFF2-40B4-BE49-F238E27FC236}">
                  <a16:creationId xmlns:a16="http://schemas.microsoft.com/office/drawing/2014/main" id="{82DF597F-E7C5-414C-926F-D534DA3F179C}"/>
                </a:ext>
              </a:extLst>
            </p:cNvPr>
            <p:cNvPicPr preferRelativeResize="0"/>
            <p:nvPr/>
          </p:nvPicPr>
          <p:blipFill rotWithShape="1">
            <a:blip r:embed="rId209">
              <a:alphaModFix/>
            </a:blip>
            <a:srcRect/>
            <a:stretch/>
          </p:blipFill>
          <p:spPr>
            <a:xfrm>
              <a:off x="10318620" y="2611668"/>
              <a:ext cx="753823" cy="227264"/>
            </a:xfrm>
            <a:prstGeom prst="rect">
              <a:avLst/>
            </a:prstGeom>
            <a:noFill/>
            <a:ln>
              <a:noFill/>
            </a:ln>
          </p:spPr>
        </p:pic>
        <p:pic>
          <p:nvPicPr>
            <p:cNvPr id="227" name="Google Shape;514;p25">
              <a:extLst>
                <a:ext uri="{FF2B5EF4-FFF2-40B4-BE49-F238E27FC236}">
                  <a16:creationId xmlns:a16="http://schemas.microsoft.com/office/drawing/2014/main" id="{57701105-99F7-4049-8A38-9DCEA6F71B1E}"/>
                </a:ext>
              </a:extLst>
            </p:cNvPr>
            <p:cNvPicPr preferRelativeResize="0"/>
            <p:nvPr/>
          </p:nvPicPr>
          <p:blipFill rotWithShape="1">
            <a:blip r:embed="rId210">
              <a:alphaModFix/>
            </a:blip>
            <a:srcRect l="25106" t="13051" r="24803" b="11761"/>
            <a:stretch/>
          </p:blipFill>
          <p:spPr>
            <a:xfrm>
              <a:off x="11517646" y="6149508"/>
              <a:ext cx="452357" cy="339507"/>
            </a:xfrm>
            <a:prstGeom prst="rect">
              <a:avLst/>
            </a:prstGeom>
            <a:noFill/>
            <a:ln>
              <a:noFill/>
            </a:ln>
          </p:spPr>
        </p:pic>
        <p:pic>
          <p:nvPicPr>
            <p:cNvPr id="228" name="Google Shape;515;p25">
              <a:extLst>
                <a:ext uri="{FF2B5EF4-FFF2-40B4-BE49-F238E27FC236}">
                  <a16:creationId xmlns:a16="http://schemas.microsoft.com/office/drawing/2014/main" id="{361FEEBA-7E06-4948-9284-1533F1400EAD}"/>
                </a:ext>
              </a:extLst>
            </p:cNvPr>
            <p:cNvPicPr preferRelativeResize="0"/>
            <p:nvPr/>
          </p:nvPicPr>
          <p:blipFill rotWithShape="1">
            <a:blip r:embed="rId211">
              <a:alphaModFix/>
            </a:blip>
            <a:srcRect/>
            <a:stretch/>
          </p:blipFill>
          <p:spPr>
            <a:xfrm>
              <a:off x="10471859" y="1616909"/>
              <a:ext cx="524997" cy="356834"/>
            </a:xfrm>
            <a:prstGeom prst="rect">
              <a:avLst/>
            </a:prstGeom>
            <a:noFill/>
            <a:ln>
              <a:noFill/>
            </a:ln>
          </p:spPr>
        </p:pic>
        <p:pic>
          <p:nvPicPr>
            <p:cNvPr id="229" name="Google Shape;516;p25">
              <a:extLst>
                <a:ext uri="{FF2B5EF4-FFF2-40B4-BE49-F238E27FC236}">
                  <a16:creationId xmlns:a16="http://schemas.microsoft.com/office/drawing/2014/main" id="{EA38FD3B-24AD-4401-AD0E-EDE9108E4378}"/>
                </a:ext>
              </a:extLst>
            </p:cNvPr>
            <p:cNvPicPr preferRelativeResize="0"/>
            <p:nvPr/>
          </p:nvPicPr>
          <p:blipFill rotWithShape="1">
            <a:blip r:embed="rId212">
              <a:alphaModFix/>
            </a:blip>
            <a:srcRect/>
            <a:stretch/>
          </p:blipFill>
          <p:spPr>
            <a:xfrm>
              <a:off x="11624790" y="1310860"/>
              <a:ext cx="542854" cy="448349"/>
            </a:xfrm>
            <a:prstGeom prst="rect">
              <a:avLst/>
            </a:prstGeom>
            <a:noFill/>
            <a:ln>
              <a:noFill/>
            </a:ln>
          </p:spPr>
        </p:pic>
        <p:pic>
          <p:nvPicPr>
            <p:cNvPr id="230" name="Google Shape;517;p25">
              <a:extLst>
                <a:ext uri="{FF2B5EF4-FFF2-40B4-BE49-F238E27FC236}">
                  <a16:creationId xmlns:a16="http://schemas.microsoft.com/office/drawing/2014/main" id="{8EBC324E-D06D-48CA-9995-695245D694B2}"/>
                </a:ext>
              </a:extLst>
            </p:cNvPr>
            <p:cNvPicPr preferRelativeResize="0"/>
            <p:nvPr/>
          </p:nvPicPr>
          <p:blipFill rotWithShape="1">
            <a:blip r:embed="rId213">
              <a:alphaModFix/>
            </a:blip>
            <a:srcRect/>
            <a:stretch/>
          </p:blipFill>
          <p:spPr>
            <a:xfrm>
              <a:off x="10058551" y="4445441"/>
              <a:ext cx="707518" cy="209508"/>
            </a:xfrm>
            <a:prstGeom prst="rect">
              <a:avLst/>
            </a:prstGeom>
            <a:noFill/>
            <a:ln>
              <a:noFill/>
            </a:ln>
          </p:spPr>
        </p:pic>
      </p:grpSp>
      <p:sp>
        <p:nvSpPr>
          <p:cNvPr id="739" name="Google Shape;739;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733"/>
              <a:buNone/>
            </a:pPr>
            <a:r>
              <a:rPr lang="en-US" dirty="0"/>
              <a:t>Partial List of Customers</a:t>
            </a:r>
            <a:endParaRPr dirty="0"/>
          </a:p>
        </p:txBody>
      </p:sp>
      <p:sp>
        <p:nvSpPr>
          <p:cNvPr id="740" name="Google Shape;740;p26"/>
          <p:cNvSpPr/>
          <p:nvPr/>
        </p:nvSpPr>
        <p:spPr>
          <a:xfrm>
            <a:off x="0" y="1088575"/>
            <a:ext cx="12192000" cy="5376620"/>
          </a:xfrm>
          <a:custGeom>
            <a:avLst/>
            <a:gdLst>
              <a:gd name="connsiteX0" fmla="*/ 0 w 12192000"/>
              <a:gd name="connsiteY0" fmla="*/ 0 h 5376620"/>
              <a:gd name="connsiteX1" fmla="*/ 12192000 w 12192000"/>
              <a:gd name="connsiteY1" fmla="*/ 0 h 5376620"/>
              <a:gd name="connsiteX2" fmla="*/ 12192000 w 12192000"/>
              <a:gd name="connsiteY2" fmla="*/ 5376620 h 5376620"/>
              <a:gd name="connsiteX3" fmla="*/ 0 w 12192000"/>
              <a:gd name="connsiteY3" fmla="*/ 5376620 h 5376620"/>
              <a:gd name="connsiteX4" fmla="*/ 0 w 12192000"/>
              <a:gd name="connsiteY4" fmla="*/ 0 h 5376620"/>
              <a:gd name="connsiteX0" fmla="*/ 12879 w 12204879"/>
              <a:gd name="connsiteY0" fmla="*/ 0 h 5376620"/>
              <a:gd name="connsiteX1" fmla="*/ 12204879 w 12204879"/>
              <a:gd name="connsiteY1" fmla="*/ 0 h 5376620"/>
              <a:gd name="connsiteX2" fmla="*/ 12204879 w 12204879"/>
              <a:gd name="connsiteY2" fmla="*/ 5376620 h 5376620"/>
              <a:gd name="connsiteX3" fmla="*/ 12879 w 12204879"/>
              <a:gd name="connsiteY3" fmla="*/ 5376620 h 5376620"/>
              <a:gd name="connsiteX4" fmla="*/ 0 w 12204879"/>
              <a:gd name="connsiteY4" fmla="*/ 4938738 h 5376620"/>
              <a:gd name="connsiteX5" fmla="*/ 12879 w 12204879"/>
              <a:gd name="connsiteY5" fmla="*/ 0 h 5376620"/>
              <a:gd name="connsiteX0" fmla="*/ 12879 w 12204879"/>
              <a:gd name="connsiteY0" fmla="*/ 0 h 5376620"/>
              <a:gd name="connsiteX1" fmla="*/ 12204879 w 12204879"/>
              <a:gd name="connsiteY1" fmla="*/ 0 h 5376620"/>
              <a:gd name="connsiteX2" fmla="*/ 12204879 w 12204879"/>
              <a:gd name="connsiteY2" fmla="*/ 5376620 h 5376620"/>
              <a:gd name="connsiteX3" fmla="*/ 553793 w 12204879"/>
              <a:gd name="connsiteY3" fmla="*/ 5376619 h 5376620"/>
              <a:gd name="connsiteX4" fmla="*/ 12879 w 12204879"/>
              <a:gd name="connsiteY4" fmla="*/ 5376620 h 5376620"/>
              <a:gd name="connsiteX5" fmla="*/ 0 w 12204879"/>
              <a:gd name="connsiteY5" fmla="*/ 4938738 h 5376620"/>
              <a:gd name="connsiteX6" fmla="*/ 12879 w 12204879"/>
              <a:gd name="connsiteY6" fmla="*/ 0 h 5376620"/>
              <a:gd name="connsiteX0" fmla="*/ 12879 w 12204879"/>
              <a:gd name="connsiteY0" fmla="*/ 0 h 5376620"/>
              <a:gd name="connsiteX1" fmla="*/ 12204879 w 12204879"/>
              <a:gd name="connsiteY1" fmla="*/ 0 h 5376620"/>
              <a:gd name="connsiteX2" fmla="*/ 12204879 w 12204879"/>
              <a:gd name="connsiteY2" fmla="*/ 5376620 h 5376620"/>
              <a:gd name="connsiteX3" fmla="*/ 553793 w 12204879"/>
              <a:gd name="connsiteY3" fmla="*/ 5376619 h 5376620"/>
              <a:gd name="connsiteX4" fmla="*/ 206062 w 12204879"/>
              <a:gd name="connsiteY4" fmla="*/ 5144801 h 5376620"/>
              <a:gd name="connsiteX5" fmla="*/ 0 w 12204879"/>
              <a:gd name="connsiteY5" fmla="*/ 4938738 h 5376620"/>
              <a:gd name="connsiteX6" fmla="*/ 12879 w 12204879"/>
              <a:gd name="connsiteY6" fmla="*/ 0 h 5376620"/>
              <a:gd name="connsiteX0" fmla="*/ 12879 w 12204879"/>
              <a:gd name="connsiteY0" fmla="*/ 0 h 5376620"/>
              <a:gd name="connsiteX1" fmla="*/ 12204879 w 12204879"/>
              <a:gd name="connsiteY1" fmla="*/ 0 h 5376620"/>
              <a:gd name="connsiteX2" fmla="*/ 12204879 w 12204879"/>
              <a:gd name="connsiteY2" fmla="*/ 5376620 h 5376620"/>
              <a:gd name="connsiteX3" fmla="*/ 553793 w 12204879"/>
              <a:gd name="connsiteY3" fmla="*/ 5286467 h 5376620"/>
              <a:gd name="connsiteX4" fmla="*/ 206062 w 12204879"/>
              <a:gd name="connsiteY4" fmla="*/ 5144801 h 5376620"/>
              <a:gd name="connsiteX5" fmla="*/ 0 w 12204879"/>
              <a:gd name="connsiteY5" fmla="*/ 4938738 h 5376620"/>
              <a:gd name="connsiteX6" fmla="*/ 12879 w 12204879"/>
              <a:gd name="connsiteY6" fmla="*/ 0 h 5376620"/>
              <a:gd name="connsiteX0" fmla="*/ 12879 w 12204879"/>
              <a:gd name="connsiteY0" fmla="*/ 0 h 5376620"/>
              <a:gd name="connsiteX1" fmla="*/ 12204879 w 12204879"/>
              <a:gd name="connsiteY1" fmla="*/ 0 h 5376620"/>
              <a:gd name="connsiteX2" fmla="*/ 12204879 w 12204879"/>
              <a:gd name="connsiteY2" fmla="*/ 5376620 h 5376620"/>
              <a:gd name="connsiteX3" fmla="*/ 553793 w 12204879"/>
              <a:gd name="connsiteY3" fmla="*/ 5286467 h 5376620"/>
              <a:gd name="connsiteX4" fmla="*/ 206062 w 12204879"/>
              <a:gd name="connsiteY4" fmla="*/ 5144801 h 5376620"/>
              <a:gd name="connsiteX5" fmla="*/ 0 w 12204879"/>
              <a:gd name="connsiteY5" fmla="*/ 4938738 h 5376620"/>
              <a:gd name="connsiteX6" fmla="*/ 12879 w 12204879"/>
              <a:gd name="connsiteY6" fmla="*/ 0 h 5376620"/>
              <a:gd name="connsiteX0" fmla="*/ 0 w 12192000"/>
              <a:gd name="connsiteY0" fmla="*/ 0 h 5376620"/>
              <a:gd name="connsiteX1" fmla="*/ 12192000 w 12192000"/>
              <a:gd name="connsiteY1" fmla="*/ 0 h 5376620"/>
              <a:gd name="connsiteX2" fmla="*/ 12192000 w 12192000"/>
              <a:gd name="connsiteY2" fmla="*/ 5376620 h 5376620"/>
              <a:gd name="connsiteX3" fmla="*/ 540914 w 12192000"/>
              <a:gd name="connsiteY3" fmla="*/ 5286467 h 5376620"/>
              <a:gd name="connsiteX4" fmla="*/ 193183 w 12192000"/>
              <a:gd name="connsiteY4" fmla="*/ 5144801 h 5376620"/>
              <a:gd name="connsiteX5" fmla="*/ 25758 w 12192000"/>
              <a:gd name="connsiteY5" fmla="*/ 4938738 h 5376620"/>
              <a:gd name="connsiteX6" fmla="*/ 0 w 12192000"/>
              <a:gd name="connsiteY6" fmla="*/ 0 h 5376620"/>
              <a:gd name="connsiteX0" fmla="*/ 0 w 12192000"/>
              <a:gd name="connsiteY0" fmla="*/ 0 h 5376620"/>
              <a:gd name="connsiteX1" fmla="*/ 12192000 w 12192000"/>
              <a:gd name="connsiteY1" fmla="*/ 0 h 5376620"/>
              <a:gd name="connsiteX2" fmla="*/ 12192000 w 12192000"/>
              <a:gd name="connsiteY2" fmla="*/ 5376620 h 5376620"/>
              <a:gd name="connsiteX3" fmla="*/ 540914 w 12192000"/>
              <a:gd name="connsiteY3" fmla="*/ 5243436 h 5376620"/>
              <a:gd name="connsiteX4" fmla="*/ 193183 w 12192000"/>
              <a:gd name="connsiteY4" fmla="*/ 5144801 h 5376620"/>
              <a:gd name="connsiteX5" fmla="*/ 25758 w 12192000"/>
              <a:gd name="connsiteY5" fmla="*/ 4938738 h 5376620"/>
              <a:gd name="connsiteX6" fmla="*/ 0 w 12192000"/>
              <a:gd name="connsiteY6" fmla="*/ 0 h 5376620"/>
              <a:gd name="connsiteX0" fmla="*/ 0 w 12192000"/>
              <a:gd name="connsiteY0" fmla="*/ 0 h 5376620"/>
              <a:gd name="connsiteX1" fmla="*/ 12192000 w 12192000"/>
              <a:gd name="connsiteY1" fmla="*/ 0 h 5376620"/>
              <a:gd name="connsiteX2" fmla="*/ 12192000 w 12192000"/>
              <a:gd name="connsiteY2" fmla="*/ 5376620 h 5376620"/>
              <a:gd name="connsiteX3" fmla="*/ 540914 w 12192000"/>
              <a:gd name="connsiteY3" fmla="*/ 5189648 h 5376620"/>
              <a:gd name="connsiteX4" fmla="*/ 193183 w 12192000"/>
              <a:gd name="connsiteY4" fmla="*/ 5144801 h 5376620"/>
              <a:gd name="connsiteX5" fmla="*/ 25758 w 12192000"/>
              <a:gd name="connsiteY5" fmla="*/ 4938738 h 5376620"/>
              <a:gd name="connsiteX6" fmla="*/ 0 w 12192000"/>
              <a:gd name="connsiteY6" fmla="*/ 0 h 53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76620">
                <a:moveTo>
                  <a:pt x="0" y="0"/>
                </a:moveTo>
                <a:lnTo>
                  <a:pt x="12192000" y="0"/>
                </a:lnTo>
                <a:lnTo>
                  <a:pt x="12192000" y="5376620"/>
                </a:lnTo>
                <a:lnTo>
                  <a:pt x="540914" y="5189648"/>
                </a:lnTo>
                <a:lnTo>
                  <a:pt x="193183" y="5144801"/>
                </a:lnTo>
                <a:lnTo>
                  <a:pt x="25758" y="4938738"/>
                </a:lnTo>
                <a:lnTo>
                  <a:pt x="0" y="0"/>
                </a:lnTo>
                <a:close/>
              </a:path>
            </a:pathLst>
          </a:custGeom>
          <a:solidFill>
            <a:srgbClr val="FFFFFF">
              <a:alpha val="843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21" name="Google Shape;597;p13">
            <a:extLst>
              <a:ext uri="{FF2B5EF4-FFF2-40B4-BE49-F238E27FC236}">
                <a16:creationId xmlns:a16="http://schemas.microsoft.com/office/drawing/2014/main" id="{AC6D83F8-82BD-4273-AD07-D2833FFF686F}"/>
              </a:ext>
            </a:extLst>
          </p:cNvPr>
          <p:cNvSpPr txBox="1"/>
          <p:nvPr/>
        </p:nvSpPr>
        <p:spPr>
          <a:xfrm>
            <a:off x="886350" y="2114950"/>
            <a:ext cx="10419300" cy="2270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8400"/>
              <a:buFont typeface="Arial"/>
              <a:buNone/>
              <a:tabLst/>
              <a:defRPr/>
            </a:pPr>
            <a:r>
              <a:rPr lang="en-US" sz="8400" b="1" kern="0" dirty="0">
                <a:solidFill>
                  <a:srgbClr val="FC7500"/>
                </a:solidFill>
                <a:latin typeface="Century Gothic"/>
                <a:ea typeface="Century Gothic"/>
                <a:cs typeface="Century Gothic"/>
                <a:sym typeface="Century Gothic"/>
              </a:rPr>
              <a:t>95</a:t>
            </a:r>
            <a:r>
              <a:rPr kumimoji="0" lang="en-US" sz="8400" b="1" i="0" u="none" strike="noStrike" kern="0" cap="none" spc="0" normalizeH="0" baseline="0" noProof="0" dirty="0">
                <a:ln>
                  <a:noFill/>
                </a:ln>
                <a:solidFill>
                  <a:srgbClr val="FC7500"/>
                </a:solidFill>
                <a:effectLst/>
                <a:uLnTx/>
                <a:uFillTx/>
                <a:latin typeface="Century Gothic"/>
                <a:ea typeface="Century Gothic"/>
                <a:cs typeface="Century Gothic"/>
                <a:sym typeface="Century Gothic"/>
              </a:rPr>
              <a:t>0+</a:t>
            </a:r>
            <a:endParaRPr kumimoji="0" sz="8400" b="1" i="0" u="none" strike="noStrike" kern="0" cap="none" spc="0" normalizeH="0" baseline="0" noProof="0" dirty="0">
              <a:ln>
                <a:noFill/>
              </a:ln>
              <a:solidFill>
                <a:srgbClr val="FC75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Pts val="5100"/>
              <a:buFont typeface="Arial"/>
              <a:buNone/>
              <a:tabLst/>
              <a:defRPr/>
            </a:pPr>
            <a:r>
              <a:rPr kumimoji="0" lang="en-US" sz="5100" b="1" i="0" u="none" strike="noStrike" kern="0" cap="none" spc="0" normalizeH="0" baseline="0" noProof="0" dirty="0">
                <a:ln>
                  <a:noFill/>
                </a:ln>
                <a:solidFill>
                  <a:srgbClr val="5B9BD5"/>
                </a:solidFill>
                <a:effectLst/>
                <a:uLnTx/>
                <a:uFillTx/>
                <a:latin typeface="Century Gothic"/>
                <a:ea typeface="Century Gothic"/>
                <a:cs typeface="Century Gothic"/>
                <a:sym typeface="Century Gothic"/>
              </a:rPr>
              <a:t>Finance Transformation Projects</a:t>
            </a:r>
            <a:endParaRPr kumimoji="0" sz="5100" b="1" i="0" u="none" strike="noStrike" kern="0" cap="none" spc="0" normalizeH="0" baseline="0" noProof="0" dirty="0">
              <a:ln>
                <a:noFill/>
              </a:ln>
              <a:solidFill>
                <a:srgbClr val="5B9BD5"/>
              </a:solidFill>
              <a:effectLst/>
              <a:uLnTx/>
              <a:uFillTx/>
              <a:latin typeface="Century Gothic"/>
              <a:ea typeface="Century Gothic"/>
              <a:cs typeface="Century Gothic"/>
              <a:sym typeface="Century Gothic"/>
            </a:endParaRPr>
          </a:p>
        </p:txBody>
      </p:sp>
      <p:sp>
        <p:nvSpPr>
          <p:cNvPr id="222" name="Google Shape;598;p13">
            <a:extLst>
              <a:ext uri="{FF2B5EF4-FFF2-40B4-BE49-F238E27FC236}">
                <a16:creationId xmlns:a16="http://schemas.microsoft.com/office/drawing/2014/main" id="{F9DAE376-7EE2-466F-AC1C-6EE48D082D40}"/>
              </a:ext>
            </a:extLst>
          </p:cNvPr>
          <p:cNvSpPr txBox="1"/>
          <p:nvPr/>
        </p:nvSpPr>
        <p:spPr>
          <a:xfrm>
            <a:off x="3656850" y="4385350"/>
            <a:ext cx="4878300" cy="369300"/>
          </a:xfrm>
          <a:prstGeom prst="rect">
            <a:avLst/>
          </a:prstGeom>
          <a:solidFill>
            <a:schemeClr val="lt1">
              <a:alpha val="71764"/>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C7500"/>
                </a:solidFill>
                <a:effectLst/>
                <a:uLnTx/>
                <a:uFillTx/>
                <a:latin typeface="Century Gothic"/>
                <a:ea typeface="Century Gothic"/>
                <a:cs typeface="Century Gothic"/>
                <a:sym typeface="Century Gothic"/>
              </a:rPr>
              <a:t>6 continents | </a:t>
            </a:r>
            <a:r>
              <a:rPr lang="en-US" sz="2800" b="1" kern="0" dirty="0">
                <a:solidFill>
                  <a:srgbClr val="FC7500"/>
                </a:solidFill>
                <a:latin typeface="Century Gothic"/>
                <a:ea typeface="Century Gothic"/>
                <a:cs typeface="Century Gothic"/>
                <a:sym typeface="Century Gothic"/>
              </a:rPr>
              <a:t>92</a:t>
            </a:r>
            <a:r>
              <a:rPr kumimoji="0" lang="en-US" sz="2800" b="1" i="0" u="none" strike="noStrike" kern="0" cap="none" spc="0" normalizeH="0" baseline="0" noProof="0" dirty="0">
                <a:ln>
                  <a:noFill/>
                </a:ln>
                <a:solidFill>
                  <a:srgbClr val="FC7500"/>
                </a:solidFill>
                <a:effectLst/>
                <a:uLnTx/>
                <a:uFillTx/>
                <a:latin typeface="Century Gothic"/>
                <a:ea typeface="Century Gothic"/>
                <a:cs typeface="Century Gothic"/>
                <a:sym typeface="Century Gothic"/>
              </a:rPr>
              <a:t> countries</a:t>
            </a:r>
            <a:endParaRPr kumimoji="0" sz="2800" b="1" i="0" u="none" strike="noStrike" kern="0" cap="none" spc="0" normalizeH="0" baseline="0" noProof="0" dirty="0">
              <a:ln>
                <a:noFill/>
              </a:ln>
              <a:solidFill>
                <a:srgbClr val="FC750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183152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1E06-52CF-4855-BFC1-2E577C01E08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2407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04E6-FA12-48B4-8764-D6C86423E3D0}"/>
              </a:ext>
            </a:extLst>
          </p:cNvPr>
          <p:cNvSpPr>
            <a:spLocks noGrp="1"/>
          </p:cNvSpPr>
          <p:nvPr>
            <p:ph type="title"/>
          </p:nvPr>
        </p:nvSpPr>
        <p:spPr/>
        <p:txBody>
          <a:bodyPr/>
          <a:lstStyle/>
          <a:p>
            <a:r>
              <a:rPr lang="en-US" sz="4000" dirty="0">
                <a:solidFill>
                  <a:srgbClr val="FC7500"/>
                </a:solidFill>
                <a:latin typeface="Century Gothic" panose="020B0502020202020204" pitchFamily="34" charset="0"/>
              </a:rPr>
              <a:t>Interested in Learning More?</a:t>
            </a:r>
            <a:endParaRPr lang="en-IN" sz="4000" b="1" dirty="0">
              <a:solidFill>
                <a:srgbClr val="FC7500"/>
              </a:solidFill>
              <a:latin typeface="Century Gothic" panose="020B0502020202020204" pitchFamily="34" charset="0"/>
            </a:endParaRPr>
          </a:p>
        </p:txBody>
      </p:sp>
      <p:sp>
        <p:nvSpPr>
          <p:cNvPr id="3" name="TextBox 2">
            <a:extLst>
              <a:ext uri="{FF2B5EF4-FFF2-40B4-BE49-F238E27FC236}">
                <a16:creationId xmlns:a16="http://schemas.microsoft.com/office/drawing/2014/main" id="{7515C445-01DE-41A8-B7DA-E07043D1E85D}"/>
              </a:ext>
            </a:extLst>
          </p:cNvPr>
          <p:cNvSpPr txBox="1"/>
          <p:nvPr/>
        </p:nvSpPr>
        <p:spPr>
          <a:xfrm flipH="1">
            <a:off x="758238" y="2474893"/>
            <a:ext cx="8777648" cy="1077218"/>
          </a:xfrm>
          <a:prstGeom prst="rect">
            <a:avLst/>
          </a:prstGeom>
          <a:noFill/>
        </p:spPr>
        <p:txBody>
          <a:bodyPr wrap="square" rtlCol="0">
            <a:spAutoFit/>
          </a:bodyPr>
          <a:lstStyle/>
          <a:p>
            <a:r>
              <a:rPr lang="en-US" sz="3200" dirty="0"/>
              <a:t>Email: </a:t>
            </a:r>
            <a:r>
              <a:rPr lang="en-US" sz="3200" dirty="0">
                <a:hlinkClick r:id="rId3"/>
              </a:rPr>
              <a:t>Phillip.Chambers@highradius.com</a:t>
            </a:r>
            <a:endParaRPr lang="en-US" sz="3200" dirty="0"/>
          </a:p>
          <a:p>
            <a:r>
              <a:rPr lang="en-US" sz="3200" dirty="0"/>
              <a:t>Or </a:t>
            </a:r>
            <a:r>
              <a:rPr lang="en-US" sz="3200" dirty="0">
                <a:hlinkClick r:id="rId4"/>
              </a:rPr>
              <a:t>Tracey.Knight@highradius.com</a:t>
            </a:r>
            <a:r>
              <a:rPr lang="en-US" sz="3200" dirty="0"/>
              <a:t>	</a:t>
            </a:r>
          </a:p>
        </p:txBody>
      </p:sp>
    </p:spTree>
    <p:extLst>
      <p:ext uri="{BB962C8B-B14F-4D97-AF65-F5344CB8AC3E}">
        <p14:creationId xmlns:p14="http://schemas.microsoft.com/office/powerpoint/2010/main" val="88581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DBD5-93FB-4778-A757-8F7CB312DE6D}"/>
              </a:ext>
            </a:extLst>
          </p:cNvPr>
          <p:cNvSpPr>
            <a:spLocks noGrp="1"/>
          </p:cNvSpPr>
          <p:nvPr>
            <p:ph type="title"/>
          </p:nvPr>
        </p:nvSpPr>
        <p:spPr/>
        <p:txBody>
          <a:bodyPr/>
          <a:lstStyle/>
          <a:p>
            <a:r>
              <a:rPr lang="en-US" dirty="0"/>
              <a:t>Survey Results – Week 1</a:t>
            </a:r>
          </a:p>
        </p:txBody>
      </p:sp>
      <p:pic>
        <p:nvPicPr>
          <p:cNvPr id="3" name="Picture 2">
            <a:extLst>
              <a:ext uri="{FF2B5EF4-FFF2-40B4-BE49-F238E27FC236}">
                <a16:creationId xmlns:a16="http://schemas.microsoft.com/office/drawing/2014/main" id="{CAEB9C20-E1DE-4892-9500-E53D38511412}"/>
              </a:ext>
            </a:extLst>
          </p:cNvPr>
          <p:cNvPicPr>
            <a:picLocks noChangeAspect="1"/>
          </p:cNvPicPr>
          <p:nvPr/>
        </p:nvPicPr>
        <p:blipFill>
          <a:blip r:embed="rId2"/>
          <a:stretch>
            <a:fillRect/>
          </a:stretch>
        </p:blipFill>
        <p:spPr>
          <a:xfrm>
            <a:off x="294013" y="1510667"/>
            <a:ext cx="4565315" cy="2616716"/>
          </a:xfrm>
          <a:prstGeom prst="rect">
            <a:avLst/>
          </a:prstGeom>
        </p:spPr>
      </p:pic>
      <p:sp>
        <p:nvSpPr>
          <p:cNvPr id="4" name="Text Placeholder 2">
            <a:extLst>
              <a:ext uri="{FF2B5EF4-FFF2-40B4-BE49-F238E27FC236}">
                <a16:creationId xmlns:a16="http://schemas.microsoft.com/office/drawing/2014/main" id="{EA31CCBC-8EA5-4BEF-8FAE-260AE3CE8F27}"/>
              </a:ext>
            </a:extLst>
          </p:cNvPr>
          <p:cNvSpPr txBox="1">
            <a:spLocks/>
          </p:cNvSpPr>
          <p:nvPr/>
        </p:nvSpPr>
        <p:spPr>
          <a:xfrm>
            <a:off x="207376" y="4185490"/>
            <a:ext cx="5193931" cy="4742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l" defTabSz="914400" rtl="0" eaLnBrk="1" fontAlgn="auto" latinLnBrk="0" hangingPunct="1">
              <a:lnSpc>
                <a:spcPct val="100000"/>
              </a:lnSpc>
              <a:spcBef>
                <a:spcPts val="0"/>
              </a:spcBef>
              <a:spcAft>
                <a:spcPts val="600"/>
              </a:spcAft>
              <a:buClr>
                <a:prstClr val="black"/>
              </a:buClr>
              <a:buSzPts val="1800"/>
              <a:buFont typeface="Arial"/>
              <a:buNone/>
              <a:tabLst/>
              <a:defRPr/>
            </a:pPr>
            <a:r>
              <a:rPr kumimoji="0" lang="en-US" sz="2400" b="1" i="0" u="none" strike="noStrike" kern="0" cap="none" spc="0" normalizeH="0" baseline="0" noProof="0" dirty="0">
                <a:ln>
                  <a:noFill/>
                </a:ln>
                <a:solidFill>
                  <a:prstClr val="black"/>
                </a:solidFill>
                <a:effectLst/>
                <a:uLnTx/>
                <a:uFillTx/>
                <a:latin typeface="Garamond" panose="02020404030301010803" pitchFamily="18" charset="0"/>
                <a:cs typeface="Calibri"/>
                <a:sym typeface="Calibri"/>
                <a:hlinkClick r:id="rId3"/>
              </a:rPr>
              <a:t>http://www.treasurycoalition.com</a:t>
            </a:r>
            <a:r>
              <a:rPr kumimoji="0" lang="en-US" sz="2400" b="1" i="0" u="none" strike="noStrike" kern="0" cap="none" spc="0" normalizeH="0" baseline="0" noProof="0" dirty="0">
                <a:ln>
                  <a:noFill/>
                </a:ln>
                <a:solidFill>
                  <a:prstClr val="black"/>
                </a:solidFill>
                <a:effectLst/>
                <a:uLnTx/>
                <a:uFillTx/>
                <a:latin typeface="Garamond" panose="02020404030301010803" pitchFamily="18" charset="0"/>
                <a:cs typeface="Calibri"/>
                <a:sym typeface="Calibri"/>
              </a:rPr>
              <a:t> </a:t>
            </a:r>
          </a:p>
        </p:txBody>
      </p:sp>
      <p:pic>
        <p:nvPicPr>
          <p:cNvPr id="5" name="Picture 4">
            <a:extLst>
              <a:ext uri="{FF2B5EF4-FFF2-40B4-BE49-F238E27FC236}">
                <a16:creationId xmlns:a16="http://schemas.microsoft.com/office/drawing/2014/main" id="{31F0CA6B-EC7E-4CE7-BA1A-A5DD078FB703}"/>
              </a:ext>
            </a:extLst>
          </p:cNvPr>
          <p:cNvPicPr>
            <a:picLocks noChangeAspect="1"/>
          </p:cNvPicPr>
          <p:nvPr/>
        </p:nvPicPr>
        <p:blipFill>
          <a:blip r:embed="rId4"/>
          <a:stretch>
            <a:fillRect/>
          </a:stretch>
        </p:blipFill>
        <p:spPr>
          <a:xfrm>
            <a:off x="5355366" y="1313809"/>
            <a:ext cx="2932565" cy="4839492"/>
          </a:xfrm>
          <a:prstGeom prst="rect">
            <a:avLst/>
          </a:prstGeom>
        </p:spPr>
      </p:pic>
      <p:sp>
        <p:nvSpPr>
          <p:cNvPr id="6" name="TextBox 5">
            <a:extLst>
              <a:ext uri="{FF2B5EF4-FFF2-40B4-BE49-F238E27FC236}">
                <a16:creationId xmlns:a16="http://schemas.microsoft.com/office/drawing/2014/main" id="{C6CD9E44-FA43-44EF-99F6-71D04FF95EF1}"/>
              </a:ext>
            </a:extLst>
          </p:cNvPr>
          <p:cNvSpPr txBox="1"/>
          <p:nvPr/>
        </p:nvSpPr>
        <p:spPr>
          <a:xfrm>
            <a:off x="8578539" y="1551563"/>
            <a:ext cx="260058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Top Level Concerns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Staff Safety Protocols. Ensuring that their staff were safe and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safety protocols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BCP Completeness. Many models for BCP don’t extend beyond one or two weeks</a:t>
            </a:r>
            <a:r>
              <a:rPr lang="en-US" sz="2000" dirty="0">
                <a:solidFill>
                  <a:prstClr val="black"/>
                </a:solidFill>
                <a:latin typeface="Garamond" panose="02020404030301010803" pitchFamily="18" charset="0"/>
              </a:rPr>
              <a:t>.</a:t>
            </a:r>
            <a:endPar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Access to Liquidity.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8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A1EFD-1275-4FC7-ADC1-760DE4A54D03}"/>
              </a:ext>
            </a:extLst>
          </p:cNvPr>
          <p:cNvPicPr>
            <a:picLocks noChangeAspect="1"/>
          </p:cNvPicPr>
          <p:nvPr/>
        </p:nvPicPr>
        <p:blipFill>
          <a:blip r:embed="rId2"/>
          <a:stretch>
            <a:fillRect/>
          </a:stretch>
        </p:blipFill>
        <p:spPr>
          <a:xfrm>
            <a:off x="368559" y="1238973"/>
            <a:ext cx="2952274" cy="5231664"/>
          </a:xfrm>
          <a:prstGeom prst="rect">
            <a:avLst/>
          </a:prstGeom>
        </p:spPr>
      </p:pic>
      <p:sp>
        <p:nvSpPr>
          <p:cNvPr id="2" name="Title 1">
            <a:extLst>
              <a:ext uri="{FF2B5EF4-FFF2-40B4-BE49-F238E27FC236}">
                <a16:creationId xmlns:a16="http://schemas.microsoft.com/office/drawing/2014/main" id="{7301DBD5-93FB-4778-A757-8F7CB312DE6D}"/>
              </a:ext>
            </a:extLst>
          </p:cNvPr>
          <p:cNvSpPr>
            <a:spLocks noGrp="1"/>
          </p:cNvSpPr>
          <p:nvPr>
            <p:ph type="title"/>
          </p:nvPr>
        </p:nvSpPr>
        <p:spPr/>
        <p:txBody>
          <a:bodyPr/>
          <a:lstStyle/>
          <a:p>
            <a:r>
              <a:rPr lang="en-US" dirty="0"/>
              <a:t>Survey Results – Week 7 (w/e/ May 7)</a:t>
            </a:r>
          </a:p>
        </p:txBody>
      </p:sp>
      <p:sp>
        <p:nvSpPr>
          <p:cNvPr id="4" name="Text Placeholder 2">
            <a:extLst>
              <a:ext uri="{FF2B5EF4-FFF2-40B4-BE49-F238E27FC236}">
                <a16:creationId xmlns:a16="http://schemas.microsoft.com/office/drawing/2014/main" id="{EA31CCBC-8EA5-4BEF-8FAE-260AE3CE8F27}"/>
              </a:ext>
            </a:extLst>
          </p:cNvPr>
          <p:cNvSpPr txBox="1">
            <a:spLocks/>
          </p:cNvSpPr>
          <p:nvPr/>
        </p:nvSpPr>
        <p:spPr>
          <a:xfrm>
            <a:off x="5052342" y="5560031"/>
            <a:ext cx="5193931" cy="4742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l" defTabSz="914400" rtl="0" eaLnBrk="1" fontAlgn="auto" latinLnBrk="0" hangingPunct="1">
              <a:lnSpc>
                <a:spcPct val="100000"/>
              </a:lnSpc>
              <a:spcBef>
                <a:spcPts val="0"/>
              </a:spcBef>
              <a:spcAft>
                <a:spcPts val="600"/>
              </a:spcAft>
              <a:buClr>
                <a:prstClr val="black"/>
              </a:buClr>
              <a:buSzPts val="1800"/>
              <a:buFont typeface="Arial"/>
              <a:buNone/>
              <a:tabLst/>
              <a:defRPr/>
            </a:pPr>
            <a:r>
              <a:rPr kumimoji="0" lang="en-US" sz="2400" b="1" i="0" u="none" strike="noStrike" kern="0" cap="none" spc="0" normalizeH="0" baseline="0" noProof="0" dirty="0">
                <a:ln>
                  <a:noFill/>
                </a:ln>
                <a:solidFill>
                  <a:prstClr val="black"/>
                </a:solidFill>
                <a:effectLst/>
                <a:uLnTx/>
                <a:uFillTx/>
                <a:latin typeface="Garamond" panose="02020404030301010803" pitchFamily="18" charset="0"/>
                <a:cs typeface="Calibri"/>
                <a:sym typeface="Calibri"/>
                <a:hlinkClick r:id="rId3"/>
              </a:rPr>
              <a:t>http://www.treasurycoalition.com</a:t>
            </a:r>
            <a:r>
              <a:rPr kumimoji="0" lang="en-US" sz="2400" b="1" i="0" u="none" strike="noStrike" kern="0" cap="none" spc="0" normalizeH="0" baseline="0" noProof="0" dirty="0">
                <a:ln>
                  <a:noFill/>
                </a:ln>
                <a:solidFill>
                  <a:prstClr val="black"/>
                </a:solidFill>
                <a:effectLst/>
                <a:uLnTx/>
                <a:uFillTx/>
                <a:latin typeface="Garamond" panose="02020404030301010803" pitchFamily="18" charset="0"/>
                <a:cs typeface="Calibri"/>
                <a:sym typeface="Calibri"/>
              </a:rPr>
              <a:t> </a:t>
            </a:r>
          </a:p>
        </p:txBody>
      </p:sp>
      <p:pic>
        <p:nvPicPr>
          <p:cNvPr id="5" name="Picture 4">
            <a:extLst>
              <a:ext uri="{FF2B5EF4-FFF2-40B4-BE49-F238E27FC236}">
                <a16:creationId xmlns:a16="http://schemas.microsoft.com/office/drawing/2014/main" id="{060579D5-B790-4AD5-839A-6B0C54B104FA}"/>
              </a:ext>
            </a:extLst>
          </p:cNvPr>
          <p:cNvPicPr>
            <a:picLocks noChangeAspect="1"/>
          </p:cNvPicPr>
          <p:nvPr/>
        </p:nvPicPr>
        <p:blipFill>
          <a:blip r:embed="rId4"/>
          <a:stretch>
            <a:fillRect/>
          </a:stretch>
        </p:blipFill>
        <p:spPr>
          <a:xfrm>
            <a:off x="4222847" y="1238973"/>
            <a:ext cx="7477013" cy="4321058"/>
          </a:xfrm>
          <a:prstGeom prst="rect">
            <a:avLst/>
          </a:prstGeom>
        </p:spPr>
      </p:pic>
    </p:spTree>
    <p:extLst>
      <p:ext uri="{BB962C8B-B14F-4D97-AF65-F5344CB8AC3E}">
        <p14:creationId xmlns:p14="http://schemas.microsoft.com/office/powerpoint/2010/main" val="295325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708F-3865-4D8C-AAE1-80543304C7F6}"/>
              </a:ext>
            </a:extLst>
          </p:cNvPr>
          <p:cNvSpPr>
            <a:spLocks noGrp="1"/>
          </p:cNvSpPr>
          <p:nvPr>
            <p:ph type="title"/>
          </p:nvPr>
        </p:nvSpPr>
        <p:spPr/>
        <p:txBody>
          <a:bodyPr/>
          <a:lstStyle/>
          <a:p>
            <a:r>
              <a:rPr lang="en-US" dirty="0"/>
              <a:t>You’ve Considered It Before?  Think Again!</a:t>
            </a:r>
          </a:p>
        </p:txBody>
      </p:sp>
      <p:pic>
        <p:nvPicPr>
          <p:cNvPr id="4" name="Picture 3">
            <a:extLst>
              <a:ext uri="{FF2B5EF4-FFF2-40B4-BE49-F238E27FC236}">
                <a16:creationId xmlns:a16="http://schemas.microsoft.com/office/drawing/2014/main" id="{6AB610F6-BD9C-422A-96E3-7B11CBC428D8}"/>
              </a:ext>
            </a:extLst>
          </p:cNvPr>
          <p:cNvPicPr>
            <a:picLocks noChangeAspect="1"/>
          </p:cNvPicPr>
          <p:nvPr/>
        </p:nvPicPr>
        <p:blipFill>
          <a:blip r:embed="rId2"/>
          <a:stretch>
            <a:fillRect/>
          </a:stretch>
        </p:blipFill>
        <p:spPr>
          <a:xfrm>
            <a:off x="230755" y="1409546"/>
            <a:ext cx="11730489" cy="4038907"/>
          </a:xfrm>
          <a:prstGeom prst="rect">
            <a:avLst/>
          </a:prstGeom>
        </p:spPr>
      </p:pic>
    </p:spTree>
    <p:extLst>
      <p:ext uri="{BB962C8B-B14F-4D97-AF65-F5344CB8AC3E}">
        <p14:creationId xmlns:p14="http://schemas.microsoft.com/office/powerpoint/2010/main" val="260758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g74a983cb54_0_5"/>
          <p:cNvPicPr preferRelativeResize="0"/>
          <p:nvPr/>
        </p:nvPicPr>
        <p:blipFill>
          <a:blip r:embed="rId3">
            <a:alphaModFix/>
          </a:blip>
          <a:stretch>
            <a:fillRect/>
          </a:stretch>
        </p:blipFill>
        <p:spPr>
          <a:xfrm>
            <a:off x="0" y="0"/>
            <a:ext cx="12186321"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04E6-FA12-48B4-8764-D6C86423E3D0}"/>
              </a:ext>
            </a:extLst>
          </p:cNvPr>
          <p:cNvSpPr>
            <a:spLocks noGrp="1"/>
          </p:cNvSpPr>
          <p:nvPr>
            <p:ph type="title"/>
          </p:nvPr>
        </p:nvSpPr>
        <p:spPr/>
        <p:txBody>
          <a:bodyPr/>
          <a:lstStyle/>
          <a:p>
            <a:r>
              <a:rPr lang="en-IN" dirty="0"/>
              <a:t>Cash Forecasting</a:t>
            </a:r>
          </a:p>
        </p:txBody>
      </p:sp>
    </p:spTree>
    <p:extLst>
      <p:ext uri="{BB962C8B-B14F-4D97-AF65-F5344CB8AC3E}">
        <p14:creationId xmlns:p14="http://schemas.microsoft.com/office/powerpoint/2010/main" val="49958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HRC2019Ju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RC2019Ju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RC2019Ju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3421</TotalTime>
  <Words>3176</Words>
  <Application>Microsoft Macintosh PowerPoint</Application>
  <PresentationFormat>Widescreen</PresentationFormat>
  <Paragraphs>721</Paragraphs>
  <Slides>45</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Century Gothic</vt:lpstr>
      <vt:lpstr>Garamond</vt:lpstr>
      <vt:lpstr>Questrial</vt:lpstr>
      <vt:lpstr>HRC2019Jun</vt:lpstr>
      <vt:lpstr>1_HRC2019Jun</vt:lpstr>
      <vt:lpstr>2_HRC2019Jun</vt:lpstr>
      <vt:lpstr>Redefining the Fundamentals of  Cash Forecasting  With Artificial Intelligence</vt:lpstr>
      <vt:lpstr>PowerPoint Presentation</vt:lpstr>
      <vt:lpstr>Agenda</vt:lpstr>
      <vt:lpstr>Turbulent Times</vt:lpstr>
      <vt:lpstr>Survey Results – Week 1</vt:lpstr>
      <vt:lpstr>Survey Results – Week 7 (w/e/ May 7)</vt:lpstr>
      <vt:lpstr>You’ve Considered It Before?  Think Again!</vt:lpstr>
      <vt:lpstr>PowerPoint Presentation</vt:lpstr>
      <vt:lpstr>Cash Forecasting</vt:lpstr>
      <vt:lpstr>Top Priorities For Treasurers</vt:lpstr>
      <vt:lpstr>Technology Adoption Across Markets</vt:lpstr>
      <vt:lpstr>Cash Forecasting Challenges</vt:lpstr>
      <vt:lpstr>Toughest Cash Flow Categories To Forecast</vt:lpstr>
      <vt:lpstr>Why is forecasting challenging?</vt:lpstr>
      <vt:lpstr>The Average Days to Pay (ADP) Approach</vt:lpstr>
      <vt:lpstr>Illustration of the ADP approach</vt:lpstr>
      <vt:lpstr>Illustration of the ADP approach</vt:lpstr>
      <vt:lpstr>Using Customer Specific ADP</vt:lpstr>
      <vt:lpstr>Using Customer Specific ADP</vt:lpstr>
      <vt:lpstr>Incorporating Invoice Amount</vt:lpstr>
      <vt:lpstr>Impact On Accuracy Levels</vt:lpstr>
      <vt:lpstr>Question For The Audience</vt:lpstr>
      <vt:lpstr>What If You Could Add Additional Variables</vt:lpstr>
      <vt:lpstr>What If You Could Add Additional Variables</vt:lpstr>
      <vt:lpstr>Artificial Intelligence 101</vt:lpstr>
      <vt:lpstr>Artificial Intelligence 101</vt:lpstr>
      <vt:lpstr>Artificial Intelligence 101</vt:lpstr>
      <vt:lpstr>Consider All Variables</vt:lpstr>
      <vt:lpstr>Select The Right Variables</vt:lpstr>
      <vt:lpstr>Choosing The Best Fit Curve</vt:lpstr>
      <vt:lpstr>Example AI Algorithm – Linear Regression</vt:lpstr>
      <vt:lpstr>Example AI Algorithm – Decision Tree</vt:lpstr>
      <vt:lpstr>Choose The Best Fit Curve</vt:lpstr>
      <vt:lpstr>Predicted Payment Date</vt:lpstr>
      <vt:lpstr>Automated forecasting across categories</vt:lpstr>
      <vt:lpstr>Auto-roll up to central treasury</vt:lpstr>
      <vt:lpstr>Future State of a ‘Digital Treasurer’</vt:lpstr>
      <vt:lpstr>  Global Cash Visibility – Current, Past, Future</vt:lpstr>
      <vt:lpstr>  Cash Forecast Variance Analysis</vt:lpstr>
      <vt:lpstr>About HighRadius</vt:lpstr>
      <vt:lpstr>PowerPoint Presentation</vt:lpstr>
      <vt:lpstr>Partial List of Customers</vt:lpstr>
      <vt:lpstr>Partial List of Customers</vt:lpstr>
      <vt:lpstr>QUESTIONS</vt:lpstr>
      <vt:lpstr>Interested in Learning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Cosgrove</dc:creator>
  <cp:lastModifiedBy>Michael Turnbull</cp:lastModifiedBy>
  <cp:revision>212</cp:revision>
  <cp:lastPrinted>2020-05-12T13:54:12Z</cp:lastPrinted>
  <dcterms:created xsi:type="dcterms:W3CDTF">2019-08-06T21:49:12Z</dcterms:created>
  <dcterms:modified xsi:type="dcterms:W3CDTF">2020-07-29T19:22:13Z</dcterms:modified>
</cp:coreProperties>
</file>