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73" r:id="rId2"/>
    <p:sldId id="384" r:id="rId3"/>
    <p:sldId id="390" r:id="rId4"/>
    <p:sldId id="378" r:id="rId5"/>
    <p:sldId id="338" r:id="rId6"/>
    <p:sldId id="379" r:id="rId7"/>
    <p:sldId id="340" r:id="rId8"/>
    <p:sldId id="341" r:id="rId9"/>
    <p:sldId id="342" r:id="rId10"/>
    <p:sldId id="348" r:id="rId11"/>
    <p:sldId id="349" r:id="rId12"/>
    <p:sldId id="344" r:id="rId13"/>
    <p:sldId id="345" r:id="rId14"/>
    <p:sldId id="385" r:id="rId15"/>
    <p:sldId id="350" r:id="rId16"/>
    <p:sldId id="380" r:id="rId17"/>
    <p:sldId id="305" r:id="rId18"/>
    <p:sldId id="386" r:id="rId19"/>
    <p:sldId id="381" r:id="rId20"/>
    <p:sldId id="382" r:id="rId21"/>
    <p:sldId id="306" r:id="rId22"/>
    <p:sldId id="307" r:id="rId23"/>
    <p:sldId id="377" r:id="rId24"/>
    <p:sldId id="308" r:id="rId25"/>
    <p:sldId id="309" r:id="rId26"/>
    <p:sldId id="310" r:id="rId27"/>
    <p:sldId id="283" r:id="rId28"/>
    <p:sldId id="353" r:id="rId29"/>
    <p:sldId id="357" r:id="rId30"/>
    <p:sldId id="356" r:id="rId31"/>
    <p:sldId id="354" r:id="rId32"/>
    <p:sldId id="355" r:id="rId33"/>
    <p:sldId id="389" r:id="rId34"/>
    <p:sldId id="383" r:id="rId35"/>
    <p:sldId id="387" r:id="rId36"/>
    <p:sldId id="3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63"/>
  </p:normalViewPr>
  <p:slideViewPr>
    <p:cSldViewPr snapToGrid="0">
      <p:cViewPr varScale="1">
        <p:scale>
          <a:sx n="117" d="100"/>
          <a:sy n="117" d="100"/>
        </p:scale>
        <p:origin x="90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2031939872174E-2"/>
          <c:y val="1.9089266486927221E-2"/>
          <c:w val="0.95759361202556503"/>
          <c:h val="0.8600539502430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Issuer Transfers to NASDAQ</c:v>
                </c:pt>
              </c:strCache>
            </c:strRef>
          </c:tx>
          <c:spPr>
            <a:solidFill>
              <a:srgbClr val="0096B4">
                <a:alpha val="90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2008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 YTD</c:v>
                </c:pt>
              </c:strCache>
            </c:strRef>
          </c:cat>
          <c:val>
            <c:numRef>
              <c:f>Sheet1!$B$2:$B$11</c:f>
              <c:numCache>
                <c:formatCode>"$"#,##0_);\("$"#,##0\)</c:formatCode>
                <c:ptCount val="10"/>
                <c:pt idx="0">
                  <c:v>174.87087686379206</c:v>
                </c:pt>
                <c:pt idx="1">
                  <c:v>384</c:v>
                </c:pt>
                <c:pt idx="2">
                  <c:v>520</c:v>
                </c:pt>
                <c:pt idx="3">
                  <c:v>585</c:v>
                </c:pt>
                <c:pt idx="4">
                  <c:v>675</c:v>
                </c:pt>
                <c:pt idx="5">
                  <c:v>783</c:v>
                </c:pt>
                <c:pt idx="6">
                  <c:v>862</c:v>
                </c:pt>
                <c:pt idx="7">
                  <c:v>1219</c:v>
                </c:pt>
                <c:pt idx="8">
                  <c:v>1366</c:v>
                </c:pt>
                <c:pt idx="9">
                  <c:v>1475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7-4A4C-B96A-B0C54AE285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Issuer Transfers from NASDAQ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2008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 YTD</c:v>
                </c:pt>
              </c:strCache>
            </c:strRef>
          </c:cat>
          <c:val>
            <c:numRef>
              <c:f>Sheet1!$C$2:$C$11</c:f>
              <c:numCache>
                <c:formatCode>"$"#,##0_);\("$"#,##0\)</c:formatCode>
                <c:ptCount val="10"/>
                <c:pt idx="0">
                  <c:v>51.022193299999998</c:v>
                </c:pt>
                <c:pt idx="1">
                  <c:v>128</c:v>
                </c:pt>
                <c:pt idx="2">
                  <c:v>217</c:v>
                </c:pt>
                <c:pt idx="3">
                  <c:v>371</c:v>
                </c:pt>
                <c:pt idx="4">
                  <c:v>378</c:v>
                </c:pt>
                <c:pt idx="5">
                  <c:v>392</c:v>
                </c:pt>
                <c:pt idx="6">
                  <c:v>398</c:v>
                </c:pt>
                <c:pt idx="7">
                  <c:v>446</c:v>
                </c:pt>
                <c:pt idx="8">
                  <c:v>462</c:v>
                </c:pt>
                <c:pt idx="9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97-4A4C-B96A-B0C54AE28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2555872"/>
        <c:axId val="802556264"/>
      </c:barChart>
      <c:catAx>
        <c:axId val="802555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02556264"/>
        <c:crosses val="autoZero"/>
        <c:auto val="1"/>
        <c:lblAlgn val="ctr"/>
        <c:lblOffset val="100"/>
        <c:noMultiLvlLbl val="0"/>
      </c:catAx>
      <c:valAx>
        <c:axId val="802556264"/>
        <c:scaling>
          <c:orientation val="minMax"/>
        </c:scaling>
        <c:delete val="1"/>
        <c:axPos val="l"/>
        <c:numFmt formatCode="&quot;$&quot;#,##0_);\(&quot;$&quot;#,##0\)" sourceLinked="1"/>
        <c:majorTickMark val="out"/>
        <c:minorTickMark val="none"/>
        <c:tickLblPos val="nextTo"/>
        <c:crossAx val="80255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2A8DE-A942-47E6-89CF-52E965612CA0}" type="datetimeFigureOut">
              <a:rPr lang="en-US" smtClean="0"/>
              <a:t>7/16/20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6588C-0F37-4700-9193-03038ADBB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3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0563"/>
            <a:ext cx="6159500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3" y="8772854"/>
            <a:ext cx="3037523" cy="461647"/>
          </a:xfrm>
          <a:prstGeom prst="rect">
            <a:avLst/>
          </a:prstGeom>
        </p:spPr>
        <p:txBody>
          <a:bodyPr lIns="90982" tIns="45491" rIns="90982" bIns="45491"/>
          <a:lstStyle/>
          <a:p>
            <a:fld id="{7F3B6D08-1D11-4C89-BACC-649C1536AA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8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6588C-0F37-4700-9193-03038ADBBC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0563"/>
            <a:ext cx="6159500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3" y="8772854"/>
            <a:ext cx="3037523" cy="461647"/>
          </a:xfrm>
          <a:prstGeom prst="rect">
            <a:avLst/>
          </a:prstGeom>
        </p:spPr>
        <p:txBody>
          <a:bodyPr lIns="90982" tIns="45491" rIns="90982" bIns="4549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B6D08-1D11-4C89-BACC-649C1536AA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9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0563"/>
            <a:ext cx="6159500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3" y="8772854"/>
            <a:ext cx="3037523" cy="461647"/>
          </a:xfrm>
          <a:prstGeom prst="rect">
            <a:avLst/>
          </a:prstGeom>
        </p:spPr>
        <p:txBody>
          <a:bodyPr lIns="90982" tIns="45491" rIns="90982" bIns="4549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B6D08-1D11-4C89-BACC-649C1536AA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130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wrap="square" lIns="96639" tIns="96639" rIns="96639" bIns="9663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0079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B6D08-1D11-4C89-BACC-649C1536AAD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91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wrap="square" lIns="96639" tIns="96639" rIns="96639" bIns="9663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22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0563"/>
            <a:ext cx="6159500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1293" y="8772854"/>
            <a:ext cx="3037523" cy="461647"/>
          </a:xfrm>
          <a:prstGeom prst="rect">
            <a:avLst/>
          </a:prstGeom>
        </p:spPr>
        <p:txBody>
          <a:bodyPr lIns="90982" tIns="45491" rIns="90982" bIns="4549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B6D08-1D11-4C89-BACC-649C1536AA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05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3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76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36"/>
          <p:cNvSpPr/>
          <p:nvPr userDrawn="1"/>
        </p:nvSpPr>
        <p:spPr>
          <a:xfrm>
            <a:off x="0" y="0"/>
            <a:ext cx="83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00675" tIns="100675" rIns="100675" bIns="100675" anchor="ctr" anchorCtr="0">
            <a:noAutofit/>
          </a:bodyPr>
          <a:lstStyle/>
          <a:p>
            <a:endParaRPr sz="1588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786" y="3064970"/>
            <a:ext cx="830734" cy="325221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405" y="209455"/>
            <a:ext cx="504799" cy="304799"/>
          </a:xfrm>
          <a:prstGeom prst="rect">
            <a:avLst/>
          </a:prstGeom>
        </p:spPr>
        <p:txBody>
          <a:bodyPr lIns="89896" tIns="44948" rIns="89896" bIns="44948"/>
          <a:lstStyle>
            <a:defPPr>
              <a:defRPr lang="en-US"/>
            </a:defPPr>
            <a:lvl1pPr marL="0" algn="r" defTabSz="1141171" rtl="0" eaLnBrk="1" latinLnBrk="0" hangingPunct="1"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70586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71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1757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2342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2928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3514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94099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64685" algn="l" defTabSz="114117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EC4EBF-D7B4-2741-99A3-6A798C8901C8}" type="slidenum">
              <a:rPr lang="en-US" sz="971" smtClean="0"/>
              <a:pPr/>
              <a:t>‹#›</a:t>
            </a:fld>
            <a:endParaRPr lang="en-US" sz="971" dirty="0"/>
          </a:p>
        </p:txBody>
      </p:sp>
    </p:spTree>
    <p:extLst>
      <p:ext uri="{BB962C8B-B14F-4D97-AF65-F5344CB8AC3E}">
        <p14:creationId xmlns:p14="http://schemas.microsoft.com/office/powerpoint/2010/main" val="261100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0"/>
            <a:ext cx="12260911" cy="6895128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8953" y="643708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C9ADFB65-2C34-BD46-9D20-E54E66CDD6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21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Pr>
        <a:gradFill>
          <a:gsLst>
            <a:gs pos="0">
              <a:schemeClr val="tx1">
                <a:alpha val="15000"/>
              </a:schemeClr>
            </a:gs>
            <a:gs pos="26000">
              <a:srgbClr val="000000">
                <a:alpha val="0"/>
              </a:srgbClr>
            </a:gs>
            <a:gs pos="69000">
              <a:schemeClr val="tx1">
                <a:alpha val="0"/>
              </a:schemeClr>
            </a:gs>
            <a:gs pos="100000">
              <a:schemeClr val="tx1">
                <a:alpha val="15000"/>
              </a:schemeClr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80800" y="6477005"/>
            <a:ext cx="585075" cy="365125"/>
          </a:xfrm>
        </p:spPr>
        <p:txBody>
          <a:bodyPr/>
          <a:lstStyle>
            <a:lvl1pPr algn="r">
              <a:defRPr sz="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ADC2A6-54C6-45DA-8F2E-49BF40F3121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814335" y="6431626"/>
            <a:ext cx="1095084" cy="44194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none" lIns="0" tIns="0" rIns="0" bIns="0" rtlCol="0" anchor="ctr" anchorCtr="0"/>
          <a:lstStyle/>
          <a:p>
            <a:pPr defTabSz="456894"/>
            <a:r>
              <a:rPr lang="en-US" sz="1100" kern="0" cap="all" spc="50" dirty="0">
                <a:solidFill>
                  <a:prstClr val="black">
                    <a:lumMod val="75000"/>
                    <a:lumOff val="25000"/>
                  </a:prstClr>
                </a:solidFill>
                <a:latin typeface="ClanPro-CondBook" pitchFamily="34" charset="0"/>
                <a:cs typeface="TSTAR Q Regular"/>
              </a:rPr>
              <a:t>execution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90883" y="6431626"/>
            <a:ext cx="1219200" cy="44194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none" lIns="0" tIns="0" rIns="0" bIns="0" rtlCol="0" anchor="ctr" anchorCtr="0"/>
          <a:lstStyle/>
          <a:p>
            <a:pPr defTabSz="456894"/>
            <a:r>
              <a:rPr lang="en-US" sz="1100" kern="0" cap="all" spc="50" dirty="0">
                <a:solidFill>
                  <a:prstClr val="black">
                    <a:lumMod val="75000"/>
                    <a:lumOff val="25000"/>
                  </a:prstClr>
                </a:solidFill>
                <a:latin typeface="ClanPro-CondBook" pitchFamily="34" charset="0"/>
                <a:cs typeface="TSTAR Q Regular"/>
              </a:rPr>
              <a:t>Commitment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2512933" y="6465580"/>
            <a:ext cx="196083" cy="471583"/>
          </a:xfrm>
          <a:prstGeom prst="line">
            <a:avLst/>
          </a:prstGeom>
          <a:ln w="12700">
            <a:solidFill>
              <a:srgbClr val="50B4C8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461592" y="6465580"/>
            <a:ext cx="196083" cy="471583"/>
          </a:xfrm>
          <a:prstGeom prst="line">
            <a:avLst/>
          </a:prstGeom>
          <a:ln w="12700">
            <a:solidFill>
              <a:srgbClr val="50B4C8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304800" y="6465580"/>
            <a:ext cx="196083" cy="471583"/>
          </a:xfrm>
          <a:prstGeom prst="line">
            <a:avLst/>
          </a:prstGeom>
          <a:ln w="12700">
            <a:solidFill>
              <a:srgbClr val="50B4C8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1756143" y="6431626"/>
            <a:ext cx="1395651" cy="44194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none" lIns="0" tIns="0" rIns="0" bIns="0" rtlCol="0" anchor="ctr" anchorCtr="0"/>
          <a:lstStyle/>
          <a:p>
            <a:pPr defTabSz="456894"/>
            <a:r>
              <a:rPr lang="en-US" sz="1100" kern="0" cap="all" spc="50" dirty="0">
                <a:solidFill>
                  <a:prstClr val="black">
                    <a:lumMod val="75000"/>
                    <a:lumOff val="25000"/>
                  </a:prstClr>
                </a:solidFill>
                <a:latin typeface="ClanPro-CondBook" pitchFamily="34" charset="0"/>
                <a:cs typeface="TSTAR Q Regular"/>
              </a:rPr>
              <a:t>alignment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61841" y="100591"/>
            <a:ext cx="5772135" cy="439332"/>
          </a:xfrm>
        </p:spPr>
        <p:txBody>
          <a:bodyPr>
            <a:normAutofit/>
          </a:bodyPr>
          <a:lstStyle>
            <a:lvl1pPr marL="0" indent="0">
              <a:buNone/>
              <a:defRPr sz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lanPro-CondBook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4889" y="205222"/>
            <a:ext cx="1736880" cy="14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95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310441" y="430027"/>
            <a:ext cx="7446131" cy="6034368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22" y="342820"/>
            <a:ext cx="37255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56" y="1961029"/>
            <a:ext cx="3529211" cy="3978088"/>
          </a:xfrm>
        </p:spPr>
        <p:txBody>
          <a:bodyPr anchor="t" anchorCtr="0"/>
          <a:lstStyle>
            <a:lvl1pPr>
              <a:defRPr sz="971"/>
            </a:lvl1pPr>
            <a:lvl2pPr>
              <a:defRPr sz="971"/>
            </a:lvl2pPr>
            <a:lvl3pPr>
              <a:defRPr sz="97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11532" y="6219988"/>
            <a:ext cx="2844800" cy="365125"/>
          </a:xfrm>
          <a:prstGeom prst="rect">
            <a:avLst/>
          </a:prstGeom>
        </p:spPr>
        <p:txBody>
          <a:bodyPr/>
          <a:lstStyle/>
          <a:p>
            <a:fld id="{C74625AD-AEB9-4D0E-98AA-B7ADB4664231}" type="datetime1">
              <a:rPr lang="en-US" smtClean="0"/>
              <a:pPr/>
              <a:t>7/16/20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4016" y="5799479"/>
            <a:ext cx="126577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/ SECTION TITLE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A269-9D48-0546-8B27-FDAC5EE87B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12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434" y="418523"/>
            <a:ext cx="10743965" cy="868680"/>
          </a:xfrm>
        </p:spPr>
        <p:txBody>
          <a:bodyPr/>
          <a:lstStyle>
            <a:lvl1pPr>
              <a:defRPr b="0" cap="none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C670-F954-5C45-9CA2-3C5A9F3F2FB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823383" y="1577975"/>
            <a:ext cx="10759015" cy="4273550"/>
          </a:xfr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</a:defRPr>
            </a:lvl1pPr>
            <a:lvl2pPr marL="177800" indent="-177800">
              <a:buClr>
                <a:srgbClr val="0095C5"/>
              </a:buClr>
              <a:defRPr/>
            </a:lvl2pPr>
            <a:lvl3pPr marL="355600" indent="-177800">
              <a:defRPr/>
            </a:lvl3pPr>
            <a:lvl4pPr marL="533400" indent="-177800">
              <a:defRPr/>
            </a:lvl4pPr>
            <a:lvl5pPr marL="723900" indent="-190500">
              <a:defRPr/>
            </a:lvl5pPr>
          </a:lstStyle>
          <a:p>
            <a:pPr lvl="0"/>
            <a:r>
              <a:rPr lang="en-US" dirty="0"/>
              <a:t>Main body text/first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69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flipV="1">
            <a:off x="786300" y="-88751"/>
            <a:ext cx="0" cy="7261412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0095C5"/>
                </a:gs>
                <a:gs pos="71000">
                  <a:srgbClr val="6CB33F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15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0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7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5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0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7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3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A6658-ECFC-4778-A7AA-8220FE3C5EAA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BD4A1-1271-4501-82A3-F3FB8135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8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jpg"/><Relationship Id="rId21" Type="http://schemas.openxmlformats.org/officeDocument/2006/relationships/image" Target="../media/image37.jpeg"/><Relationship Id="rId34" Type="http://schemas.openxmlformats.org/officeDocument/2006/relationships/image" Target="../media/image5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jpeg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jpeg"/><Relationship Id="rId30" Type="http://schemas.openxmlformats.org/officeDocument/2006/relationships/image" Target="../media/image46.gif"/><Relationship Id="rId8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3" Type="http://schemas.openxmlformats.org/officeDocument/2006/relationships/image" Target="../media/image19.jpg"/><Relationship Id="rId7" Type="http://schemas.openxmlformats.org/officeDocument/2006/relationships/image" Target="../media/image64.png"/><Relationship Id="rId12" Type="http://schemas.openxmlformats.org/officeDocument/2006/relationships/image" Target="../media/image67.jpe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48.png"/><Relationship Id="rId5" Type="http://schemas.openxmlformats.org/officeDocument/2006/relationships/chart" Target="../charts/chart1.xml"/><Relationship Id="rId15" Type="http://schemas.openxmlformats.org/officeDocument/2006/relationships/image" Target="../media/image46.gif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image" Target="../media/image62.jpg"/><Relationship Id="rId9" Type="http://schemas.openxmlformats.org/officeDocument/2006/relationships/image" Target="../media/image65.jpeg"/><Relationship Id="rId1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b="15784"/>
          <a:stretch/>
        </p:blipFill>
        <p:spPr>
          <a:xfrm>
            <a:off x="0" y="29"/>
            <a:ext cx="12192000" cy="6858003"/>
          </a:xfrm>
          <a:prstGeom prst="rect">
            <a:avLst/>
          </a:prstGeom>
        </p:spPr>
      </p:pic>
      <p:pic>
        <p:nvPicPr>
          <p:cNvPr id="10" name="Shape 77"/>
          <p:cNvPicPr preferRelativeResize="0"/>
          <p:nvPr/>
        </p:nvPicPr>
        <p:blipFill rotWithShape="1">
          <a:blip r:embed="rId4">
            <a:alphaModFix amt="28000"/>
          </a:blip>
          <a:srcRect l="-476" t="-18176" r="66202" b="5348"/>
          <a:stretch/>
        </p:blipFill>
        <p:spPr>
          <a:xfrm rot="5400000">
            <a:off x="8353145" y="4425641"/>
            <a:ext cx="3699335" cy="116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4350392" cy="6857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2689" y="2374814"/>
            <a:ext cx="4114774" cy="1567641"/>
          </a:xfrm>
          <a:prstGeom prst="rect">
            <a:avLst/>
          </a:prstGeom>
          <a:noFill/>
        </p:spPr>
        <p:txBody>
          <a:bodyPr wrap="square" lIns="89435" tIns="44720" rIns="89435" bIns="4472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Rob Phillips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Managing Director, Nasdaq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July 17,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999" y="552178"/>
            <a:ext cx="4162595" cy="182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662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67274" y="340146"/>
            <a:ext cx="8057974" cy="3465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 have challenges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2" y="3007902"/>
            <a:ext cx="4634933" cy="26071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93689" y="5739795"/>
            <a:ext cx="3317462" cy="3465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May 14, 2013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61" y="806401"/>
            <a:ext cx="5781675" cy="32194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80797" y="4145519"/>
            <a:ext cx="3317462" cy="3465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JANUARY 28,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15283" y="4989758"/>
            <a:ext cx="43115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7/13/2020:  $26.5 Trillion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$20.6T public debt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$5.9T “Intragovernmental Holdings”</a:t>
            </a:r>
          </a:p>
        </p:txBody>
      </p:sp>
    </p:spTree>
    <p:extLst>
      <p:ext uri="{BB962C8B-B14F-4D97-AF65-F5344CB8AC3E}">
        <p14:creationId xmlns:p14="http://schemas.microsoft.com/office/powerpoint/2010/main" val="239829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461962"/>
            <a:ext cx="86772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34560" y="227605"/>
            <a:ext cx="8057974" cy="3465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GLOBAL FINANCIAL ASSETS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60" y="742566"/>
            <a:ext cx="8350794" cy="584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34560" y="269808"/>
            <a:ext cx="8057974" cy="3465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GLOBAL FINANCIAL ASSETS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95" y="616395"/>
            <a:ext cx="10052903" cy="565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3428" y="762334"/>
            <a:ext cx="82477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Polling Question #3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4E7C4-B7C0-A646-9294-0D87AFA5B4E1}"/>
              </a:ext>
            </a:extLst>
          </p:cNvPr>
          <p:cNvSpPr txBox="1"/>
          <p:nvPr/>
        </p:nvSpPr>
        <p:spPr>
          <a:xfrm>
            <a:off x="2383290" y="2296885"/>
            <a:ext cx="7608045" cy="3682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u="sng" dirty="0"/>
              <a:t>How many stock exchanges are there in the United States</a:t>
            </a:r>
            <a:r>
              <a:rPr lang="en-US" dirty="0"/>
              <a:t>?</a:t>
            </a:r>
            <a:endParaRPr lang="en-US" sz="2400" dirty="0"/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  25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  13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    3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    2</a:t>
            </a:r>
          </a:p>
        </p:txBody>
      </p:sp>
    </p:spTree>
    <p:extLst>
      <p:ext uri="{BB962C8B-B14F-4D97-AF65-F5344CB8AC3E}">
        <p14:creationId xmlns:p14="http://schemas.microsoft.com/office/powerpoint/2010/main" val="402956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b="15784"/>
          <a:stretch/>
        </p:blipFill>
        <p:spPr>
          <a:xfrm>
            <a:off x="0" y="29"/>
            <a:ext cx="12192000" cy="6858003"/>
          </a:xfrm>
          <a:prstGeom prst="rect">
            <a:avLst/>
          </a:prstGeom>
        </p:spPr>
      </p:pic>
      <p:pic>
        <p:nvPicPr>
          <p:cNvPr id="10" name="Shape 77"/>
          <p:cNvPicPr preferRelativeResize="0"/>
          <p:nvPr/>
        </p:nvPicPr>
        <p:blipFill rotWithShape="1">
          <a:blip r:embed="rId4">
            <a:alphaModFix amt="28000"/>
          </a:blip>
          <a:srcRect l="-476" t="-18176" r="66202" b="5348"/>
          <a:stretch/>
        </p:blipFill>
        <p:spPr>
          <a:xfrm rot="5400000">
            <a:off x="8353145" y="4425641"/>
            <a:ext cx="3699335" cy="116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4350392" cy="6857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855" y="1492043"/>
            <a:ext cx="8088923" cy="1198309"/>
          </a:xfrm>
          <a:prstGeom prst="rect">
            <a:avLst/>
          </a:prstGeom>
          <a:noFill/>
        </p:spPr>
        <p:txBody>
          <a:bodyPr wrap="square" lIns="89435" tIns="44720" rIns="89435" bIns="44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Stock Market”</a:t>
            </a:r>
          </a:p>
        </p:txBody>
      </p:sp>
    </p:spTree>
    <p:extLst>
      <p:ext uri="{BB962C8B-B14F-4D97-AF65-F5344CB8AC3E}">
        <p14:creationId xmlns:p14="http://schemas.microsoft.com/office/powerpoint/2010/main" val="299389274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46"/>
          <a:stretch/>
        </p:blipFill>
        <p:spPr>
          <a:xfrm rot="5400000">
            <a:off x="5823679" y="-3568883"/>
            <a:ext cx="1156027" cy="8263670"/>
          </a:xfrm>
          <a:prstGeom prst="rect">
            <a:avLst/>
          </a:prstGeom>
        </p:spPr>
      </p:pic>
      <p:sp>
        <p:nvSpPr>
          <p:cNvPr id="111" name="Shape 111"/>
          <p:cNvSpPr txBox="1"/>
          <p:nvPr/>
        </p:nvSpPr>
        <p:spPr>
          <a:xfrm>
            <a:off x="2584464" y="166364"/>
            <a:ext cx="7631277" cy="826400"/>
          </a:xfrm>
          <a:prstGeom prst="rect">
            <a:avLst/>
          </a:prstGeom>
          <a:noFill/>
          <a:ln>
            <a:noFill/>
          </a:ln>
        </p:spPr>
        <p:txBody>
          <a:bodyPr wrap="square" lIns="100675" tIns="100675" rIns="100675" bIns="100675" anchor="ctr" anchorCtr="0">
            <a:noAutofit/>
          </a:bodyPr>
          <a:lstStyle/>
          <a:p>
            <a:pPr algn="ctr"/>
            <a:r>
              <a:rPr lang="en" sz="2735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 Nasdaq’s Prestigious Network Of Industry Leaders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2360449" y="2109977"/>
            <a:ext cx="2850282" cy="826400"/>
          </a:xfrm>
          <a:prstGeom prst="rect">
            <a:avLst/>
          </a:prstGeom>
          <a:noFill/>
          <a:ln>
            <a:noFill/>
          </a:ln>
        </p:spPr>
        <p:txBody>
          <a:bodyPr wrap="square" lIns="100675" tIns="100675" rIns="100675" bIns="10067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23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Largest U.S. Public Companies</a:t>
            </a:r>
          </a:p>
        </p:txBody>
      </p:sp>
      <p:sp>
        <p:nvSpPr>
          <p:cNvPr id="118" name="Shape 118"/>
          <p:cNvSpPr/>
          <p:nvPr/>
        </p:nvSpPr>
        <p:spPr>
          <a:xfrm>
            <a:off x="2715786" y="1493866"/>
            <a:ext cx="1593381" cy="826400"/>
          </a:xfrm>
          <a:prstGeom prst="rect">
            <a:avLst/>
          </a:prstGeom>
          <a:noFill/>
          <a:ln>
            <a:noFill/>
          </a:ln>
        </p:spPr>
        <p:txBody>
          <a:bodyPr wrap="square" lIns="90626" tIns="45313" rIns="90626" bIns="45313" anchor="ctr" anchorCtr="0">
            <a:noAutofit/>
          </a:bodyPr>
          <a:lstStyle/>
          <a:p>
            <a:pPr>
              <a:buSzPct val="25000"/>
            </a:pPr>
            <a:r>
              <a:rPr lang="en" sz="3971" dirty="0">
                <a:solidFill>
                  <a:srgbClr val="AD208E"/>
                </a:solidFill>
                <a:latin typeface="+mj-lt"/>
                <a:ea typeface="Roboto Light"/>
                <a:cs typeface="Roboto Light"/>
                <a:sym typeface="Roboto Light"/>
              </a:rPr>
              <a:t>Top 5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2392621" y="2418387"/>
            <a:ext cx="1030926" cy="147600"/>
          </a:xfrm>
          <a:prstGeom prst="rect">
            <a:avLst/>
          </a:prstGeom>
          <a:noFill/>
          <a:ln>
            <a:noFill/>
          </a:ln>
        </p:spPr>
        <p:txBody>
          <a:bodyPr wrap="square" lIns="78542" tIns="39257" rIns="78542" bIns="39257" anchor="t" anchorCtr="0">
            <a:noAutofit/>
          </a:bodyPr>
          <a:lstStyle/>
          <a:p>
            <a:pPr>
              <a:buSzPct val="25000"/>
            </a:pPr>
            <a:r>
              <a:rPr lang="en" sz="800" i="1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/>
                <a:cs typeface="Roboto Light"/>
                <a:sym typeface="Roboto Light"/>
              </a:rPr>
              <a:t>as of February 2019 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8160597" y="2109977"/>
            <a:ext cx="2235607" cy="826400"/>
          </a:xfrm>
          <a:prstGeom prst="rect">
            <a:avLst/>
          </a:prstGeom>
          <a:noFill/>
          <a:ln>
            <a:noFill/>
          </a:ln>
        </p:spPr>
        <p:txBody>
          <a:bodyPr wrap="square" lIns="100675" tIns="100675" rIns="100675" bIns="10067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23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Brands That Matter Now</a:t>
            </a:r>
          </a:p>
          <a:p>
            <a:pPr>
              <a:lnSpc>
                <a:spcPct val="115000"/>
              </a:lnSpc>
            </a:pPr>
            <a:endParaRPr sz="1677" dirty="0">
              <a:solidFill>
                <a:schemeClr val="tx1">
                  <a:lumMod val="65000"/>
                  <a:lumOff val="3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8392340" y="1493866"/>
            <a:ext cx="1593381" cy="826400"/>
          </a:xfrm>
          <a:prstGeom prst="rect">
            <a:avLst/>
          </a:prstGeom>
          <a:noFill/>
          <a:ln>
            <a:noFill/>
          </a:ln>
        </p:spPr>
        <p:txBody>
          <a:bodyPr wrap="square" lIns="90626" tIns="45313" rIns="90626" bIns="45313" anchor="ctr" anchorCtr="0">
            <a:noAutofit/>
          </a:bodyPr>
          <a:lstStyle/>
          <a:p>
            <a:pPr>
              <a:buSzPct val="25000"/>
            </a:pPr>
            <a:r>
              <a:rPr lang="en" sz="3971" dirty="0">
                <a:solidFill>
                  <a:srgbClr val="AD208E"/>
                </a:solidFill>
                <a:latin typeface="+mj-lt"/>
                <a:ea typeface="Roboto Light"/>
                <a:cs typeface="Roboto Light"/>
                <a:sym typeface="Roboto Light"/>
              </a:rPr>
              <a:t>Top 8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8179519" y="2421776"/>
            <a:ext cx="1324112" cy="144211"/>
          </a:xfrm>
          <a:prstGeom prst="rect">
            <a:avLst/>
          </a:prstGeom>
          <a:noFill/>
          <a:ln>
            <a:noFill/>
          </a:ln>
        </p:spPr>
        <p:txBody>
          <a:bodyPr wrap="square" lIns="78542" tIns="39257" rIns="78542" bIns="39257" anchor="t" anchorCtr="0">
            <a:noAutofit/>
          </a:bodyPr>
          <a:lstStyle/>
          <a:p>
            <a:pPr indent="-76921">
              <a:buSzPct val="110000"/>
            </a:pPr>
            <a:r>
              <a:rPr lang="en" sz="800" i="1" dirty="0">
                <a:solidFill>
                  <a:schemeClr val="tx1">
                    <a:lumMod val="65000"/>
                    <a:lumOff val="35000"/>
                  </a:schemeClr>
                </a:solidFill>
                <a:ea typeface="Roboto Light"/>
                <a:cs typeface="Roboto Light"/>
                <a:sym typeface="Roboto Light"/>
              </a:rPr>
              <a:t>according to Fast Company</a:t>
            </a:r>
          </a:p>
        </p:txBody>
      </p:sp>
      <p:pic>
        <p:nvPicPr>
          <p:cNvPr id="42" name="Picture 2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96" y="3205312"/>
            <a:ext cx="379625" cy="40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 descr="image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26" y="3213608"/>
            <a:ext cx="1238966" cy="38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image0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991" y="3220933"/>
            <a:ext cx="829777" cy="3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Image result for googl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19" y="3259362"/>
            <a:ext cx="889906" cy="29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Image result for facebook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83" y="3281757"/>
            <a:ext cx="1196606" cy="25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C:\Users\jacper\Desktop\MarriottInternational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260" y="5762170"/>
            <a:ext cx="1009946" cy="19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tesla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96" y="6377131"/>
            <a:ext cx="1124652" cy="14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starbucks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07" y="3979175"/>
            <a:ext cx="616159" cy="5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Image result for netflix logo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248" r="4597" b="7406"/>
          <a:stretch/>
        </p:blipFill>
        <p:spPr bwMode="auto">
          <a:xfrm>
            <a:off x="2606055" y="5007974"/>
            <a:ext cx="817492" cy="24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amgen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55" y="6342937"/>
            <a:ext cx="835556" cy="21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epsico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76" y="4081762"/>
            <a:ext cx="1345293" cy="37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aypal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68" y="5001733"/>
            <a:ext cx="1037002" cy="25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bay 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631" y="4955589"/>
            <a:ext cx="780988" cy="32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vodafone logo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r="16931"/>
          <a:stretch/>
        </p:blipFill>
        <p:spPr bwMode="auto">
          <a:xfrm>
            <a:off x="9601749" y="3160843"/>
            <a:ext cx="613992" cy="4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 flipH="1">
            <a:off x="2434976" y="2850543"/>
            <a:ext cx="766482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0095C5"/>
                </a:gs>
                <a:gs pos="71000">
                  <a:srgbClr val="AD208E"/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hape 120"/>
          <p:cNvSpPr txBox="1"/>
          <p:nvPr/>
        </p:nvSpPr>
        <p:spPr>
          <a:xfrm>
            <a:off x="5455963" y="2109977"/>
            <a:ext cx="2062107" cy="826400"/>
          </a:xfrm>
          <a:prstGeom prst="rect">
            <a:avLst/>
          </a:prstGeom>
          <a:noFill/>
          <a:ln>
            <a:noFill/>
          </a:ln>
        </p:spPr>
        <p:txBody>
          <a:bodyPr wrap="square" lIns="100675" tIns="100675" rIns="100675" bIns="10067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23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Most Admired Brands</a:t>
            </a:r>
          </a:p>
        </p:txBody>
      </p:sp>
      <p:sp>
        <p:nvSpPr>
          <p:cNvPr id="53" name="Shape 121"/>
          <p:cNvSpPr/>
          <p:nvPr/>
        </p:nvSpPr>
        <p:spPr>
          <a:xfrm>
            <a:off x="5691394" y="1493866"/>
            <a:ext cx="1593381" cy="826400"/>
          </a:xfrm>
          <a:prstGeom prst="rect">
            <a:avLst/>
          </a:prstGeom>
          <a:noFill/>
          <a:ln>
            <a:noFill/>
          </a:ln>
        </p:spPr>
        <p:txBody>
          <a:bodyPr wrap="square" lIns="90626" tIns="45313" rIns="90626" bIns="45313" anchor="ctr" anchorCtr="0">
            <a:noAutofit/>
          </a:bodyPr>
          <a:lstStyle/>
          <a:p>
            <a:pPr>
              <a:buSzPct val="25000"/>
            </a:pPr>
            <a:r>
              <a:rPr lang="en" sz="3971" dirty="0">
                <a:solidFill>
                  <a:srgbClr val="AD208E"/>
                </a:solidFill>
                <a:latin typeface="+mj-lt"/>
                <a:ea typeface="Roboto Light"/>
                <a:cs typeface="Roboto Light"/>
                <a:sym typeface="Roboto Light"/>
              </a:rPr>
              <a:t>Top 5</a:t>
            </a:r>
          </a:p>
        </p:txBody>
      </p:sp>
      <p:sp>
        <p:nvSpPr>
          <p:cNvPr id="54" name="Shape 122"/>
          <p:cNvSpPr txBox="1"/>
          <p:nvPr/>
        </p:nvSpPr>
        <p:spPr>
          <a:xfrm>
            <a:off x="5766925" y="2394649"/>
            <a:ext cx="901568" cy="202800"/>
          </a:xfrm>
          <a:prstGeom prst="rect">
            <a:avLst/>
          </a:prstGeom>
          <a:noFill/>
          <a:ln>
            <a:noFill/>
          </a:ln>
        </p:spPr>
        <p:txBody>
          <a:bodyPr wrap="square" lIns="78542" tIns="39257" rIns="78542" bIns="39257" anchor="t" anchorCtr="0">
            <a:noAutofit/>
          </a:bodyPr>
          <a:lstStyle>
            <a:defPPr>
              <a:defRPr lang="en-US"/>
            </a:defPPr>
            <a:lvl1pPr>
              <a:buSzPct val="25000"/>
              <a:defRPr sz="600" i="1">
                <a:solidFill>
                  <a:schemeClr val="tx1">
                    <a:lumMod val="65000"/>
                    <a:lumOff val="35000"/>
                  </a:schemeClr>
                </a:solidFill>
                <a:ea typeface="Roboto Light"/>
                <a:cs typeface="Roboto Light"/>
              </a:defRPr>
            </a:lvl1pPr>
          </a:lstStyle>
          <a:p>
            <a:r>
              <a:rPr lang="en" sz="529" dirty="0">
                <a:sym typeface="Roboto Light"/>
              </a:rPr>
              <a:t>according to </a:t>
            </a:r>
            <a:r>
              <a:rPr lang="en" sz="800" dirty="0">
                <a:sym typeface="Roboto Light"/>
              </a:rPr>
              <a:t>Fortune</a:t>
            </a:r>
            <a:endParaRPr lang="en" sz="529" dirty="0">
              <a:sym typeface="Roboto Light"/>
            </a:endParaRPr>
          </a:p>
        </p:txBody>
      </p:sp>
      <p:pic>
        <p:nvPicPr>
          <p:cNvPr id="35" name="Picture 34" descr="Image result for workday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01" y="4871811"/>
            <a:ext cx="1050747" cy="4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lululemon logo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3" b="23353"/>
          <a:stretch/>
        </p:blipFill>
        <p:spPr bwMode="auto">
          <a:xfrm>
            <a:off x="7253551" y="4071446"/>
            <a:ext cx="1937203" cy="3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http://www.cbasf.org/wp-content/uploads/2013/04/Gilead-Logo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18" y="4978053"/>
            <a:ext cx="1121988" cy="3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Related image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18667" r="5242" b="26666"/>
          <a:stretch/>
        </p:blipFill>
        <p:spPr bwMode="auto">
          <a:xfrm>
            <a:off x="5883510" y="5620278"/>
            <a:ext cx="1191026" cy="2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adobe logo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04"/>
          <a:stretch/>
        </p:blipFill>
        <p:spPr bwMode="auto">
          <a:xfrm>
            <a:off x="6479023" y="3979175"/>
            <a:ext cx="399319" cy="5492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Image result for csx 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97" y="4122286"/>
            <a:ext cx="689657" cy="3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Image result for paccar log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41" y="4975717"/>
            <a:ext cx="1170768" cy="3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Image result for american airlines logo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25" y="3112331"/>
            <a:ext cx="1286100" cy="6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Image result for northern trust logo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50" y="5615751"/>
            <a:ext cx="1165931" cy="3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dropbox logo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1F3F2"/>
              </a:clrFrom>
              <a:clrTo>
                <a:srgbClr val="F1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32000" r="11687" b="31556"/>
          <a:stretch/>
        </p:blipFill>
        <p:spPr bwMode="auto">
          <a:xfrm>
            <a:off x="8923879" y="6207011"/>
            <a:ext cx="1360740" cy="3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lyft logo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95" y="5681155"/>
            <a:ext cx="585794" cy="4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://upload.wikimedia.org/wikipedia/en/thumb/6/65/Walgreens_Logo.svg/535px-Walgreens_Logo.svg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141" y="6279121"/>
            <a:ext cx="1096774" cy="3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united continental logo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65" y="6233641"/>
            <a:ext cx="1019856" cy="3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08428" y="6244186"/>
            <a:ext cx="842936" cy="365849"/>
          </a:xfrm>
          <a:prstGeom prst="rect">
            <a:avLst/>
          </a:prstGeom>
        </p:spPr>
      </p:pic>
      <p:pic>
        <p:nvPicPr>
          <p:cNvPr id="67" name="Picture 4" descr="Image result for xcel energy logo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46" y="5613278"/>
            <a:ext cx="1495571" cy="32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zoom logo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20" y="4227665"/>
            <a:ext cx="952798" cy="21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comcast logo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23" y="5572280"/>
            <a:ext cx="1073105" cy="3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48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18" y="353332"/>
            <a:ext cx="10454800" cy="62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90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1063" y="335814"/>
            <a:ext cx="6789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Polling Question #4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EDF85-FCB4-584D-ADD8-4E9FF1E0F254}"/>
              </a:ext>
            </a:extLst>
          </p:cNvPr>
          <p:cNvSpPr txBox="1"/>
          <p:nvPr/>
        </p:nvSpPr>
        <p:spPr>
          <a:xfrm>
            <a:off x="1273628" y="1749469"/>
            <a:ext cx="9644743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For U.S.-listed companies, what is the average percentage of shares traded on the exchange where they are listed?</a:t>
            </a:r>
          </a:p>
          <a:p>
            <a:r>
              <a:rPr lang="en-US" sz="2400" dirty="0"/>
              <a:t> 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/>
              <a:t>  100%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/>
              <a:t>    10%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/>
              <a:t>     50%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/>
              <a:t>     25%</a:t>
            </a:r>
          </a:p>
        </p:txBody>
      </p:sp>
    </p:spTree>
    <p:extLst>
      <p:ext uri="{BB962C8B-B14F-4D97-AF65-F5344CB8AC3E}">
        <p14:creationId xmlns:p14="http://schemas.microsoft.com/office/powerpoint/2010/main" val="15184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08" y="125143"/>
            <a:ext cx="8716695" cy="66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1064" y="388286"/>
            <a:ext cx="6789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/>
              <a:t>Polling Question #1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2F861-D7A1-CC45-890F-5641E17BF960}"/>
              </a:ext>
            </a:extLst>
          </p:cNvPr>
          <p:cNvSpPr txBox="1"/>
          <p:nvPr/>
        </p:nvSpPr>
        <p:spPr>
          <a:xfrm>
            <a:off x="1942079" y="1861457"/>
            <a:ext cx="8307842" cy="368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u="sng" dirty="0"/>
              <a:t>How many public companies are listed in the United States?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  1,000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 10,000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  30,000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   5,000</a:t>
            </a:r>
          </a:p>
        </p:txBody>
      </p:sp>
    </p:spTree>
    <p:extLst>
      <p:ext uri="{BB962C8B-B14F-4D97-AF65-F5344CB8AC3E}">
        <p14:creationId xmlns:p14="http://schemas.microsoft.com/office/powerpoint/2010/main" val="213933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606213" y="6477000"/>
            <a:ext cx="585787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TSTAR Q Medium"/>
                <a:cs typeface="TSTAR Q Medium"/>
              </a:defRPr>
            </a:lvl1pPr>
          </a:lstStyle>
          <a:p>
            <a:fld id="{3DADC2A6-54C6-45DA-8F2E-49BF40F31211}" type="slidenum">
              <a:rPr lang="en-US" b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</a:t>
            </a:fld>
            <a:endParaRPr lang="en-US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AutoShape 24" descr="http://upload.wikimedia.org/wikipedia/commons/c/c9/Intel-logo.svg"/>
          <p:cNvSpPr>
            <a:spLocks noChangeAspect="1" noChangeArrowheads="1"/>
          </p:cNvSpPr>
          <p:nvPr/>
        </p:nvSpPr>
        <p:spPr bwMode="auto">
          <a:xfrm>
            <a:off x="1679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91429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AutoShape 26" descr="http://upload.wikimedia.org/wikipedia/commons/c/c9/Intel-logo.svg"/>
          <p:cNvSpPr>
            <a:spLocks noChangeAspect="1" noChangeArrowheads="1"/>
          </p:cNvSpPr>
          <p:nvPr/>
        </p:nvSpPr>
        <p:spPr bwMode="auto">
          <a:xfrm>
            <a:off x="1831975" y="10588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914298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575" y="213784"/>
            <a:ext cx="8449163" cy="64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0061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43" y="377246"/>
            <a:ext cx="9301675" cy="62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28" y="350269"/>
            <a:ext cx="9533115" cy="635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9" y="3225149"/>
            <a:ext cx="6230918" cy="3260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21" y="356105"/>
            <a:ext cx="4048095" cy="6370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07" y="356105"/>
            <a:ext cx="3615396" cy="271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2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44" y="312516"/>
            <a:ext cx="9450353" cy="63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05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88" y="294209"/>
            <a:ext cx="8580718" cy="646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62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75" y="561845"/>
            <a:ext cx="9284677" cy="57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25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422"/>
          <a:stretch/>
        </p:blipFill>
        <p:spPr>
          <a:xfrm rot="5400000">
            <a:off x="5830157" y="-3562406"/>
            <a:ext cx="1140964" cy="826577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43" y="1950981"/>
            <a:ext cx="8267252" cy="3160091"/>
          </a:xfrm>
          <a:prstGeom prst="rect">
            <a:avLst/>
          </a:prstGeom>
        </p:spPr>
      </p:pic>
      <p:sp>
        <p:nvSpPr>
          <p:cNvPr id="232" name="Shape 232"/>
          <p:cNvSpPr/>
          <p:nvPr/>
        </p:nvSpPr>
        <p:spPr>
          <a:xfrm>
            <a:off x="2444957" y="4555890"/>
            <a:ext cx="140587" cy="137160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2618" tIns="36309" rIns="72618" bIns="36309" anchor="ctr" anchorCtr="0">
            <a:noAutofit/>
          </a:bodyPr>
          <a:lstStyle/>
          <a:p>
            <a:pPr algn="ctr" defTabSz="1006969">
              <a:defRPr/>
            </a:pPr>
            <a:endParaRPr sz="2206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2589822" y="4200139"/>
            <a:ext cx="453446" cy="392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 defTabSz="1006969">
              <a:buSzPct val="25000"/>
              <a:defRPr/>
            </a:pPr>
            <a:r>
              <a:rPr lang="en" sz="618">
                <a:latin typeface="Arial"/>
                <a:ea typeface="Arial"/>
                <a:cs typeface="Arial"/>
                <a:sym typeface="Arial"/>
              </a:rPr>
              <a:t>NDAQ</a:t>
            </a:r>
          </a:p>
        </p:txBody>
      </p:sp>
      <p:sp>
        <p:nvSpPr>
          <p:cNvPr id="234" name="Shape 234"/>
          <p:cNvSpPr/>
          <p:nvPr/>
        </p:nvSpPr>
        <p:spPr>
          <a:xfrm>
            <a:off x="2589822" y="4431894"/>
            <a:ext cx="453446" cy="392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 defTabSz="1006969">
              <a:buSzPct val="25000"/>
              <a:defRPr/>
            </a:pPr>
            <a:r>
              <a:rPr lang="en" sz="618">
                <a:latin typeface="Arial"/>
                <a:ea typeface="Arial"/>
                <a:cs typeface="Arial"/>
                <a:sym typeface="Arial"/>
              </a:rPr>
              <a:t>NYSE</a:t>
            </a:r>
          </a:p>
        </p:txBody>
      </p:sp>
      <p:sp>
        <p:nvSpPr>
          <p:cNvPr id="76" name="Oval 75"/>
          <p:cNvSpPr/>
          <p:nvPr/>
        </p:nvSpPr>
        <p:spPr>
          <a:xfrm>
            <a:off x="2444957" y="4325336"/>
            <a:ext cx="137160" cy="137160"/>
          </a:xfrm>
          <a:prstGeom prst="ellipse">
            <a:avLst/>
          </a:prstGeom>
          <a:solidFill>
            <a:srgbClr val="0096B4">
              <a:alpha val="90000"/>
            </a:srgbClr>
          </a:solidFill>
          <a:ln w="254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969">
              <a:defRPr/>
            </a:pPr>
            <a:endParaRPr lang="en-US" sz="1941" dirty="0">
              <a:solidFill>
                <a:schemeClr val="tx1"/>
              </a:solidFill>
              <a:latin typeface="ClanPro-Book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2278143" y="205640"/>
            <a:ext cx="8255387" cy="826400"/>
          </a:xfrm>
          <a:prstGeom prst="rect">
            <a:avLst/>
          </a:prstGeom>
          <a:noFill/>
          <a:ln>
            <a:noFill/>
          </a:ln>
        </p:spPr>
        <p:txBody>
          <a:bodyPr wrap="square" lIns="100675" tIns="100675" rIns="100675" bIns="100675" anchor="ctr" anchorCtr="0">
            <a:noAutofit/>
          </a:bodyPr>
          <a:lstStyle/>
          <a:p>
            <a:pPr lvl="0" algn="ctr">
              <a:defRPr/>
            </a:pPr>
            <a:r>
              <a:rPr lang="en" sz="2471" dirty="0">
                <a:solidFill>
                  <a:srgbClr val="FFFFFF"/>
                </a:solidFill>
                <a:latin typeface="ClanPro-Medium"/>
                <a:ea typeface="Roboto"/>
                <a:cs typeface="Roboto"/>
                <a:sym typeface="Roboto"/>
              </a:rPr>
              <a:t>Informed B</a:t>
            </a:r>
            <a:r>
              <a:rPr lang="en-US" sz="2471" dirty="0">
                <a:solidFill>
                  <a:srgbClr val="FFFFFF"/>
                </a:solidFill>
                <a:latin typeface="ClanPro-Medium"/>
                <a:ea typeface="Roboto"/>
                <a:cs typeface="Roboto"/>
                <a:sym typeface="Roboto"/>
              </a:rPr>
              <a:t>u</a:t>
            </a:r>
            <a:r>
              <a:rPr lang="en" sz="2471" dirty="0">
                <a:solidFill>
                  <a:srgbClr val="FFFFFF"/>
                </a:solidFill>
                <a:latin typeface="ClanPro-Medium"/>
                <a:ea typeface="Roboto"/>
                <a:cs typeface="Roboto"/>
                <a:sym typeface="Roboto"/>
              </a:rPr>
              <a:t>yers Choose Nasdaq:  </a:t>
            </a:r>
            <a:r>
              <a:rPr lang="en" sz="2471" baseline="30000" dirty="0">
                <a:solidFill>
                  <a:srgbClr val="FFFFFF"/>
                </a:solidFill>
                <a:latin typeface="ClanPro-Medium"/>
                <a:ea typeface="Roboto"/>
                <a:cs typeface="Roboto"/>
                <a:sym typeface="Roboto"/>
              </a:rPr>
              <a:t>$</a:t>
            </a:r>
            <a:r>
              <a:rPr lang="en" sz="2471" dirty="0">
                <a:solidFill>
                  <a:srgbClr val="FFFFFF"/>
                </a:solidFill>
                <a:latin typeface="ClanPro-Medium"/>
                <a:ea typeface="Roboto"/>
                <a:cs typeface="Roboto"/>
                <a:sym typeface="Roboto"/>
              </a:rPr>
              <a:t>1.6 Trillion in Market Value Has Switched To Nasdaq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00200" y="2731480"/>
            <a:ext cx="5172486" cy="4003148"/>
            <a:chOff x="752251" y="775855"/>
            <a:chExt cx="5534263" cy="4377185"/>
          </a:xfrm>
        </p:grpSpPr>
        <p:graphicFrame>
          <p:nvGraphicFramePr>
            <p:cNvPr id="67" name="Chart 66"/>
            <p:cNvGraphicFramePr/>
            <p:nvPr/>
          </p:nvGraphicFramePr>
          <p:xfrm>
            <a:off x="752251" y="775855"/>
            <a:ext cx="5269815" cy="43771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0" name="TextBox 79"/>
            <p:cNvSpPr txBox="1"/>
            <p:nvPr/>
          </p:nvSpPr>
          <p:spPr>
            <a:xfrm>
              <a:off x="4832771" y="1150169"/>
              <a:ext cx="522999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anPro-CondMedium" pitchFamily="34" charset="0"/>
                </a:defRPr>
              </a:lvl1pPr>
            </a:lstStyle>
            <a:p>
              <a:r>
                <a:rPr lang="en-US" sz="882" dirty="0">
                  <a:solidFill>
                    <a:schemeClr val="tx1"/>
                  </a:solidFill>
                </a:rPr>
                <a:t>$1.37T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050409" y="3454486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$398B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335439" y="2567178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$827B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827017" y="2800771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$767B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321209" y="3024925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$586B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832456" y="3171109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$519B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13151" y="3503871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$384B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62768" y="3933507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$174B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592622" y="3467725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$392B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062831" y="3503871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$378B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570791" y="3531180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$371B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49981" y="3910021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$217B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520309" y="4127222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$128B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28078" y="4304551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$51B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30052" y="2356156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$862B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566400" y="3332486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$446B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181840" y="4442219"/>
              <a:ext cx="620504" cy="45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1941" dirty="0">
                  <a:latin typeface="ClanPro-CondBook" pitchFamily="34" charset="0"/>
                </a:rPr>
                <a:t>\\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70130" y="1499925"/>
              <a:ext cx="572261" cy="4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$1.2T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052436" y="3284959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$462B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233850" y="817508"/>
              <a:ext cx="722176" cy="30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6969">
                <a:defRPr/>
              </a:pPr>
              <a:r>
                <a:rPr lang="en-US" sz="1235" dirty="0">
                  <a:latin typeface="ClanPro-CondMedium" pitchFamily="34" charset="0"/>
                </a:rPr>
                <a:t>$1.6T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582706" y="3265883"/>
              <a:ext cx="703808" cy="26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6969">
                <a:defRPr/>
              </a:pPr>
              <a:r>
                <a:rPr lang="en-US" sz="882" dirty="0">
                  <a:latin typeface="ClanPro-CondMedium" pitchFamily="34" charset="0"/>
                </a:rPr>
                <a:t>$462B</a:t>
              </a:r>
            </a:p>
          </p:txBody>
        </p:sp>
      </p:grp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9398" y="4028352"/>
            <a:ext cx="600709" cy="30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https://upload.wikimedia.org/wikipedia/en/thumb/c/cf/Automatic_Data_Processing_(logo).svg/1280px-Automatic_Data_Processing_(logo).svg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8704" y="4704953"/>
            <a:ext cx="655304" cy="3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://upload.wikimedia.org/wikipedia/en/thumb/6/65/Walgreens_Logo.svg/535px-Walgreens_Logo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223" y="4775300"/>
            <a:ext cx="1096774" cy="3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Image result for american airlines log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378" y="3279463"/>
            <a:ext cx="1553995" cy="47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pepsico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74" y="3293508"/>
            <a:ext cx="1306300" cy="3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Image result for xcel energy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62" y="5453073"/>
            <a:ext cx="1155911" cy="2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Image result for principal financial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83" y="6154711"/>
            <a:ext cx="1016085" cy="3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Image result for workday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54" y="3948150"/>
            <a:ext cx="827160" cy="32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7" descr="C:\Users\jacper\Desktop\MarriottInternational.sv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95" y="4779128"/>
            <a:ext cx="1038368" cy="2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Image result for united continental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62" y="3967699"/>
            <a:ext cx="1019856" cy="3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03253" y="6191094"/>
            <a:ext cx="1142520" cy="182966"/>
          </a:xfrm>
          <a:prstGeom prst="rect">
            <a:avLst/>
          </a:prstGeom>
        </p:spPr>
      </p:pic>
      <p:pic>
        <p:nvPicPr>
          <p:cNvPr id="116" name="Picture 2" descr="Image result for newell brands logo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7" b="9093"/>
          <a:stretch/>
        </p:blipFill>
        <p:spPr bwMode="auto">
          <a:xfrm>
            <a:off x="9335812" y="5303427"/>
            <a:ext cx="921088" cy="5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8" descr="C:\Users\jacper\Desktop\adi_logo_3200x2000_300dpi-center.png__1200x750_q95_crop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532" y="5200666"/>
            <a:ext cx="1136281" cy="7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6" descr="http://img.talkandroid.com/uploads/2011/02/Texas-Instruments-logo-design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076" y="6039807"/>
            <a:ext cx="832561" cy="37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hape 253"/>
          <p:cNvSpPr/>
          <p:nvPr/>
        </p:nvSpPr>
        <p:spPr>
          <a:xfrm>
            <a:off x="2880880" y="1517965"/>
            <a:ext cx="1965027" cy="5425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 defTabSz="1006969">
              <a:lnSpc>
                <a:spcPct val="115000"/>
              </a:lnSpc>
              <a:buSzPct val="25000"/>
              <a:defRPr/>
            </a:pPr>
            <a:r>
              <a:rPr lang="en" sz="1700" dirty="0">
                <a:solidFill>
                  <a:srgbClr val="AD208E"/>
                </a:solidFill>
                <a:latin typeface="ClanPro-Medium"/>
                <a:ea typeface="Roboto"/>
                <a:cs typeface="Roboto"/>
                <a:sym typeface="Roboto"/>
              </a:rPr>
              <a:t>Why Companies Switch to Nasdaq</a:t>
            </a:r>
          </a:p>
        </p:txBody>
      </p:sp>
      <p:sp>
        <p:nvSpPr>
          <p:cNvPr id="48" name="Shape 254"/>
          <p:cNvSpPr txBox="1"/>
          <p:nvPr/>
        </p:nvSpPr>
        <p:spPr>
          <a:xfrm>
            <a:off x="5029483" y="1311509"/>
            <a:ext cx="5515911" cy="1317778"/>
          </a:xfrm>
          <a:prstGeom prst="rect">
            <a:avLst/>
          </a:prstGeom>
          <a:noFill/>
          <a:ln>
            <a:noFill/>
          </a:ln>
        </p:spPr>
        <p:txBody>
          <a:bodyPr wrap="square" lIns="78542" tIns="39257" rIns="78542" bIns="39257" anchor="t" anchorCtr="0">
            <a:noAutofit/>
          </a:bodyPr>
          <a:lstStyle/>
          <a:p>
            <a:pPr marL="161373" indent="-161373" defTabSz="1006969">
              <a:lnSpc>
                <a:spcPct val="115000"/>
              </a:lnSpc>
              <a:spcAft>
                <a:spcPts val="353"/>
              </a:spcAft>
              <a:buClr>
                <a:srgbClr val="AD208E"/>
              </a:buClr>
              <a:buSzPct val="70000"/>
              <a:buFont typeface="Arial Narrow" panose="020B0606020202030204" pitchFamily="34" charset="0"/>
              <a:buChar char="►"/>
              <a:defRPr/>
            </a:pPr>
            <a:r>
              <a:rPr lang="en" sz="1600" b="1" dirty="0">
                <a:latin typeface="ClanPro-Medium"/>
                <a:ea typeface="Roboto Light"/>
                <a:cs typeface="Roboto Light"/>
                <a:sym typeface="Roboto Light"/>
              </a:rPr>
              <a:t>Investor Targeting &amp; Surveillance to Drive Valuation</a:t>
            </a:r>
          </a:p>
          <a:p>
            <a:pPr marL="161373" indent="-161373" defTabSz="1006969">
              <a:lnSpc>
                <a:spcPct val="115000"/>
              </a:lnSpc>
              <a:spcAft>
                <a:spcPts val="353"/>
              </a:spcAft>
              <a:buClr>
                <a:srgbClr val="AD208E"/>
              </a:buClr>
              <a:buSzPct val="70000"/>
              <a:buFont typeface="Arial Narrow" panose="020B0606020202030204" pitchFamily="34" charset="0"/>
              <a:buChar char="►"/>
              <a:defRPr/>
            </a:pPr>
            <a:r>
              <a:rPr lang="en" sz="1600" b="1" dirty="0">
                <a:latin typeface="ClanPro-Medium"/>
                <a:ea typeface="Roboto Light"/>
                <a:cs typeface="Roboto Light"/>
                <a:sym typeface="Roboto Light"/>
              </a:rPr>
              <a:t>High Impact Visibility &amp; Branding Acceleration</a:t>
            </a:r>
          </a:p>
          <a:p>
            <a:pPr marL="161373" indent="-161373" defTabSz="1006969">
              <a:lnSpc>
                <a:spcPct val="115000"/>
              </a:lnSpc>
              <a:spcAft>
                <a:spcPts val="353"/>
              </a:spcAft>
              <a:buClr>
                <a:srgbClr val="AD208E"/>
              </a:buClr>
              <a:buSzPct val="70000"/>
              <a:buFont typeface="Arial Narrow" panose="020B0606020202030204" pitchFamily="34" charset="0"/>
              <a:buChar char="►"/>
              <a:defRPr/>
            </a:pPr>
            <a:r>
              <a:rPr lang="en" sz="1600" b="1" dirty="0">
                <a:latin typeface="ClanPro-Medium"/>
                <a:ea typeface="Roboto Light"/>
                <a:cs typeface="Roboto Light"/>
                <a:sym typeface="Roboto Light"/>
              </a:rPr>
              <a:t>Index Inclusion Opportunities</a:t>
            </a:r>
          </a:p>
          <a:p>
            <a:pPr marL="161373" indent="-161373" defTabSz="1006969">
              <a:lnSpc>
                <a:spcPct val="115000"/>
              </a:lnSpc>
              <a:spcAft>
                <a:spcPts val="353"/>
              </a:spcAft>
              <a:buClr>
                <a:srgbClr val="AD208E"/>
              </a:buClr>
              <a:buSzPct val="70000"/>
              <a:buFont typeface="Arial Narrow" panose="020B0606020202030204" pitchFamily="34" charset="0"/>
              <a:buChar char="►"/>
              <a:defRPr/>
            </a:pPr>
            <a:r>
              <a:rPr lang="en" sz="1600" b="1" dirty="0">
                <a:latin typeface="ClanPro-Medium"/>
                <a:ea typeface="Roboto Light"/>
                <a:cs typeface="Roboto Light"/>
                <a:sym typeface="Roboto Light"/>
              </a:rPr>
              <a:t>Lower Cost of Listing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628695" y="2731480"/>
            <a:ext cx="726141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0095C5"/>
                </a:gs>
                <a:gs pos="71000">
                  <a:srgbClr val="AD208E"/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981577" y="1311509"/>
            <a:ext cx="5442583" cy="748972"/>
          </a:xfrm>
          <a:prstGeom prst="rect">
            <a:avLst/>
          </a:prstGeom>
          <a:solidFill>
            <a:srgbClr val="FFFF99">
              <a:alpha val="39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49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b="15784"/>
          <a:stretch/>
        </p:blipFill>
        <p:spPr>
          <a:xfrm>
            <a:off x="0" y="29"/>
            <a:ext cx="12192000" cy="6858003"/>
          </a:xfrm>
          <a:prstGeom prst="rect">
            <a:avLst/>
          </a:prstGeom>
        </p:spPr>
      </p:pic>
      <p:pic>
        <p:nvPicPr>
          <p:cNvPr id="10" name="Shape 77"/>
          <p:cNvPicPr preferRelativeResize="0"/>
          <p:nvPr/>
        </p:nvPicPr>
        <p:blipFill rotWithShape="1">
          <a:blip r:embed="rId4">
            <a:alphaModFix amt="28000"/>
          </a:blip>
          <a:srcRect l="-476" t="-18176" r="66202" b="5348"/>
          <a:stretch/>
        </p:blipFill>
        <p:spPr>
          <a:xfrm rot="5400000">
            <a:off x="8353145" y="4425641"/>
            <a:ext cx="3699335" cy="116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4350392" cy="6857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0795" y="844929"/>
            <a:ext cx="8088923" cy="1198309"/>
          </a:xfrm>
          <a:prstGeom prst="rect">
            <a:avLst/>
          </a:prstGeom>
          <a:noFill/>
        </p:spPr>
        <p:txBody>
          <a:bodyPr wrap="square" lIns="89435" tIns="44720" rIns="89435" bIns="44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“Nasdaq”</a:t>
            </a:r>
          </a:p>
        </p:txBody>
      </p:sp>
    </p:spTree>
    <p:extLst>
      <p:ext uri="{BB962C8B-B14F-4D97-AF65-F5344CB8AC3E}">
        <p14:creationId xmlns:p14="http://schemas.microsoft.com/office/powerpoint/2010/main" val="279373456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649" y="182880"/>
            <a:ext cx="7310735" cy="6305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2862" y="514877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(Williams ‘91)</a:t>
            </a:r>
          </a:p>
        </p:txBody>
      </p:sp>
    </p:spTree>
    <p:extLst>
      <p:ext uri="{BB962C8B-B14F-4D97-AF65-F5344CB8AC3E}">
        <p14:creationId xmlns:p14="http://schemas.microsoft.com/office/powerpoint/2010/main" val="2607417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1064" y="542606"/>
            <a:ext cx="6789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/>
              <a:t>Polling Question #2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36E4C-F81C-E442-B067-1CE79FDD16F9}"/>
              </a:ext>
            </a:extLst>
          </p:cNvPr>
          <p:cNvSpPr txBox="1"/>
          <p:nvPr/>
        </p:nvSpPr>
        <p:spPr>
          <a:xfrm>
            <a:off x="1297193" y="1981198"/>
            <a:ext cx="9597613" cy="368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u="sng" dirty="0"/>
              <a:t>What is the average age of companies that have </a:t>
            </a:r>
            <a:r>
              <a:rPr lang="en-US" sz="2400" b="1" u="sng" dirty="0" err="1"/>
              <a:t>IPO’d</a:t>
            </a:r>
            <a:r>
              <a:rPr lang="en-US" sz="2400" b="1" u="sng" dirty="0"/>
              <a:t> in the past 5 years?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11 years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  7 years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  2 years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400" dirty="0"/>
              <a:t>20 years</a:t>
            </a:r>
          </a:p>
        </p:txBody>
      </p:sp>
    </p:spTree>
    <p:extLst>
      <p:ext uri="{BB962C8B-B14F-4D97-AF65-F5344CB8AC3E}">
        <p14:creationId xmlns:p14="http://schemas.microsoft.com/office/powerpoint/2010/main" val="2567839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45" y="521969"/>
            <a:ext cx="10068805" cy="63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8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83" y="574723"/>
            <a:ext cx="10069339" cy="52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6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47" y="138064"/>
            <a:ext cx="9608391" cy="65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41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2862" y="514877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(Williams ‘91)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1582470" y="5148775"/>
            <a:ext cx="890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“Don’t argue with results” – Bob Phillips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535" y="995422"/>
            <a:ext cx="2930722" cy="39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8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2862" y="514877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(Williams ‘91)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53" y="0"/>
            <a:ext cx="12011025" cy="46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44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2862" y="514877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(Williams ‘91)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22" y="3264815"/>
            <a:ext cx="11811000" cy="46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4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2862" y="514877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(Williams ‘91)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57" y="-1558154"/>
            <a:ext cx="11868150" cy="47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4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b="15784"/>
          <a:stretch/>
        </p:blipFill>
        <p:spPr>
          <a:xfrm>
            <a:off x="0" y="29"/>
            <a:ext cx="12192000" cy="6858003"/>
          </a:xfrm>
          <a:prstGeom prst="rect">
            <a:avLst/>
          </a:prstGeom>
        </p:spPr>
      </p:pic>
      <p:pic>
        <p:nvPicPr>
          <p:cNvPr id="10" name="Shape 77"/>
          <p:cNvPicPr preferRelativeResize="0"/>
          <p:nvPr/>
        </p:nvPicPr>
        <p:blipFill rotWithShape="1">
          <a:blip r:embed="rId4">
            <a:alphaModFix amt="28000"/>
          </a:blip>
          <a:srcRect l="-476" t="-18176" r="66202" b="5348"/>
          <a:stretch/>
        </p:blipFill>
        <p:spPr>
          <a:xfrm rot="5400000">
            <a:off x="8353145" y="4425641"/>
            <a:ext cx="3699335" cy="116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4350392" cy="6857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855" y="1492043"/>
            <a:ext cx="8088923" cy="2306305"/>
          </a:xfrm>
          <a:prstGeom prst="rect">
            <a:avLst/>
          </a:prstGeom>
          <a:noFill/>
        </p:spPr>
        <p:txBody>
          <a:bodyPr wrap="square" lIns="89435" tIns="44720" rIns="89435" bIns="44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Global Economy + Capital Markets</a:t>
            </a:r>
          </a:p>
        </p:txBody>
      </p:sp>
    </p:spTree>
    <p:extLst>
      <p:ext uri="{BB962C8B-B14F-4D97-AF65-F5344CB8AC3E}">
        <p14:creationId xmlns:p14="http://schemas.microsoft.com/office/powerpoint/2010/main" val="408248559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89" y="439668"/>
            <a:ext cx="8918916" cy="61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93883" y="278214"/>
            <a:ext cx="8057974" cy="3465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u.s. gross domestic product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2041"/>
          <a:stretch/>
        </p:blipFill>
        <p:spPr bwMode="auto">
          <a:xfrm>
            <a:off x="1187859" y="624801"/>
            <a:ext cx="9228231" cy="29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59" y="3752729"/>
            <a:ext cx="9228231" cy="285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51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58" y="294928"/>
            <a:ext cx="9283188" cy="62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6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33" y="568814"/>
            <a:ext cx="10209536" cy="60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6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34068" y="348184"/>
            <a:ext cx="8057974" cy="3465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Stock markets: global comparison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701" y="844315"/>
            <a:ext cx="9369485" cy="55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6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355</Words>
  <Application>Microsoft Macintosh PowerPoint</Application>
  <PresentationFormat>Widescreen</PresentationFormat>
  <Paragraphs>94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ClanPro-Book</vt:lpstr>
      <vt:lpstr>ClanPro-CondBook</vt:lpstr>
      <vt:lpstr>ClanPro-CondMedium</vt:lpstr>
      <vt:lpstr>ClanPro-Medium</vt:lpstr>
      <vt:lpstr>Roboto</vt:lpstr>
      <vt:lpstr>TSTAR Q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NASDAQ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Joyce</dc:creator>
  <cp:lastModifiedBy>amatsukaze .</cp:lastModifiedBy>
  <cp:revision>71</cp:revision>
  <dcterms:created xsi:type="dcterms:W3CDTF">2019-09-18T16:50:22Z</dcterms:created>
  <dcterms:modified xsi:type="dcterms:W3CDTF">2020-07-16T14:41:26Z</dcterms:modified>
</cp:coreProperties>
</file>