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sldIdLst>
    <p:sldId id="256" r:id="rId5"/>
    <p:sldId id="316" r:id="rId6"/>
    <p:sldId id="290" r:id="rId7"/>
    <p:sldId id="291" r:id="rId8"/>
    <p:sldId id="292" r:id="rId9"/>
    <p:sldId id="315" r:id="rId10"/>
    <p:sldId id="317" r:id="rId11"/>
    <p:sldId id="295" r:id="rId12"/>
    <p:sldId id="313" r:id="rId13"/>
    <p:sldId id="299" r:id="rId14"/>
    <p:sldId id="318" r:id="rId15"/>
    <p:sldId id="311" r:id="rId16"/>
    <p:sldId id="283" r:id="rId17"/>
    <p:sldId id="305" r:id="rId18"/>
    <p:sldId id="302" r:id="rId19"/>
    <p:sldId id="306" r:id="rId20"/>
    <p:sldId id="319" r:id="rId21"/>
    <p:sldId id="320" r:id="rId22"/>
    <p:sldId id="308" r:id="rId23"/>
    <p:sldId id="307" r:id="rId24"/>
    <p:sldId id="268" r:id="rId25"/>
    <p:sldId id="289" r:id="rId26"/>
  </p:sldIdLst>
  <p:sldSz cx="9144000" cy="6858000" type="screen4x3"/>
  <p:notesSz cx="7008813" cy="9294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rman, Kristin" initials="HK" lastIdx="11" clrIdx="0"/>
  <p:cmAuthor id="1" name="Nath, Tessa" initials="TN"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1EFFF"/>
    <a:srgbClr val="ED8800"/>
    <a:srgbClr val="AE2573"/>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41" autoAdjust="0"/>
    <p:restoredTop sz="84053" autoAdjust="0"/>
  </p:normalViewPr>
  <p:slideViewPr>
    <p:cSldViewPr>
      <p:cViewPr>
        <p:scale>
          <a:sx n="97" d="100"/>
          <a:sy n="97" d="100"/>
        </p:scale>
        <p:origin x="-1794" y="-72"/>
      </p:cViewPr>
      <p:guideLst>
        <p:guide orient="horz" pos="2160"/>
        <p:guide pos="2880"/>
      </p:guideLst>
    </p:cSldViewPr>
  </p:slideViewPr>
  <p:notesTextViewPr>
    <p:cViewPr>
      <p:scale>
        <a:sx n="1" d="1"/>
        <a:sy n="1" d="1"/>
      </p:scale>
      <p:origin x="0" y="0"/>
    </p:cViewPr>
  </p:notesTextViewPr>
  <p:sorterViewPr>
    <p:cViewPr>
      <p:scale>
        <a:sx n="160" d="100"/>
        <a:sy n="1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152" cy="464741"/>
          </a:xfrm>
          <a:prstGeom prst="rect">
            <a:avLst/>
          </a:prstGeom>
        </p:spPr>
        <p:txBody>
          <a:bodyPr vert="horz" lIns="93159" tIns="46580" rIns="93159" bIns="46580" rtlCol="0"/>
          <a:lstStyle>
            <a:lvl1pPr algn="l">
              <a:defRPr sz="1200"/>
            </a:lvl1pPr>
          </a:lstStyle>
          <a:p>
            <a:endParaRPr lang="en-US"/>
          </a:p>
        </p:txBody>
      </p:sp>
      <p:sp>
        <p:nvSpPr>
          <p:cNvPr id="3" name="Date Placeholder 2"/>
          <p:cNvSpPr>
            <a:spLocks noGrp="1"/>
          </p:cNvSpPr>
          <p:nvPr>
            <p:ph type="dt" idx="1"/>
          </p:nvPr>
        </p:nvSpPr>
        <p:spPr>
          <a:xfrm>
            <a:off x="3970039" y="0"/>
            <a:ext cx="3037152" cy="464741"/>
          </a:xfrm>
          <a:prstGeom prst="rect">
            <a:avLst/>
          </a:prstGeom>
        </p:spPr>
        <p:txBody>
          <a:bodyPr vert="horz" lIns="93159" tIns="46580" rIns="93159" bIns="46580" rtlCol="0"/>
          <a:lstStyle>
            <a:lvl1pPr algn="r">
              <a:defRPr sz="1200"/>
            </a:lvl1pPr>
          </a:lstStyle>
          <a:p>
            <a:fld id="{ACEA3730-BB89-4DD4-A53D-8F97F4170D7D}" type="datetimeFigureOut">
              <a:rPr lang="en-US" smtClean="0"/>
              <a:t>6/15/2017</a:t>
            </a:fld>
            <a:endParaRPr lang="en-US"/>
          </a:p>
        </p:txBody>
      </p:sp>
      <p:sp>
        <p:nvSpPr>
          <p:cNvPr id="4" name="Slide Image Placeholder 3"/>
          <p:cNvSpPr>
            <a:spLocks noGrp="1" noRot="1" noChangeAspect="1"/>
          </p:cNvSpPr>
          <p:nvPr>
            <p:ph type="sldImg" idx="2"/>
          </p:nvPr>
        </p:nvSpPr>
        <p:spPr>
          <a:xfrm>
            <a:off x="1179513" y="696913"/>
            <a:ext cx="4649787" cy="3486150"/>
          </a:xfrm>
          <a:prstGeom prst="rect">
            <a:avLst/>
          </a:prstGeom>
          <a:noFill/>
          <a:ln w="12700">
            <a:solidFill>
              <a:prstClr val="black"/>
            </a:solidFill>
          </a:ln>
        </p:spPr>
        <p:txBody>
          <a:bodyPr vert="horz" lIns="93159" tIns="46580" rIns="93159" bIns="46580" rtlCol="0" anchor="ctr"/>
          <a:lstStyle/>
          <a:p>
            <a:endParaRPr lang="en-US"/>
          </a:p>
        </p:txBody>
      </p:sp>
      <p:sp>
        <p:nvSpPr>
          <p:cNvPr id="5" name="Notes Placeholder 4"/>
          <p:cNvSpPr>
            <a:spLocks noGrp="1"/>
          </p:cNvSpPr>
          <p:nvPr>
            <p:ph type="body" sz="quarter" idx="3"/>
          </p:nvPr>
        </p:nvSpPr>
        <p:spPr>
          <a:xfrm>
            <a:off x="700882" y="4415036"/>
            <a:ext cx="5607050" cy="4182666"/>
          </a:xfrm>
          <a:prstGeom prst="rect">
            <a:avLst/>
          </a:prstGeom>
        </p:spPr>
        <p:txBody>
          <a:bodyPr vert="horz" lIns="93159" tIns="46580" rIns="93159" bIns="465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8459"/>
            <a:ext cx="3037152" cy="464741"/>
          </a:xfrm>
          <a:prstGeom prst="rect">
            <a:avLst/>
          </a:prstGeom>
        </p:spPr>
        <p:txBody>
          <a:bodyPr vert="horz" lIns="93159" tIns="46580" rIns="93159" bIns="46580" rtlCol="0" anchor="b"/>
          <a:lstStyle>
            <a:lvl1pPr algn="l">
              <a:defRPr sz="1200"/>
            </a:lvl1pPr>
          </a:lstStyle>
          <a:p>
            <a:endParaRPr lang="en-US"/>
          </a:p>
        </p:txBody>
      </p:sp>
      <p:sp>
        <p:nvSpPr>
          <p:cNvPr id="7" name="Slide Number Placeholder 6"/>
          <p:cNvSpPr>
            <a:spLocks noGrp="1"/>
          </p:cNvSpPr>
          <p:nvPr>
            <p:ph type="sldNum" sz="quarter" idx="5"/>
          </p:nvPr>
        </p:nvSpPr>
        <p:spPr>
          <a:xfrm>
            <a:off x="3970039" y="8828459"/>
            <a:ext cx="3037152" cy="464741"/>
          </a:xfrm>
          <a:prstGeom prst="rect">
            <a:avLst/>
          </a:prstGeom>
        </p:spPr>
        <p:txBody>
          <a:bodyPr vert="horz" lIns="93159" tIns="46580" rIns="93159" bIns="46580" rtlCol="0" anchor="b"/>
          <a:lstStyle>
            <a:lvl1pPr algn="r">
              <a:defRPr sz="1200"/>
            </a:lvl1pPr>
          </a:lstStyle>
          <a:p>
            <a:fld id="{154AE2ED-2E7C-43CC-B83E-38ED75B77299}" type="slidenum">
              <a:rPr lang="en-US" smtClean="0"/>
              <a:t>‹#›</a:t>
            </a:fld>
            <a:endParaRPr lang="en-US"/>
          </a:p>
        </p:txBody>
      </p:sp>
    </p:spTree>
    <p:extLst>
      <p:ext uri="{BB962C8B-B14F-4D97-AF65-F5344CB8AC3E}">
        <p14:creationId xmlns:p14="http://schemas.microsoft.com/office/powerpoint/2010/main" val="3001589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Tx/>
              <a:buNone/>
            </a:pPr>
            <a:endParaRPr lang="en-US" dirty="0"/>
          </a:p>
        </p:txBody>
      </p:sp>
      <p:sp>
        <p:nvSpPr>
          <p:cNvPr id="4" name="Slide Number Placeholder 3"/>
          <p:cNvSpPr>
            <a:spLocks noGrp="1"/>
          </p:cNvSpPr>
          <p:nvPr>
            <p:ph type="sldNum" sz="quarter" idx="10"/>
          </p:nvPr>
        </p:nvSpPr>
        <p:spPr/>
        <p:txBody>
          <a:bodyPr/>
          <a:lstStyle/>
          <a:p>
            <a:fld id="{154AE2ED-2E7C-43CC-B83E-38ED75B77299}" type="slidenum">
              <a:rPr lang="en-US" smtClean="0"/>
              <a:t>1</a:t>
            </a:fld>
            <a:endParaRPr lang="en-US"/>
          </a:p>
        </p:txBody>
      </p:sp>
    </p:spTree>
    <p:extLst>
      <p:ext uri="{BB962C8B-B14F-4D97-AF65-F5344CB8AC3E}">
        <p14:creationId xmlns:p14="http://schemas.microsoft.com/office/powerpoint/2010/main" val="965249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49787" cy="348615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Now we’re going to shift gears and talk about the operational impacts. And to do that we’re going to start by hearing from one of our customers how they manage their global treasury.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Founded in 1997, Webroot is the largest privately held Internet security company, delivering real-time internet threat protection for customers, businesses, and enterprises. Trusted and integrated by market-leading companies, including Cisco, F5 Networks, Aruba, Palo Alto Networks, A10 Networks, and more, Webroot is headquartered in Colorado and operates globally across North America, Europe, and Asia.</a:t>
            </a:r>
          </a:p>
          <a:p>
            <a:pPr marL="171450" lvl="0" indent="-171450">
              <a:buFont typeface="Arial" panose="020B0604020202020204" pitchFamily="34" charset="0"/>
              <a:buChar char="•"/>
            </a:pPr>
            <a:endParaRPr lang="en-US" sz="1200" b="1" i="1" kern="1200" dirty="0">
              <a:solidFill>
                <a:schemeClr val="bg2"/>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 you listen, pay attention to their centralization strategy as you watch the video, specifically their global visibility, automation of payables and receivables, and consistent processes across entities.</a:t>
            </a:r>
          </a:p>
          <a:p>
            <a:endParaRPr lang="en-US" dirty="0"/>
          </a:p>
        </p:txBody>
      </p:sp>
      <p:sp>
        <p:nvSpPr>
          <p:cNvPr id="4" name="Slide Number Placeholder 3"/>
          <p:cNvSpPr>
            <a:spLocks noGrp="1"/>
          </p:cNvSpPr>
          <p:nvPr>
            <p:ph type="sldNum" sz="quarter" idx="10"/>
          </p:nvPr>
        </p:nvSpPr>
        <p:spPr/>
        <p:txBody>
          <a:bodyPr/>
          <a:lstStyle/>
          <a:p>
            <a:pPr>
              <a:defRPr/>
            </a:pPr>
            <a:fld id="{510B64E5-D606-4CDB-8E89-4109B1C12515}" type="slidenum">
              <a:rPr lang="en-US" smtClean="0"/>
              <a:pPr>
                <a:defRPr/>
              </a:pPr>
              <a:t>12</a:t>
            </a:fld>
            <a:endParaRPr lang="en-US"/>
          </a:p>
        </p:txBody>
      </p:sp>
    </p:spTree>
    <p:extLst>
      <p:ext uri="{BB962C8B-B14F-4D97-AF65-F5344CB8AC3E}">
        <p14:creationId xmlns:p14="http://schemas.microsoft.com/office/powerpoint/2010/main" val="3570498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49787" cy="348615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 you all heard, Nick Dooley, the Webroot Strategic Finance and Treasury Manager said, “I can be a central point of contact internally for any banking question…and run whichever report is necessary and share that with our whole team. Everyone is looking at the same information coming from the same source.”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To recap, the main components that Webroot was addressing are lack of visibility, lack of efficiency, and so forth.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 a company, a way that you can assess your operational needs is to ask the questions that are on the next slide…</a:t>
            </a:r>
          </a:p>
          <a:p>
            <a:pPr marL="0" indent="0">
              <a:spcBef>
                <a:spcPct val="20000"/>
              </a:spcBef>
              <a:buClr>
                <a:schemeClr val="tx1"/>
              </a:buClr>
              <a:buSzPct val="115000"/>
              <a:buFont typeface="Arial" panose="020B0604020202020204" pitchFamily="34" charset="0"/>
              <a:buNone/>
            </a:pPr>
            <a:r>
              <a:rPr lang="en-US" dirty="0">
                <a:latin typeface="Georgia" pitchFamily="18" charset="0"/>
                <a:ea typeface="MS PGothic" pitchFamily="34" charset="-128"/>
              </a:rPr>
              <a:t>___________________________________________</a:t>
            </a:r>
          </a:p>
          <a:p>
            <a:pPr marL="171450" indent="-171450">
              <a:spcBef>
                <a:spcPct val="20000"/>
              </a:spcBef>
              <a:buClr>
                <a:schemeClr val="tx1"/>
              </a:buClr>
              <a:buSzPct val="115000"/>
              <a:buFont typeface="Arial" panose="020B0604020202020204" pitchFamily="34" charset="0"/>
              <a:buChar char="•"/>
            </a:pPr>
            <a:endParaRPr lang="en-US" dirty="0">
              <a:latin typeface="Georgia" pitchFamily="18" charset="0"/>
              <a:ea typeface="MS PGothic" pitchFamily="34" charset="-128"/>
            </a:endParaRPr>
          </a:p>
          <a:p>
            <a:pPr marL="229663" indent="-229663">
              <a:spcBef>
                <a:spcPct val="20000"/>
              </a:spcBef>
              <a:buClr>
                <a:schemeClr val="tx1"/>
              </a:buClr>
              <a:buSzPct val="115000"/>
              <a:buFont typeface="Wingdings" pitchFamily="2" charset="2"/>
              <a:buChar char="§"/>
            </a:pPr>
            <a:r>
              <a:rPr lang="en-US" dirty="0">
                <a:latin typeface="Georgia" pitchFamily="18" charset="0"/>
                <a:ea typeface="MS PGothic" pitchFamily="34" charset="-128"/>
              </a:rPr>
              <a:t>Different types of accounts</a:t>
            </a:r>
          </a:p>
          <a:p>
            <a:pPr marL="229663" indent="-229663">
              <a:spcBef>
                <a:spcPct val="20000"/>
              </a:spcBef>
              <a:buClr>
                <a:schemeClr val="tx1"/>
              </a:buClr>
              <a:buSzPct val="115000"/>
              <a:buFont typeface="Wingdings" pitchFamily="2" charset="2"/>
              <a:buChar char="§"/>
            </a:pPr>
            <a:r>
              <a:rPr lang="en-US" dirty="0">
                <a:latin typeface="Georgia" pitchFamily="18" charset="0"/>
                <a:ea typeface="MS PGothic" pitchFamily="34" charset="-128"/>
              </a:rPr>
              <a:t>Too many accounts</a:t>
            </a:r>
          </a:p>
          <a:p>
            <a:pPr marL="229663" indent="-229663">
              <a:spcBef>
                <a:spcPct val="20000"/>
              </a:spcBef>
              <a:buClr>
                <a:schemeClr val="tx1"/>
              </a:buClr>
              <a:buSzPct val="115000"/>
              <a:buFont typeface="Wingdings" pitchFamily="2" charset="2"/>
              <a:buChar char="§"/>
            </a:pPr>
            <a:r>
              <a:rPr lang="en-US" dirty="0">
                <a:latin typeface="Georgia" pitchFamily="18" charset="0"/>
                <a:ea typeface="MS PGothic" pitchFamily="34" charset="-128"/>
              </a:rPr>
              <a:t>Account opening challenges</a:t>
            </a:r>
            <a:endParaRPr lang="en-US" b="0" dirty="0">
              <a:latin typeface="Georgia" pitchFamily="18" charset="0"/>
              <a:ea typeface="MS PGothic" pitchFamily="34" charset="-128"/>
            </a:endParaRPr>
          </a:p>
          <a:p>
            <a:pPr marL="291122" indent="-291122">
              <a:spcBef>
                <a:spcPct val="20000"/>
              </a:spcBef>
              <a:buClr>
                <a:schemeClr val="tx1"/>
              </a:buClr>
              <a:buSzPct val="115000"/>
              <a:buFont typeface="Wingdings" panose="05000000000000000000" pitchFamily="2" charset="2"/>
              <a:buChar char="§"/>
            </a:pPr>
            <a:r>
              <a:rPr lang="en-US" dirty="0">
                <a:latin typeface="Georgia" pitchFamily="18" charset="0"/>
                <a:ea typeface="MS PGothic" pitchFamily="34" charset="-128"/>
              </a:rPr>
              <a:t>Country or region specific</a:t>
            </a:r>
          </a:p>
          <a:p>
            <a:pPr marL="291122" indent="-291122">
              <a:spcBef>
                <a:spcPct val="20000"/>
              </a:spcBef>
              <a:buClr>
                <a:schemeClr val="tx1"/>
              </a:buClr>
              <a:buSzPct val="115000"/>
              <a:buFont typeface="Wingdings" panose="05000000000000000000" pitchFamily="2" charset="2"/>
              <a:buChar char="§"/>
            </a:pPr>
            <a:r>
              <a:rPr lang="en-US" dirty="0">
                <a:latin typeface="Georgia" pitchFamily="18" charset="0"/>
                <a:ea typeface="MS PGothic" pitchFamily="34" charset="-128"/>
              </a:rPr>
              <a:t>Constant change</a:t>
            </a:r>
          </a:p>
          <a:p>
            <a:pPr marL="229663" indent="-229663">
              <a:spcBef>
                <a:spcPct val="20000"/>
              </a:spcBef>
              <a:buClr>
                <a:schemeClr val="tx1"/>
              </a:buClr>
              <a:buSzPct val="115000"/>
              <a:buFont typeface="Wingdings" pitchFamily="2" charset="2"/>
              <a:buChar char="§"/>
            </a:pPr>
            <a:r>
              <a:rPr lang="en-US" dirty="0">
                <a:latin typeface="Georgia" pitchFamily="18" charset="0"/>
                <a:ea typeface="MS PGothic" pitchFamily="34" charset="-128"/>
              </a:rPr>
              <a:t>Implementing a global solution</a:t>
            </a:r>
          </a:p>
          <a:p>
            <a:pPr marL="229663" indent="-229663">
              <a:spcBef>
                <a:spcPct val="20000"/>
              </a:spcBef>
              <a:buClr>
                <a:schemeClr val="tx1"/>
              </a:buClr>
              <a:buSzPct val="115000"/>
              <a:buFont typeface="Wingdings" pitchFamily="2" charset="2"/>
              <a:buChar char="§"/>
            </a:pPr>
            <a:r>
              <a:rPr lang="en-US" dirty="0">
                <a:latin typeface="Georgia" pitchFamily="18" charset="0"/>
                <a:ea typeface="MS PGothic" pitchFamily="34" charset="-128"/>
              </a:rPr>
              <a:t>Integrating technology</a:t>
            </a:r>
          </a:p>
          <a:p>
            <a:endParaRPr lang="en-US" dirty="0"/>
          </a:p>
        </p:txBody>
      </p:sp>
      <p:sp>
        <p:nvSpPr>
          <p:cNvPr id="4" name="Slide Number Placeholder 3"/>
          <p:cNvSpPr>
            <a:spLocks noGrp="1"/>
          </p:cNvSpPr>
          <p:nvPr>
            <p:ph type="sldNum" sz="quarter" idx="10"/>
          </p:nvPr>
        </p:nvSpPr>
        <p:spPr/>
        <p:txBody>
          <a:bodyPr/>
          <a:lstStyle/>
          <a:p>
            <a:pPr>
              <a:defRPr/>
            </a:pPr>
            <a:fld id="{510B64E5-D606-4CDB-8E89-4109B1C12515}" type="slidenum">
              <a:rPr lang="en-US" smtClean="0"/>
              <a:pPr>
                <a:defRPr/>
              </a:pPr>
              <a:t>14</a:t>
            </a:fld>
            <a:endParaRPr lang="en-US"/>
          </a:p>
        </p:txBody>
      </p:sp>
    </p:spTree>
    <p:extLst>
      <p:ext uri="{BB962C8B-B14F-4D97-AF65-F5344CB8AC3E}">
        <p14:creationId xmlns:p14="http://schemas.microsoft.com/office/powerpoint/2010/main" val="3570498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solution for Webroot was to move some of their operations centrally. When they were doing this, they were trying to optimize liquidity, improve visibility and control, optimize account structures, automate payments, and mitigate their risk.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So how do you do this?</a:t>
            </a:r>
          </a:p>
          <a:p>
            <a:endParaRPr lang="en-US" i="1" baseline="0" dirty="0"/>
          </a:p>
        </p:txBody>
      </p:sp>
      <p:sp>
        <p:nvSpPr>
          <p:cNvPr id="4" name="Slide Number Placeholder 3"/>
          <p:cNvSpPr>
            <a:spLocks noGrp="1"/>
          </p:cNvSpPr>
          <p:nvPr>
            <p:ph type="sldNum" sz="quarter" idx="10"/>
          </p:nvPr>
        </p:nvSpPr>
        <p:spPr/>
        <p:txBody>
          <a:bodyPr/>
          <a:lstStyle/>
          <a:p>
            <a:fld id="{154AE2ED-2E7C-43CC-B83E-38ED75B77299}" type="slidenum">
              <a:rPr lang="en-US" smtClean="0"/>
              <a:t>15</a:t>
            </a:fld>
            <a:endParaRPr lang="en-US"/>
          </a:p>
        </p:txBody>
      </p:sp>
    </p:spTree>
    <p:extLst>
      <p:ext uri="{BB962C8B-B14F-4D97-AF65-F5344CB8AC3E}">
        <p14:creationId xmlns:p14="http://schemas.microsoft.com/office/powerpoint/2010/main" val="1425397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do you go about assessing operations? You will want to ask yourself a series of questions.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These are some of the questions that Nick and team were asking themselves as they were developing new processes and organizational structure.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Webroot was trying to become more efficient as they grew, so a centralized structure made sense. That being said, they still wanted autonomy in their Dublin office, but this helped efficiency by becoming a centralized treasury structure. </a:t>
            </a:r>
          </a:p>
          <a:p>
            <a:endParaRPr lang="en-US" dirty="0"/>
          </a:p>
        </p:txBody>
      </p:sp>
      <p:sp>
        <p:nvSpPr>
          <p:cNvPr id="4" name="Slide Number Placeholder 3"/>
          <p:cNvSpPr>
            <a:spLocks noGrp="1"/>
          </p:cNvSpPr>
          <p:nvPr>
            <p:ph type="sldNum" sz="quarter" idx="10"/>
          </p:nvPr>
        </p:nvSpPr>
        <p:spPr/>
        <p:txBody>
          <a:bodyPr/>
          <a:lstStyle/>
          <a:p>
            <a:fld id="{154AE2ED-2E7C-43CC-B83E-38ED75B77299}" type="slidenum">
              <a:rPr lang="en-US" smtClean="0"/>
              <a:t>16</a:t>
            </a:fld>
            <a:endParaRPr lang="en-US"/>
          </a:p>
        </p:txBody>
      </p:sp>
    </p:spTree>
    <p:extLst>
      <p:ext uri="{BB962C8B-B14F-4D97-AF65-F5344CB8AC3E}">
        <p14:creationId xmlns:p14="http://schemas.microsoft.com/office/powerpoint/2010/main" val="4264491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4" indent="-171424" defTabSz="914259">
              <a:buFont typeface="Arial" panose="020B0604020202020204" pitchFamily="34" charset="0"/>
              <a:buChar char="•"/>
              <a:defRPr/>
            </a:pPr>
            <a:endParaRPr lang="en-US" i="1" dirty="0"/>
          </a:p>
        </p:txBody>
      </p:sp>
      <p:sp>
        <p:nvSpPr>
          <p:cNvPr id="4" name="Slide Number Placeholder 3"/>
          <p:cNvSpPr>
            <a:spLocks noGrp="1"/>
          </p:cNvSpPr>
          <p:nvPr>
            <p:ph type="sldNum" sz="quarter" idx="10"/>
          </p:nvPr>
        </p:nvSpPr>
        <p:spPr/>
        <p:txBody>
          <a:bodyPr/>
          <a:lstStyle/>
          <a:p>
            <a:fld id="{154AE2ED-2E7C-43CC-B83E-38ED75B77299}" type="slidenum">
              <a:rPr lang="en-US" smtClean="0"/>
              <a:t>18</a:t>
            </a:fld>
            <a:endParaRPr lang="en-US"/>
          </a:p>
        </p:txBody>
      </p:sp>
    </p:spTree>
    <p:extLst>
      <p:ext uri="{BB962C8B-B14F-4D97-AF65-F5344CB8AC3E}">
        <p14:creationId xmlns:p14="http://schemas.microsoft.com/office/powerpoint/2010/main" val="1532522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aseline="0" dirty="0">
                <a:solidFill>
                  <a:schemeClr val="bg1"/>
                </a:solidFill>
              </a:rPr>
              <a:t>Once you’ve decided that you need new technology, it’s important to decide if you will build or buy your solution.</a:t>
            </a:r>
            <a:endParaRPr lang="en-US" sz="1200" dirty="0">
              <a:solidFill>
                <a:schemeClr val="bg1"/>
              </a:solidFill>
            </a:endParaRPr>
          </a:p>
          <a:p>
            <a:pPr marL="171450" indent="-171450">
              <a:buFont typeface="Arial" panose="020B0604020202020204" pitchFamily="34" charset="0"/>
              <a:buChar char="•"/>
            </a:pPr>
            <a:r>
              <a:rPr lang="en-US" dirty="0"/>
              <a:t>Options: </a:t>
            </a:r>
          </a:p>
          <a:p>
            <a:pPr marL="628650" lvl="1" indent="-171450">
              <a:buFont typeface="Arial" panose="020B0604020202020204" pitchFamily="34" charset="0"/>
              <a:buChar char="•"/>
            </a:pPr>
            <a:r>
              <a:rPr lang="en-US" dirty="0"/>
              <a:t>3</a:t>
            </a:r>
            <a:r>
              <a:rPr lang="en-US" baseline="30000" dirty="0"/>
              <a:t>rd</a:t>
            </a:r>
            <a:r>
              <a:rPr lang="en-US" dirty="0"/>
              <a:t> party</a:t>
            </a:r>
          </a:p>
          <a:p>
            <a:pPr marL="628650" lvl="1" indent="-171450">
              <a:buFont typeface="Arial" panose="020B0604020202020204" pitchFamily="34" charset="0"/>
              <a:buChar char="•"/>
            </a:pPr>
            <a:r>
              <a:rPr lang="en-US" dirty="0"/>
              <a:t>Mature, build in-house </a:t>
            </a:r>
          </a:p>
          <a:p>
            <a:pPr marL="1085850" lvl="2" indent="-171450">
              <a:buFont typeface="Arial" panose="020B0604020202020204" pitchFamily="34" charset="0"/>
              <a:buChar char="•"/>
            </a:pPr>
            <a:r>
              <a:rPr lang="en-US" dirty="0"/>
              <a:t>Understand the nuances </a:t>
            </a:r>
          </a:p>
          <a:p>
            <a:pPr marL="1085850" lvl="2" indent="-171450">
              <a:buFont typeface="Arial" panose="020B0604020202020204" pitchFamily="34" charset="0"/>
              <a:buChar char="•"/>
            </a:pPr>
            <a:r>
              <a:rPr lang="en-US" dirty="0"/>
              <a:t>Optimize, </a:t>
            </a:r>
          </a:p>
          <a:p>
            <a:pPr marL="1085850" lvl="2" indent="-171450">
              <a:buFont typeface="Arial" panose="020B0604020202020204" pitchFamily="34" charset="0"/>
              <a:buChar char="•"/>
            </a:pPr>
            <a:r>
              <a:rPr lang="en-US" dirty="0"/>
              <a:t>Tech resources can build faster, better, more customized</a:t>
            </a:r>
          </a:p>
          <a:p>
            <a:pPr marL="171450" indent="-171450">
              <a:buFont typeface="Arial" panose="020B0604020202020204" pitchFamily="34" charset="0"/>
              <a:buChar char="•"/>
            </a:pPr>
            <a:r>
              <a:rPr lang="en-US" dirty="0"/>
              <a:t>Considerations</a:t>
            </a:r>
          </a:p>
          <a:p>
            <a:pPr marL="628650" lvl="1" indent="-171450">
              <a:buFont typeface="Arial" panose="020B0604020202020204" pitchFamily="34" charset="0"/>
              <a:buChar char="•"/>
            </a:pPr>
            <a:r>
              <a:rPr lang="en-US" dirty="0"/>
              <a:t>Time to market</a:t>
            </a:r>
          </a:p>
          <a:p>
            <a:pPr marL="628650" lvl="1" indent="-171450">
              <a:buFont typeface="Arial" panose="020B0604020202020204" pitchFamily="34" charset="0"/>
              <a:buChar char="•"/>
            </a:pPr>
            <a:r>
              <a:rPr lang="en-US" dirty="0"/>
              <a:t>Cost</a:t>
            </a:r>
            <a:endParaRPr lang="en-US" b="1" dirty="0"/>
          </a:p>
          <a:p>
            <a:pPr marL="171450" indent="-171450">
              <a:buFont typeface="Arial" panose="020B0604020202020204" pitchFamily="34" charset="0"/>
              <a:buChar char="•"/>
            </a:pPr>
            <a:r>
              <a:rPr lang="en-US" dirty="0"/>
              <a:t>Selection criteria beyond the basics</a:t>
            </a:r>
          </a:p>
          <a:p>
            <a:pPr marL="628650" lvl="1" indent="-171450">
              <a:buFont typeface="Arial" panose="020B0604020202020204" pitchFamily="34" charset="0"/>
              <a:buChar char="•"/>
            </a:pPr>
            <a:r>
              <a:rPr lang="en-US" dirty="0"/>
              <a:t>Time to market</a:t>
            </a:r>
          </a:p>
          <a:p>
            <a:pPr marL="628650" lvl="1" indent="-171450">
              <a:buFont typeface="Arial" panose="020B0604020202020204" pitchFamily="34" charset="0"/>
              <a:buChar char="•"/>
            </a:pPr>
            <a:r>
              <a:rPr lang="en-US" dirty="0"/>
              <a:t>Friendly to each other - interoperability</a:t>
            </a:r>
          </a:p>
          <a:p>
            <a:pPr marL="171450" indent="-171450">
              <a:buFont typeface="Arial" panose="020B0604020202020204" pitchFamily="34" charset="0"/>
              <a:buChar char="•"/>
            </a:pPr>
            <a:r>
              <a:rPr lang="en-US" dirty="0"/>
              <a:t>Scale</a:t>
            </a:r>
          </a:p>
          <a:p>
            <a:pPr marL="628650" lvl="1" indent="-171450">
              <a:buFont typeface="Arial" panose="020B0604020202020204" pitchFamily="34" charset="0"/>
              <a:buChar char="•"/>
            </a:pPr>
            <a:r>
              <a:rPr lang="en-US" dirty="0"/>
              <a:t>Your needs will evolve over time</a:t>
            </a:r>
          </a:p>
          <a:p>
            <a:pPr marL="628650" lvl="1" indent="-171450">
              <a:buFont typeface="Arial" panose="020B0604020202020204" pitchFamily="34" charset="0"/>
              <a:buChar char="•"/>
            </a:pPr>
            <a:r>
              <a:rPr lang="en-US" dirty="0"/>
              <a:t>Many companies start with outside vendors and eventually bring in-house, especially for payments </a:t>
            </a:r>
          </a:p>
          <a:p>
            <a:pPr marL="628650" lvl="1" indent="-171450">
              <a:buFont typeface="Arial" panose="020B0604020202020204" pitchFamily="34" charset="0"/>
              <a:buChar char="•"/>
            </a:pPr>
            <a:r>
              <a:rPr lang="en-US" dirty="0"/>
              <a:t>Your strategy will change throughout the growth cycle</a:t>
            </a:r>
          </a:p>
          <a:p>
            <a:pPr marL="171450" indent="-171450">
              <a:buFont typeface="Arial" panose="020B0604020202020204" pitchFamily="34" charset="0"/>
              <a:buChar char="•"/>
            </a:pPr>
            <a:r>
              <a:rPr lang="en-US" dirty="0"/>
              <a:t>What’s different about being international?</a:t>
            </a:r>
          </a:p>
          <a:p>
            <a:pPr marL="628650" lvl="1" indent="-171450">
              <a:buFont typeface="Arial" panose="020B0604020202020204" pitchFamily="34" charset="0"/>
              <a:buChar char="•"/>
            </a:pPr>
            <a:r>
              <a:rPr lang="en-US" dirty="0"/>
              <a:t>Foreign currency functionality</a:t>
            </a:r>
          </a:p>
          <a:p>
            <a:pPr marL="628650" lvl="1"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54AE2ED-2E7C-43CC-B83E-38ED75B77299}" type="slidenum">
              <a:rPr lang="en-US" smtClean="0"/>
              <a:t>19</a:t>
            </a:fld>
            <a:endParaRPr lang="en-US"/>
          </a:p>
        </p:txBody>
      </p:sp>
    </p:spTree>
    <p:extLst>
      <p:ext uri="{BB962C8B-B14F-4D97-AF65-F5344CB8AC3E}">
        <p14:creationId xmlns:p14="http://schemas.microsoft.com/office/powerpoint/2010/main" val="4270777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That brings us home to the question of tactically, how do you implement a centralization strategy?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typically have seen that a good amount of time spent up front; like any well-run project, you get organizational buy-in to complete the whole project at the onset.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Define your scope: are you going to include all three aspects of organizational, operational, and technology change? Make sure you understand that going into it.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Also make sure you’re bringing in third-party consultants when necessary, and prioritizing.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Like any good project, think about implementing in phases and think about the impacts to your company.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Make sure that you’re testing, monitoring, governing, and making changes when necessary.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It’s an evolution. </a:t>
            </a:r>
          </a:p>
          <a:p>
            <a:pPr marL="171450" lvl="0" indent="-171450">
              <a:buFont typeface="Arial" panose="020B0604020202020204" pitchFamily="34" charset="0"/>
              <a:buChar char="•"/>
            </a:pPr>
            <a:r>
              <a:rPr lang="en-US" sz="1200" b="1" i="1" kern="1200" dirty="0">
                <a:solidFill>
                  <a:schemeClr val="tx1"/>
                </a:solidFill>
                <a:effectLst/>
                <a:latin typeface="+mn-lt"/>
                <a:ea typeface="+mn-ea"/>
                <a:cs typeface="+mn-cs"/>
              </a:rPr>
              <a:t>Webroot is till employing their centralization strategy, and it has taken them X amount of years, and it has gone from X to Y. (Ask Kristin)</a:t>
            </a:r>
          </a:p>
          <a:p>
            <a:pPr marL="171450" indent="-171450">
              <a:buFontTx/>
              <a:buChar char="-"/>
            </a:pPr>
            <a:endParaRPr lang="en-US" i="1" dirty="0">
              <a:solidFill>
                <a:srgbClr val="000000"/>
              </a:solidFill>
              <a:ea typeface="Arial"/>
              <a:cs typeface="Arial"/>
            </a:endParaRPr>
          </a:p>
          <a:p>
            <a:endParaRPr lang="en-US" dirty="0"/>
          </a:p>
          <a:p>
            <a:endParaRPr lang="en-US" dirty="0"/>
          </a:p>
        </p:txBody>
      </p:sp>
      <p:sp>
        <p:nvSpPr>
          <p:cNvPr id="4" name="Slide Number Placeholder 3"/>
          <p:cNvSpPr>
            <a:spLocks noGrp="1"/>
          </p:cNvSpPr>
          <p:nvPr>
            <p:ph type="sldNum" sz="quarter" idx="10"/>
          </p:nvPr>
        </p:nvSpPr>
        <p:spPr/>
        <p:txBody>
          <a:bodyPr/>
          <a:lstStyle/>
          <a:p>
            <a:fld id="{154AE2ED-2E7C-43CC-B83E-38ED75B77299}" type="slidenum">
              <a:rPr lang="en-US" smtClean="0"/>
              <a:t>20</a:t>
            </a:fld>
            <a:endParaRPr lang="en-US"/>
          </a:p>
        </p:txBody>
      </p:sp>
    </p:spTree>
    <p:extLst>
      <p:ext uri="{BB962C8B-B14F-4D97-AF65-F5344CB8AC3E}">
        <p14:creationId xmlns:p14="http://schemas.microsoft.com/office/powerpoint/2010/main" val="3446496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54AE2ED-2E7C-43CC-B83E-38ED75B77299}" type="slidenum">
              <a:rPr lang="en-US" smtClean="0"/>
              <a:t>21</a:t>
            </a:fld>
            <a:endParaRPr lang="en-US"/>
          </a:p>
        </p:txBody>
      </p:sp>
    </p:spTree>
    <p:extLst>
      <p:ext uri="{BB962C8B-B14F-4D97-AF65-F5344CB8AC3E}">
        <p14:creationId xmlns:p14="http://schemas.microsoft.com/office/powerpoint/2010/main" val="1551967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1219200" y="708025"/>
            <a:ext cx="4725988" cy="3543300"/>
          </a:xfrm>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741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Verdana" pitchFamily="34" charset="0"/>
              </a:defRPr>
            </a:lvl1pPr>
            <a:lvl2pPr marL="756876" indent="-291106">
              <a:defRPr>
                <a:solidFill>
                  <a:schemeClr val="tx1"/>
                </a:solidFill>
                <a:latin typeface="Verdana" pitchFamily="34" charset="0"/>
              </a:defRPr>
            </a:lvl2pPr>
            <a:lvl3pPr marL="1164424" indent="-232884">
              <a:defRPr>
                <a:solidFill>
                  <a:schemeClr val="tx1"/>
                </a:solidFill>
                <a:latin typeface="Verdana" pitchFamily="34" charset="0"/>
              </a:defRPr>
            </a:lvl3pPr>
            <a:lvl4pPr marL="1630193" indent="-232884">
              <a:defRPr>
                <a:solidFill>
                  <a:schemeClr val="tx1"/>
                </a:solidFill>
                <a:latin typeface="Verdana" pitchFamily="34" charset="0"/>
              </a:defRPr>
            </a:lvl4pPr>
            <a:lvl5pPr marL="2095964" indent="-232884">
              <a:defRPr>
                <a:solidFill>
                  <a:schemeClr val="tx1"/>
                </a:solidFill>
                <a:latin typeface="Verdana" pitchFamily="34" charset="0"/>
              </a:defRPr>
            </a:lvl5pPr>
            <a:lvl6pPr marL="2561733" indent="-232884" fontAlgn="base">
              <a:spcBef>
                <a:spcPct val="0"/>
              </a:spcBef>
              <a:spcAft>
                <a:spcPct val="0"/>
              </a:spcAft>
              <a:defRPr>
                <a:solidFill>
                  <a:schemeClr val="tx1"/>
                </a:solidFill>
                <a:latin typeface="Verdana" pitchFamily="34" charset="0"/>
              </a:defRPr>
            </a:lvl6pPr>
            <a:lvl7pPr marL="3027502" indent="-232884" fontAlgn="base">
              <a:spcBef>
                <a:spcPct val="0"/>
              </a:spcBef>
              <a:spcAft>
                <a:spcPct val="0"/>
              </a:spcAft>
              <a:defRPr>
                <a:solidFill>
                  <a:schemeClr val="tx1"/>
                </a:solidFill>
                <a:latin typeface="Verdana" pitchFamily="34" charset="0"/>
              </a:defRPr>
            </a:lvl7pPr>
            <a:lvl8pPr marL="3493273" indent="-232884" fontAlgn="base">
              <a:spcBef>
                <a:spcPct val="0"/>
              </a:spcBef>
              <a:spcAft>
                <a:spcPct val="0"/>
              </a:spcAft>
              <a:defRPr>
                <a:solidFill>
                  <a:schemeClr val="tx1"/>
                </a:solidFill>
                <a:latin typeface="Verdana" pitchFamily="34" charset="0"/>
              </a:defRPr>
            </a:lvl8pPr>
            <a:lvl9pPr marL="3959042" indent="-232884"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689BFC63-2612-4352-90DF-A80FC96261D3}" type="slidenum">
              <a:rPr lang="en-US" smtClean="0">
                <a:latin typeface="Calibri" pitchFamily="34" charset="0"/>
              </a:rPr>
              <a:pPr fontAlgn="base">
                <a:spcBef>
                  <a:spcPct val="0"/>
                </a:spcBef>
                <a:spcAft>
                  <a:spcPct val="0"/>
                </a:spcAft>
                <a:defRPr/>
              </a:pPr>
              <a:t>22</a:t>
            </a:fld>
            <a:endParaRPr lang="en-US" dirty="0">
              <a:latin typeface="Calibri" pitchFamily="34" charset="0"/>
            </a:endParaRPr>
          </a:p>
        </p:txBody>
      </p:sp>
    </p:spTree>
    <p:extLst>
      <p:ext uri="{BB962C8B-B14F-4D97-AF65-F5344CB8AC3E}">
        <p14:creationId xmlns:p14="http://schemas.microsoft.com/office/powerpoint/2010/main" val="2188500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6613" cy="3486150"/>
          </a:xfrm>
        </p:spPr>
      </p:sp>
      <p:sp>
        <p:nvSpPr>
          <p:cNvPr id="3" name="Notes Placeholder 2"/>
          <p:cNvSpPr>
            <a:spLocks noGrp="1"/>
          </p:cNvSpPr>
          <p:nvPr>
            <p:ph type="body" idx="1"/>
          </p:nvPr>
        </p:nvSpPr>
        <p:spPr>
          <a:xfrm>
            <a:off x="615969" y="4330925"/>
            <a:ext cx="5607050" cy="4169612"/>
          </a:xfrm>
        </p:spPr>
        <p:txBody>
          <a:bodyPr>
            <a:normAutofit/>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pPr>
              <a:defRPr/>
            </a:pPr>
            <a:fld id="{510B64E5-D606-4CDB-8E89-4109B1C12515}" type="slidenum">
              <a:rPr lang="en-US" smtClean="0"/>
              <a:pPr>
                <a:defRPr/>
              </a:pPr>
              <a:t>2</a:t>
            </a:fld>
            <a:endParaRPr lang="en-US" dirty="0"/>
          </a:p>
        </p:txBody>
      </p:sp>
    </p:spTree>
    <p:extLst>
      <p:ext uri="{BB962C8B-B14F-4D97-AF65-F5344CB8AC3E}">
        <p14:creationId xmlns:p14="http://schemas.microsoft.com/office/powerpoint/2010/main" val="82590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 was indicated on the previous slide, the scope is changing.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Some of the market forces that are causing the change are highlighted on the slide, but we’ll discuss a few that we’ve seen recently.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Regulatory changes: We see things like a continuing change with FATCA and other countries implementing their own tax regimes.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Bank changes: Continued impact on banks doing business overseas, and banks exiting different markets, which impacts you, the company, who then has to look for other bank partners.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 pressures you to have greater control of visibility, and be more nimble. One way you can achieve this is by centrally managing your treasury.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i="0" baseline="0" dirty="0"/>
          </a:p>
        </p:txBody>
      </p:sp>
      <p:sp>
        <p:nvSpPr>
          <p:cNvPr id="4" name="Slide Number Placeholder 3"/>
          <p:cNvSpPr>
            <a:spLocks noGrp="1"/>
          </p:cNvSpPr>
          <p:nvPr>
            <p:ph type="sldNum" sz="quarter" idx="10"/>
          </p:nvPr>
        </p:nvSpPr>
        <p:spPr/>
        <p:txBody>
          <a:bodyPr/>
          <a:lstStyle/>
          <a:p>
            <a:fld id="{154AE2ED-2E7C-43CC-B83E-38ED75B77299}" type="slidenum">
              <a:rPr lang="en-US" smtClean="0"/>
              <a:t>3</a:t>
            </a:fld>
            <a:endParaRPr lang="en-US"/>
          </a:p>
        </p:txBody>
      </p:sp>
    </p:spTree>
    <p:extLst>
      <p:ext uri="{BB962C8B-B14F-4D97-AF65-F5344CB8AC3E}">
        <p14:creationId xmlns:p14="http://schemas.microsoft.com/office/powerpoint/2010/main" val="1361435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Why do companies look toward centralizing their treasury functions?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number of key benefits are outlined here, and we’ll highlight a few as we go through the presentation.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 is important to realize that this is an excellent time to address how your treasury is structured, as the cost of doing business will increase as interest rates increase. Therefore, if you can be strategic now, it will help you in the long-term. </a:t>
            </a:r>
          </a:p>
        </p:txBody>
      </p:sp>
      <p:sp>
        <p:nvSpPr>
          <p:cNvPr id="4" name="Slide Number Placeholder 3"/>
          <p:cNvSpPr>
            <a:spLocks noGrp="1"/>
          </p:cNvSpPr>
          <p:nvPr>
            <p:ph type="sldNum" sz="quarter" idx="10"/>
          </p:nvPr>
        </p:nvSpPr>
        <p:spPr/>
        <p:txBody>
          <a:bodyPr/>
          <a:lstStyle/>
          <a:p>
            <a:fld id="{154AE2ED-2E7C-43CC-B83E-38ED75B77299}" type="slidenum">
              <a:rPr lang="en-US" smtClean="0"/>
              <a:t>4</a:t>
            </a:fld>
            <a:endParaRPr lang="en-US"/>
          </a:p>
        </p:txBody>
      </p:sp>
    </p:spTree>
    <p:extLst>
      <p:ext uri="{BB962C8B-B14F-4D97-AF65-F5344CB8AC3E}">
        <p14:creationId xmlns:p14="http://schemas.microsoft.com/office/powerpoint/2010/main" val="1876957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Now let’s talk really practically about what centralization is. Centralization can mean a lot of things to different countries, and it truly is a spectrum. There may be pieces of this that make sense to your business, and pieces of which do not.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 the far left you see a scenario where a subsidiary is running everything on their own, and on the other side is a company that is fully centralized, using an in-house bank, FX, receivables, intercompany lending — all of which is happening centrally.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 you’re looking at this arrow, think about where you sit.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Ask the audience:</a:t>
            </a:r>
            <a:r>
              <a:rPr lang="en-US" sz="1200" kern="1200" dirty="0">
                <a:solidFill>
                  <a:schemeClr val="tx1"/>
                </a:solidFill>
                <a:effectLst/>
                <a:latin typeface="+mn-lt"/>
                <a:ea typeface="+mn-ea"/>
                <a:cs typeface="+mn-cs"/>
              </a:rPr>
              <a:t> How many of you would consider yourselves in or moving to a centralized model?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Wherever you are on this spectrum, there are opportunities. </a:t>
            </a:r>
          </a:p>
          <a:p>
            <a:pPr marL="171450" lvl="1" indent="-171450" defTabSz="931591">
              <a:buFont typeface="Arial" panose="020B0604020202020204" pitchFamily="34" charset="0"/>
              <a:buChar char="•"/>
              <a:defRPr/>
            </a:pPr>
            <a:endParaRPr lang="en-US" i="1" baseline="0" dirty="0">
              <a:solidFill>
                <a:srgbClr val="000090"/>
              </a:solidFill>
            </a:endParaRPr>
          </a:p>
        </p:txBody>
      </p:sp>
      <p:sp>
        <p:nvSpPr>
          <p:cNvPr id="4" name="Slide Number Placeholder 3"/>
          <p:cNvSpPr>
            <a:spLocks noGrp="1"/>
          </p:cNvSpPr>
          <p:nvPr>
            <p:ph type="sldNum" sz="quarter" idx="10"/>
          </p:nvPr>
        </p:nvSpPr>
        <p:spPr/>
        <p:txBody>
          <a:bodyPr/>
          <a:lstStyle/>
          <a:p>
            <a:fld id="{154AE2ED-2E7C-43CC-B83E-38ED75B77299}" type="slidenum">
              <a:rPr lang="en-US" smtClean="0"/>
              <a:t>5</a:t>
            </a:fld>
            <a:endParaRPr lang="en-US"/>
          </a:p>
        </p:txBody>
      </p:sp>
    </p:spTree>
    <p:extLst>
      <p:ext uri="{BB962C8B-B14F-4D97-AF65-F5344CB8AC3E}">
        <p14:creationId xmlns:p14="http://schemas.microsoft.com/office/powerpoint/2010/main" val="1485420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During the discussion today, we’re going to focus on the three key components to a centralization strategy. We’ll start with organizational, then work towards operational, and end with technology. We also have a customer story that will illustrate these ideas as well.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These three strategies can stand alone, but an effective and complete centralization strategy does encompass all three.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When we’re thinking of organizational, we mean legal structure, tax structure, organizational structure, policies and procedures.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When we’re thinking of operational, we mean treasury processes and activities, and risk management.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When we’re thinking about technology, we’re thinking about standards and protocols, straight-though processing, and systematic controls.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154AE2ED-2E7C-43CC-B83E-38ED75B77299}" type="slidenum">
              <a:rPr lang="en-US" smtClean="0"/>
              <a:t>6</a:t>
            </a:fld>
            <a:endParaRPr lang="en-US"/>
          </a:p>
        </p:txBody>
      </p:sp>
    </p:spTree>
    <p:extLst>
      <p:ext uri="{BB962C8B-B14F-4D97-AF65-F5344CB8AC3E}">
        <p14:creationId xmlns:p14="http://schemas.microsoft.com/office/powerpoint/2010/main" val="3731693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There are reasons to put an in-house bank in certain regions based on your tax and legal structure.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 in-House bank is a construct that ties tax and legal together. It’s what is used to facilitate the financial service needs of all the inter-company participants within the organization.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 in-house bank is the end goal for our largest customers. We don’t want anyone to misunderstand what we mean by this, but we do want to introduce the term since that’s what is referred to in the treasury world. An in-house bank is the same concept as a shared service center, treasury center, tax entity, payment factory, or holding company. An in-house bank could be between all entities, or just a few.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sorts of activities do these constructs oversee? Managing FX exposure, borrowing and investment. And the considerations that you have are…</a:t>
            </a:r>
          </a:p>
          <a:p>
            <a:endParaRPr lang="en-US" dirty="0"/>
          </a:p>
        </p:txBody>
      </p:sp>
      <p:sp>
        <p:nvSpPr>
          <p:cNvPr id="4" name="Slide Number Placeholder 3"/>
          <p:cNvSpPr>
            <a:spLocks noGrp="1"/>
          </p:cNvSpPr>
          <p:nvPr>
            <p:ph type="sldNum" sz="quarter" idx="10"/>
          </p:nvPr>
        </p:nvSpPr>
        <p:spPr/>
        <p:txBody>
          <a:bodyPr/>
          <a:lstStyle/>
          <a:p>
            <a:fld id="{154AE2ED-2E7C-43CC-B83E-38ED75B77299}" type="slidenum">
              <a:rPr lang="en-US" smtClean="0"/>
              <a:t>8</a:t>
            </a:fld>
            <a:endParaRPr lang="en-US"/>
          </a:p>
        </p:txBody>
      </p:sp>
    </p:spTree>
    <p:extLst>
      <p:ext uri="{BB962C8B-B14F-4D97-AF65-F5344CB8AC3E}">
        <p14:creationId xmlns:p14="http://schemas.microsoft.com/office/powerpoint/2010/main" val="3175550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could go as far as creating an in-house bank.</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We’re a bank. We’re not going to talk too much about the tax and legal component other than saying that we know tax and legal will drive your treasury structure.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54AE2ED-2E7C-43CC-B83E-38ED75B77299}" type="slidenum">
              <a:rPr lang="en-US" smtClean="0"/>
              <a:t>9</a:t>
            </a:fld>
            <a:endParaRPr lang="en-US"/>
          </a:p>
        </p:txBody>
      </p:sp>
    </p:spTree>
    <p:extLst>
      <p:ext uri="{BB962C8B-B14F-4D97-AF65-F5344CB8AC3E}">
        <p14:creationId xmlns:p14="http://schemas.microsoft.com/office/powerpoint/2010/main" val="2730419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462">
              <a:defRPr sz="1600">
                <a:solidFill>
                  <a:srgbClr val="626366"/>
                </a:solidFill>
                <a:latin typeface="Verdana" pitchFamily="34" charset="0"/>
                <a:ea typeface="MS PGothic" pitchFamily="34" charset="-128"/>
              </a:defRPr>
            </a:lvl1pPr>
            <a:lvl2pPr marL="743898" indent="-286115" defTabSz="931462">
              <a:defRPr sz="1600">
                <a:solidFill>
                  <a:srgbClr val="626366"/>
                </a:solidFill>
                <a:latin typeface="Verdana" pitchFamily="34" charset="0"/>
                <a:ea typeface="MS PGothic" pitchFamily="34" charset="-128"/>
              </a:defRPr>
            </a:lvl2pPr>
            <a:lvl3pPr marL="1144459" indent="-228892" defTabSz="931462">
              <a:defRPr sz="1600">
                <a:solidFill>
                  <a:srgbClr val="626366"/>
                </a:solidFill>
                <a:latin typeface="Verdana" pitchFamily="34" charset="0"/>
                <a:ea typeface="MS PGothic" pitchFamily="34" charset="-128"/>
              </a:defRPr>
            </a:lvl3pPr>
            <a:lvl4pPr marL="1602243" indent="-228892" defTabSz="931462">
              <a:defRPr sz="1600">
                <a:solidFill>
                  <a:srgbClr val="626366"/>
                </a:solidFill>
                <a:latin typeface="Verdana" pitchFamily="34" charset="0"/>
                <a:ea typeface="MS PGothic" pitchFamily="34" charset="-128"/>
              </a:defRPr>
            </a:lvl4pPr>
            <a:lvl5pPr marL="2060027" indent="-228892" defTabSz="931462">
              <a:defRPr sz="1600">
                <a:solidFill>
                  <a:srgbClr val="626366"/>
                </a:solidFill>
                <a:latin typeface="Verdana" pitchFamily="34" charset="0"/>
                <a:ea typeface="MS PGothic" pitchFamily="34" charset="-128"/>
              </a:defRPr>
            </a:lvl5pPr>
            <a:lvl6pPr marL="2517810" indent="-228892" defTabSz="931462" eaLnBrk="0" fontAlgn="base" hangingPunct="0">
              <a:spcBef>
                <a:spcPct val="0"/>
              </a:spcBef>
              <a:spcAft>
                <a:spcPct val="0"/>
              </a:spcAft>
              <a:defRPr sz="1600">
                <a:solidFill>
                  <a:srgbClr val="626366"/>
                </a:solidFill>
                <a:latin typeface="Verdana" pitchFamily="34" charset="0"/>
                <a:ea typeface="MS PGothic" pitchFamily="34" charset="-128"/>
              </a:defRPr>
            </a:lvl6pPr>
            <a:lvl7pPr marL="2975594" indent="-228892" defTabSz="931462" eaLnBrk="0" fontAlgn="base" hangingPunct="0">
              <a:spcBef>
                <a:spcPct val="0"/>
              </a:spcBef>
              <a:spcAft>
                <a:spcPct val="0"/>
              </a:spcAft>
              <a:defRPr sz="1600">
                <a:solidFill>
                  <a:srgbClr val="626366"/>
                </a:solidFill>
                <a:latin typeface="Verdana" pitchFamily="34" charset="0"/>
                <a:ea typeface="MS PGothic" pitchFamily="34" charset="-128"/>
              </a:defRPr>
            </a:lvl7pPr>
            <a:lvl8pPr marL="3433377" indent="-228892" defTabSz="931462" eaLnBrk="0" fontAlgn="base" hangingPunct="0">
              <a:spcBef>
                <a:spcPct val="0"/>
              </a:spcBef>
              <a:spcAft>
                <a:spcPct val="0"/>
              </a:spcAft>
              <a:defRPr sz="1600">
                <a:solidFill>
                  <a:srgbClr val="626366"/>
                </a:solidFill>
                <a:latin typeface="Verdana" pitchFamily="34" charset="0"/>
                <a:ea typeface="MS PGothic" pitchFamily="34" charset="-128"/>
              </a:defRPr>
            </a:lvl8pPr>
            <a:lvl9pPr marL="3891161" indent="-228892" defTabSz="931462" eaLnBrk="0" fontAlgn="base" hangingPunct="0">
              <a:spcBef>
                <a:spcPct val="0"/>
              </a:spcBef>
              <a:spcAft>
                <a:spcPct val="0"/>
              </a:spcAft>
              <a:defRPr sz="1600">
                <a:solidFill>
                  <a:srgbClr val="626366"/>
                </a:solidFill>
                <a:latin typeface="Verdana" pitchFamily="34" charset="0"/>
                <a:ea typeface="MS PGothic" pitchFamily="34" charset="-128"/>
              </a:defRPr>
            </a:lvl9pPr>
          </a:lstStyle>
          <a:p>
            <a:fld id="{3B57363D-F5F2-4E78-86F6-90E86EA12B41}" type="slidenum">
              <a:rPr lang="en-US" altLang="en-US" sz="1200">
                <a:solidFill>
                  <a:schemeClr val="tx1"/>
                </a:solidFill>
              </a:rPr>
              <a:pPr/>
              <a:t>10</a:t>
            </a:fld>
            <a:endParaRPr lang="en-US" altLang="en-US" sz="1200">
              <a:solidFill>
                <a:schemeClr val="tx1"/>
              </a:solidFill>
            </a:endParaRPr>
          </a:p>
        </p:txBody>
      </p:sp>
      <p:sp>
        <p:nvSpPr>
          <p:cNvPr id="23555" name="Rectangle 2"/>
          <p:cNvSpPr>
            <a:spLocks noGrp="1" noRot="1" noChangeAspect="1" noChangeArrowheads="1" noTextEdit="1"/>
          </p:cNvSpPr>
          <p:nvPr>
            <p:ph type="sldImg"/>
          </p:nvPr>
        </p:nvSpPr>
        <p:spPr>
          <a:xfrm>
            <a:off x="1179513" y="696913"/>
            <a:ext cx="4649787" cy="348615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we look at slide 9, here we have a visual of a typical organizational structure, and you can see that a treasury structure is built off of the tax and legal requirements. You will spend time with your tax and legal advisors determining how to structure your entities, and if there is any tax migration, you will need to reorganize your treasury to fit in with that. We recommend that you define legal, treasury and FX policy and procedures, and understand functional currencies and how the roll up occurs.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are bankers and not tax advisors but we would be remiss to not mention that the account structure will be dictated by your tax structure. As bankers we will need to know your corporate/legal entity structure to help you optimize your account structure. This is an example of a head office structure. The entities may be wholly owned subsidiaries or sales offices. How you pay your employees also factors in to your structure and adds complexity.  </a:t>
            </a:r>
          </a:p>
          <a:p>
            <a:pPr marL="171450" indent="-171450" eaLnBrk="1" hangingPunct="1">
              <a:buFont typeface="Arial" panose="020B0604020202020204" pitchFamily="34" charset="0"/>
              <a:buChar char="•"/>
            </a:pPr>
            <a:endParaRPr lang="en-US" altLang="en-US" dirty="0"/>
          </a:p>
          <a:p>
            <a:pPr eaLnBrk="1" hangingPunct="1"/>
            <a:endParaRPr lang="en-US" altLang="en-US" dirty="0"/>
          </a:p>
        </p:txBody>
      </p:sp>
    </p:spTree>
    <p:extLst>
      <p:ext uri="{BB962C8B-B14F-4D97-AF65-F5344CB8AC3E}">
        <p14:creationId xmlns:p14="http://schemas.microsoft.com/office/powerpoint/2010/main" val="30802283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Line 9"/>
          <p:cNvSpPr>
            <a:spLocks noChangeShapeType="1"/>
          </p:cNvSpPr>
          <p:nvPr/>
        </p:nvSpPr>
        <p:spPr bwMode="auto">
          <a:xfrm>
            <a:off x="538163" y="3430588"/>
            <a:ext cx="80581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 name="Picture 3" descr="logo-and-stagecoach-lockup-ppt"/>
          <p:cNvPicPr>
            <a:picLocks noChangeAspect="1" noChangeArrowheads="1"/>
          </p:cNvPicPr>
          <p:nvPr/>
        </p:nvPicPr>
        <p:blipFill>
          <a:blip r:embed="rId2">
            <a:extLst>
              <a:ext uri="{28A0092B-C50C-407E-A947-70E740481C1C}">
                <a14:useLocalDpi xmlns:a14="http://schemas.microsoft.com/office/drawing/2010/main" val="0"/>
              </a:ext>
            </a:extLst>
          </a:blip>
          <a:srcRect t="79585"/>
          <a:stretch>
            <a:fillRect/>
          </a:stretch>
        </p:blipFill>
        <p:spPr bwMode="auto">
          <a:xfrm>
            <a:off x="5137150" y="5403850"/>
            <a:ext cx="36703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54950" y="384175"/>
            <a:ext cx="74136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54950" y="384175"/>
            <a:ext cx="74136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6786" y="1305643"/>
            <a:ext cx="7772400" cy="1959882"/>
          </a:xfrm>
          <a:noFill/>
          <a:ln w="9525">
            <a:noFill/>
            <a:miter lim="800000"/>
            <a:headEnd/>
            <a:tailEnd/>
          </a:ln>
        </p:spPr>
        <p:txBody>
          <a:bodyPr anchor="b"/>
          <a:lstStyle>
            <a:lvl1pPr algn="l" rtl="0" eaLnBrk="1" fontAlgn="base" hangingPunct="1">
              <a:lnSpc>
                <a:spcPct val="105000"/>
              </a:lnSpc>
              <a:spcBef>
                <a:spcPct val="0"/>
              </a:spcBef>
              <a:spcAft>
                <a:spcPct val="0"/>
              </a:spcAft>
              <a:defRPr lang="en-US" sz="4800" dirty="0">
                <a:solidFill>
                  <a:schemeClr val="bg2"/>
                </a:solidFill>
                <a:latin typeface="+mj-lt"/>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546786" y="3657600"/>
            <a:ext cx="6400800" cy="914400"/>
          </a:xfrm>
          <a:noFill/>
          <a:ln w="9525">
            <a:noFill/>
            <a:miter lim="800000"/>
            <a:headEnd/>
            <a:tailEnd/>
          </a:ln>
          <a:effectLst/>
        </p:spPr>
        <p:txBody>
          <a:bodyPr rIns="91440" bIns="45720">
            <a:normAutofit/>
          </a:bodyPr>
          <a:lstStyle>
            <a:lvl1pPr marL="0" indent="0" algn="l" rtl="0" eaLnBrk="1" fontAlgn="base" hangingPunct="1">
              <a:lnSpc>
                <a:spcPct val="120000"/>
              </a:lnSpc>
              <a:spcBef>
                <a:spcPct val="20000"/>
              </a:spcBef>
              <a:spcAft>
                <a:spcPct val="0"/>
              </a:spcAft>
              <a:buFont typeface="Wingdings" pitchFamily="2" charset="2"/>
              <a:buNone/>
              <a:defRPr lang="en-US" sz="1800" b="1" baseline="0" dirty="0">
                <a:solidFill>
                  <a:srgbClr val="000000"/>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7" name="Text Placeholder 16"/>
          <p:cNvSpPr>
            <a:spLocks noGrp="1"/>
          </p:cNvSpPr>
          <p:nvPr>
            <p:ph type="body" sz="quarter" idx="15"/>
          </p:nvPr>
        </p:nvSpPr>
        <p:spPr>
          <a:xfrm>
            <a:off x="546786" y="5275171"/>
            <a:ext cx="2819400" cy="762000"/>
          </a:xfrm>
        </p:spPr>
        <p:txBody>
          <a:bodyPr>
            <a:noAutofit/>
          </a:bodyPr>
          <a:lstStyle>
            <a:lvl1pPr marL="0" indent="0">
              <a:buNone/>
              <a:defRPr sz="1200">
                <a:solidFill>
                  <a:schemeClr val="bg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2840335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Divider text whit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8582025" y="6450013"/>
            <a:ext cx="5175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marL="342900" indent="-3429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r">
              <a:spcBef>
                <a:spcPts val="800"/>
              </a:spcBef>
              <a:buFont typeface="Wingdings" pitchFamily="2" charset="2"/>
              <a:buNone/>
              <a:defRPr/>
            </a:pPr>
            <a:fld id="{0A746C48-1127-45C0-8CA2-B8C1A067B75E}" type="slidenum">
              <a:rPr lang="en-US" sz="1200" smtClean="0"/>
              <a:pPr algn="r">
                <a:spcBef>
                  <a:spcPts val="800"/>
                </a:spcBef>
                <a:buFont typeface="Wingdings" pitchFamily="2" charset="2"/>
                <a:buNone/>
                <a:defRPr/>
              </a:pPr>
              <a:t>‹#›</a:t>
            </a:fld>
            <a:endParaRPr lang="en-US" sz="1200"/>
          </a:p>
        </p:txBody>
      </p:sp>
      <p:sp>
        <p:nvSpPr>
          <p:cNvPr id="5" name="TextBox 4"/>
          <p:cNvSpPr txBox="1">
            <a:spLocks noChangeArrowheads="1"/>
          </p:cNvSpPr>
          <p:nvPr/>
        </p:nvSpPr>
        <p:spPr bwMode="auto">
          <a:xfrm>
            <a:off x="8582025" y="6450013"/>
            <a:ext cx="5175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marL="342900" indent="-3429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r">
              <a:spcBef>
                <a:spcPts val="800"/>
              </a:spcBef>
              <a:buFont typeface="Wingdings" pitchFamily="2" charset="2"/>
              <a:buNone/>
              <a:defRPr/>
            </a:pPr>
            <a:fld id="{987C87FD-0533-4D63-BC55-8036FF05DAE8}" type="slidenum">
              <a:rPr lang="en-US" sz="1200" smtClean="0"/>
              <a:pPr algn="r">
                <a:spcBef>
                  <a:spcPts val="800"/>
                </a:spcBef>
                <a:buFont typeface="Wingdings" pitchFamily="2" charset="2"/>
                <a:buNone/>
                <a:defRPr/>
              </a:pPr>
              <a:t>‹#›</a:t>
            </a:fld>
            <a:endParaRPr lang="en-US" sz="1200"/>
          </a:p>
        </p:txBody>
      </p:sp>
      <p:sp>
        <p:nvSpPr>
          <p:cNvPr id="6" name="TextBox 5"/>
          <p:cNvSpPr txBox="1">
            <a:spLocks noChangeArrowheads="1"/>
          </p:cNvSpPr>
          <p:nvPr/>
        </p:nvSpPr>
        <p:spPr bwMode="auto">
          <a:xfrm>
            <a:off x="8582025" y="6450013"/>
            <a:ext cx="5175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marL="342900" indent="-3429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r">
              <a:spcBef>
                <a:spcPts val="800"/>
              </a:spcBef>
              <a:buFont typeface="Wingdings" pitchFamily="2" charset="2"/>
              <a:buNone/>
              <a:defRPr/>
            </a:pPr>
            <a:fld id="{53A5D860-EDCB-4F18-AED5-668BF6345C51}" type="slidenum">
              <a:rPr lang="en-US" sz="1200" smtClean="0"/>
              <a:pPr algn="r">
                <a:spcBef>
                  <a:spcPts val="800"/>
                </a:spcBef>
                <a:buFont typeface="Wingdings" pitchFamily="2" charset="2"/>
                <a:buNone/>
                <a:defRPr/>
              </a:pPr>
              <a:t>‹#›</a:t>
            </a:fld>
            <a:endParaRPr lang="en-US" sz="1200"/>
          </a:p>
        </p:txBody>
      </p:sp>
      <p:sp>
        <p:nvSpPr>
          <p:cNvPr id="3" name="Text Placeholder 2"/>
          <p:cNvSpPr>
            <a:spLocks noGrp="1"/>
          </p:cNvSpPr>
          <p:nvPr>
            <p:ph type="body" idx="1"/>
          </p:nvPr>
        </p:nvSpPr>
        <p:spPr>
          <a:xfrm>
            <a:off x="551506" y="3383179"/>
            <a:ext cx="7772400" cy="533400"/>
          </a:xfrm>
        </p:spPr>
        <p:txBody>
          <a:bodyPr/>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Title 6"/>
          <p:cNvSpPr>
            <a:spLocks noGrp="1"/>
          </p:cNvSpPr>
          <p:nvPr>
            <p:ph type="title"/>
          </p:nvPr>
        </p:nvSpPr>
        <p:spPr>
          <a:xfrm>
            <a:off x="551506" y="2159440"/>
            <a:ext cx="8343900" cy="1143000"/>
          </a:xfrm>
        </p:spPr>
        <p:txBody>
          <a:bodyPr anchor="b"/>
          <a:lstStyle>
            <a:lvl1pPr>
              <a:defRPr sz="44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84316029"/>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Divider text orange gradi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51506" y="3383179"/>
            <a:ext cx="7772400" cy="533400"/>
          </a:xfrm>
        </p:spPr>
        <p:txBody>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Title 6"/>
          <p:cNvSpPr>
            <a:spLocks noGrp="1"/>
          </p:cNvSpPr>
          <p:nvPr>
            <p:ph type="title"/>
          </p:nvPr>
        </p:nvSpPr>
        <p:spPr>
          <a:xfrm>
            <a:off x="551506" y="2159440"/>
            <a:ext cx="8343900" cy="1143000"/>
          </a:xfrm>
        </p:spPr>
        <p:txBody>
          <a:bodyPr anchor="b"/>
          <a:lstStyle>
            <a:lvl1pPr>
              <a:defRPr sz="44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751040678"/>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Divider text red gradi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51506" y="3383179"/>
            <a:ext cx="7772400" cy="533400"/>
          </a:xfrm>
        </p:spPr>
        <p:txBody>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Title 6"/>
          <p:cNvSpPr>
            <a:spLocks noGrp="1"/>
          </p:cNvSpPr>
          <p:nvPr>
            <p:ph type="title"/>
          </p:nvPr>
        </p:nvSpPr>
        <p:spPr>
          <a:xfrm>
            <a:off x="551506" y="2159440"/>
            <a:ext cx="8343900" cy="1143000"/>
          </a:xfrm>
        </p:spPr>
        <p:txBody>
          <a:bodyPr anchor="b"/>
          <a:lstStyle>
            <a:lvl1pPr>
              <a:defRPr sz="44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63631131"/>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Divider text magenta gradi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51506" y="3383179"/>
            <a:ext cx="7772400" cy="533400"/>
          </a:xfrm>
        </p:spPr>
        <p:txBody>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Title 6"/>
          <p:cNvSpPr>
            <a:spLocks noGrp="1"/>
          </p:cNvSpPr>
          <p:nvPr>
            <p:ph type="title"/>
          </p:nvPr>
        </p:nvSpPr>
        <p:spPr>
          <a:xfrm>
            <a:off x="551506" y="2159440"/>
            <a:ext cx="8343900" cy="1143000"/>
          </a:xfrm>
        </p:spPr>
        <p:txBody>
          <a:bodyPr anchor="b"/>
          <a:lstStyle>
            <a:lvl1pPr>
              <a:defRPr sz="44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4173073769"/>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Divider text teal gradi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51506" y="3383179"/>
            <a:ext cx="7772400" cy="533400"/>
          </a:xfrm>
        </p:spPr>
        <p:txBody>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Title 6"/>
          <p:cNvSpPr>
            <a:spLocks noGrp="1"/>
          </p:cNvSpPr>
          <p:nvPr>
            <p:ph type="title"/>
          </p:nvPr>
        </p:nvSpPr>
        <p:spPr>
          <a:xfrm>
            <a:off x="551506" y="2159440"/>
            <a:ext cx="8343900" cy="1143000"/>
          </a:xfrm>
        </p:spPr>
        <p:txBody>
          <a:bodyPr anchor="b"/>
          <a:lstStyle>
            <a:lvl1pPr>
              <a:defRPr sz="44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414578977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8774113" y="6611938"/>
            <a:ext cx="6429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3D8C9371-4984-4831-9CF2-8B75EE4CF2E1}" type="slidenum">
              <a:rPr lang="en-US" altLang="en-US" sz="900" smtClean="0"/>
              <a:pPr eaLnBrk="1" hangingPunct="1">
                <a:spcBef>
                  <a:spcPts val="800"/>
                </a:spcBef>
                <a:buFont typeface="Wingdings" pitchFamily="2" charset="2"/>
                <a:buNone/>
                <a:defRPr/>
              </a:pPr>
              <a:t>‹#›</a:t>
            </a:fld>
            <a:endParaRPr lang="en-US" altLang="en-US" sz="900"/>
          </a:p>
        </p:txBody>
      </p:sp>
      <p:sp>
        <p:nvSpPr>
          <p:cNvPr id="5" name="TextBox 4"/>
          <p:cNvSpPr txBox="1">
            <a:spLocks noChangeArrowheads="1"/>
          </p:cNvSpPr>
          <p:nvPr/>
        </p:nvSpPr>
        <p:spPr bwMode="auto">
          <a:xfrm>
            <a:off x="8774113" y="6611938"/>
            <a:ext cx="6429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2B0D0FF1-E73A-40E8-93CE-4486DFF17722}" type="slidenum">
              <a:rPr lang="en-US" altLang="en-US" sz="900" smtClean="0"/>
              <a:pPr eaLnBrk="1" hangingPunct="1">
                <a:spcBef>
                  <a:spcPts val="800"/>
                </a:spcBef>
                <a:buFont typeface="Wingdings" pitchFamily="2" charset="2"/>
                <a:buNone/>
                <a:defRPr/>
              </a:pPr>
              <a:t>‹#›</a:t>
            </a:fld>
            <a:endParaRPr lang="en-US" altLang="en-US" sz="900"/>
          </a:p>
        </p:txBody>
      </p:sp>
      <p:sp>
        <p:nvSpPr>
          <p:cNvPr id="2" name="Title 1"/>
          <p:cNvSpPr>
            <a:spLocks noGrp="1"/>
          </p:cNvSpPr>
          <p:nvPr>
            <p:ph type="title"/>
          </p:nvPr>
        </p:nvSpPr>
        <p:spPr>
          <a:xfrm>
            <a:off x="547730" y="319903"/>
            <a:ext cx="8229600" cy="1143000"/>
          </a:xfrm>
        </p:spPr>
        <p:txBody>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547730" y="1646600"/>
            <a:ext cx="8229600" cy="5047672"/>
          </a:xfrm>
        </p:spPr>
        <p:txBody>
          <a:bodyPr/>
          <a:lstStyle>
            <a:lvl1pPr>
              <a:spcBef>
                <a:spcPts val="0"/>
              </a:spcBef>
              <a:defRPr sz="2200">
                <a:solidFill>
                  <a:schemeClr val="tx1"/>
                </a:solidFill>
              </a:defRPr>
            </a:lvl1pPr>
            <a:lvl2pPr marL="687388" indent="-342900">
              <a:spcBef>
                <a:spcPts val="0"/>
              </a:spcBef>
              <a:defRPr>
                <a:solidFill>
                  <a:schemeClr val="tx1"/>
                </a:solidFill>
              </a:defRPr>
            </a:lvl2pPr>
            <a:lvl3pPr marL="914400" indent="-227013">
              <a:spcBef>
                <a:spcPts val="0"/>
              </a:spcBef>
              <a:defRPr>
                <a:solidFill>
                  <a:schemeClr val="tx1"/>
                </a:solidFill>
              </a:defRPr>
            </a:lvl3pPr>
            <a:lvl4pPr marL="1141413" indent="-227013">
              <a:spcBef>
                <a:spcPts val="0"/>
              </a:spcBef>
              <a:defRPr>
                <a:solidFill>
                  <a:schemeClr val="tx1"/>
                </a:solidFill>
              </a:defRPr>
            </a:lvl4pPr>
            <a:lvl5pPr marL="1376363" indent="-234950">
              <a:spcBef>
                <a:spcPts val="0"/>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50219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8774113" y="6611938"/>
            <a:ext cx="6429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EA1CE7D5-EC6A-411B-A16E-1F9770B86804}" type="slidenum">
              <a:rPr lang="en-US" altLang="en-US" sz="900" smtClean="0"/>
              <a:pPr eaLnBrk="1" hangingPunct="1">
                <a:spcBef>
                  <a:spcPts val="800"/>
                </a:spcBef>
                <a:buFont typeface="Wingdings" pitchFamily="2" charset="2"/>
                <a:buNone/>
                <a:defRPr/>
              </a:pPr>
              <a:t>‹#›</a:t>
            </a:fld>
            <a:endParaRPr lang="en-US" altLang="en-US" sz="900"/>
          </a:p>
        </p:txBody>
      </p:sp>
      <p:sp>
        <p:nvSpPr>
          <p:cNvPr id="5" name="TextBox 4"/>
          <p:cNvSpPr txBox="1">
            <a:spLocks noChangeArrowheads="1"/>
          </p:cNvSpPr>
          <p:nvPr/>
        </p:nvSpPr>
        <p:spPr bwMode="auto">
          <a:xfrm>
            <a:off x="8774113" y="6611938"/>
            <a:ext cx="6429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C63E9CB4-000B-46CE-8EE3-7C132581EF1F}" type="slidenum">
              <a:rPr lang="en-US" altLang="en-US" sz="900" smtClean="0"/>
              <a:pPr eaLnBrk="1" hangingPunct="1">
                <a:spcBef>
                  <a:spcPts val="800"/>
                </a:spcBef>
                <a:buFont typeface="Wingdings" pitchFamily="2" charset="2"/>
                <a:buNone/>
                <a:defRPr/>
              </a:pPr>
              <a:t>‹#›</a:t>
            </a:fld>
            <a:endParaRPr lang="en-US" altLang="en-US" sz="900"/>
          </a:p>
        </p:txBody>
      </p:sp>
      <p:sp>
        <p:nvSpPr>
          <p:cNvPr id="2" name="Title 1"/>
          <p:cNvSpPr>
            <a:spLocks noGrp="1"/>
          </p:cNvSpPr>
          <p:nvPr>
            <p:ph type="title"/>
          </p:nvPr>
        </p:nvSpPr>
        <p:spPr/>
        <p:txBody>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552450" y="2286000"/>
            <a:ext cx="8229600" cy="3840163"/>
          </a:xfrm>
        </p:spPr>
        <p:txBody>
          <a:bodyPr/>
          <a:lstStyle>
            <a:lvl1pPr>
              <a:defRPr sz="2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8369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vider text">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8774113" y="6611938"/>
            <a:ext cx="6429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BF7216CD-EB03-4AB1-A705-19E8B6E8B74E}" type="slidenum">
              <a:rPr lang="en-US" altLang="en-US" sz="900" smtClean="0"/>
              <a:pPr eaLnBrk="1" hangingPunct="1">
                <a:spcBef>
                  <a:spcPts val="800"/>
                </a:spcBef>
                <a:buFont typeface="Wingdings" pitchFamily="2" charset="2"/>
                <a:buNone/>
                <a:defRPr/>
              </a:pPr>
              <a:t>‹#›</a:t>
            </a:fld>
            <a:endParaRPr lang="en-US" altLang="en-US" sz="900"/>
          </a:p>
        </p:txBody>
      </p:sp>
      <p:sp>
        <p:nvSpPr>
          <p:cNvPr id="5" name="TextBox 4"/>
          <p:cNvSpPr txBox="1">
            <a:spLocks noChangeArrowheads="1"/>
          </p:cNvSpPr>
          <p:nvPr/>
        </p:nvSpPr>
        <p:spPr bwMode="auto">
          <a:xfrm>
            <a:off x="8774113" y="6611938"/>
            <a:ext cx="6429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CA3E1FA4-29C7-412E-BED4-0F16C0ACF15D}" type="slidenum">
              <a:rPr lang="en-US" altLang="en-US" sz="900" smtClean="0"/>
              <a:pPr eaLnBrk="1" hangingPunct="1">
                <a:spcBef>
                  <a:spcPts val="800"/>
                </a:spcBef>
                <a:buFont typeface="Wingdings" pitchFamily="2" charset="2"/>
                <a:buNone/>
                <a:defRPr/>
              </a:pPr>
              <a:t>‹#›</a:t>
            </a:fld>
            <a:endParaRPr lang="en-US" altLang="en-US" sz="900"/>
          </a:p>
        </p:txBody>
      </p:sp>
      <p:sp>
        <p:nvSpPr>
          <p:cNvPr id="3" name="Text Placeholder 2"/>
          <p:cNvSpPr>
            <a:spLocks noGrp="1"/>
          </p:cNvSpPr>
          <p:nvPr>
            <p:ph type="body" idx="1"/>
          </p:nvPr>
        </p:nvSpPr>
        <p:spPr>
          <a:xfrm>
            <a:off x="551506" y="3383179"/>
            <a:ext cx="7772400" cy="533400"/>
          </a:xfrm>
        </p:spPr>
        <p:txBody>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Title 6"/>
          <p:cNvSpPr>
            <a:spLocks noGrp="1"/>
          </p:cNvSpPr>
          <p:nvPr>
            <p:ph type="title"/>
          </p:nvPr>
        </p:nvSpPr>
        <p:spPr>
          <a:xfrm>
            <a:off x="551506" y="2159440"/>
            <a:ext cx="8343900" cy="1143000"/>
          </a:xfrm>
        </p:spPr>
        <p:txBody>
          <a:bodyPr anchor="b"/>
          <a:lstStyle>
            <a:lvl1pPr>
              <a:defRPr sz="4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397560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8774113" y="6611938"/>
            <a:ext cx="6429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83A828C1-4947-4EA3-87F5-B0DA87E62592}" type="slidenum">
              <a:rPr lang="en-US" altLang="en-US" sz="900" smtClean="0"/>
              <a:pPr eaLnBrk="1" hangingPunct="1">
                <a:spcBef>
                  <a:spcPts val="800"/>
                </a:spcBef>
                <a:buFont typeface="Wingdings" pitchFamily="2" charset="2"/>
                <a:buNone/>
                <a:defRPr/>
              </a:pPr>
              <a:t>‹#›</a:t>
            </a:fld>
            <a:endParaRPr lang="en-US" altLang="en-US" sz="900"/>
          </a:p>
        </p:txBody>
      </p:sp>
      <p:sp>
        <p:nvSpPr>
          <p:cNvPr id="6" name="TextBox 5"/>
          <p:cNvSpPr txBox="1">
            <a:spLocks noChangeArrowheads="1"/>
          </p:cNvSpPr>
          <p:nvPr/>
        </p:nvSpPr>
        <p:spPr bwMode="auto">
          <a:xfrm>
            <a:off x="8774113" y="6611938"/>
            <a:ext cx="6429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ADE2D989-92D0-4212-93D4-71D86E0EA1BE}" type="slidenum">
              <a:rPr lang="en-US" altLang="en-US" sz="900" smtClean="0"/>
              <a:pPr eaLnBrk="1" hangingPunct="1">
                <a:spcBef>
                  <a:spcPts val="800"/>
                </a:spcBef>
                <a:buFont typeface="Wingdings" pitchFamily="2" charset="2"/>
                <a:buNone/>
                <a:defRPr/>
              </a:pPr>
              <a:t>‹#›</a:t>
            </a:fld>
            <a:endParaRPr lang="en-US" altLang="en-US" sz="900"/>
          </a:p>
        </p:txBody>
      </p:sp>
      <p:sp>
        <p:nvSpPr>
          <p:cNvPr id="2" name="Title 1"/>
          <p:cNvSpPr>
            <a:spLocks noGrp="1"/>
          </p:cNvSpPr>
          <p:nvPr>
            <p:ph type="title"/>
          </p:nvPr>
        </p:nvSpPr>
        <p:spPr/>
        <p:txBody>
          <a:bodyPr/>
          <a:lstStyle>
            <a:lvl1pPr>
              <a:defRPr sz="3000"/>
            </a:lvl1pPr>
          </a:lstStyle>
          <a:p>
            <a:r>
              <a:rPr lang="en-US"/>
              <a:t>Click to edit Master title style</a:t>
            </a:r>
            <a:endParaRPr lang="en-US" dirty="0"/>
          </a:p>
        </p:txBody>
      </p:sp>
      <p:sp>
        <p:nvSpPr>
          <p:cNvPr id="3" name="Content Placeholder 2"/>
          <p:cNvSpPr>
            <a:spLocks noGrp="1"/>
          </p:cNvSpPr>
          <p:nvPr>
            <p:ph sz="half" idx="1"/>
          </p:nvPr>
        </p:nvSpPr>
        <p:spPr>
          <a:xfrm>
            <a:off x="547730" y="1647823"/>
            <a:ext cx="4024270" cy="4525963"/>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47783" y="1647823"/>
            <a:ext cx="4038600" cy="4525963"/>
          </a:xfrm>
        </p:spPr>
        <p:txBody>
          <a:bodyPr/>
          <a:lstStyle>
            <a:lvl1pPr>
              <a:defRPr sz="2200"/>
            </a:lvl1pPr>
            <a:lvl2pPr>
              <a:defRPr sz="2000"/>
            </a:lvl2pPr>
            <a:lvl3pPr>
              <a:defRPr sz="20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86937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8774113" y="6611938"/>
            <a:ext cx="6429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5660BBED-22CF-4A23-8CA1-E52F285DADB3}" type="slidenum">
              <a:rPr lang="en-US" altLang="en-US" sz="900" smtClean="0"/>
              <a:pPr eaLnBrk="1" hangingPunct="1">
                <a:spcBef>
                  <a:spcPts val="800"/>
                </a:spcBef>
                <a:buFont typeface="Wingdings" pitchFamily="2" charset="2"/>
                <a:buNone/>
                <a:defRPr/>
              </a:pPr>
              <a:t>‹#›</a:t>
            </a:fld>
            <a:endParaRPr lang="en-US" altLang="en-US" sz="900"/>
          </a:p>
        </p:txBody>
      </p:sp>
      <p:sp>
        <p:nvSpPr>
          <p:cNvPr id="8" name="TextBox 7"/>
          <p:cNvSpPr txBox="1">
            <a:spLocks noChangeArrowheads="1"/>
          </p:cNvSpPr>
          <p:nvPr/>
        </p:nvSpPr>
        <p:spPr bwMode="auto">
          <a:xfrm>
            <a:off x="8774113" y="6611938"/>
            <a:ext cx="6429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D55E65C9-97C5-43BE-B6AA-7420F5D8BC7A}" type="slidenum">
              <a:rPr lang="en-US" altLang="en-US" sz="900" smtClean="0"/>
              <a:pPr eaLnBrk="1" hangingPunct="1">
                <a:spcBef>
                  <a:spcPts val="800"/>
                </a:spcBef>
                <a:buFont typeface="Wingdings" pitchFamily="2" charset="2"/>
                <a:buNone/>
                <a:defRPr/>
              </a:pPr>
              <a:t>‹#›</a:t>
            </a:fld>
            <a:endParaRPr lang="en-US" altLang="en-US" sz="900"/>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47730" y="1643942"/>
            <a:ext cx="4024270" cy="744427"/>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7730" y="2546048"/>
            <a:ext cx="4024270"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44608" y="1643942"/>
            <a:ext cx="4041775" cy="744427"/>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44608" y="2546048"/>
            <a:ext cx="4041775"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66260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8774113" y="6611938"/>
            <a:ext cx="6429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105EADE1-1183-4B88-882D-3ED6C666D893}" type="slidenum">
              <a:rPr lang="en-US" altLang="en-US" sz="900" smtClean="0"/>
              <a:pPr eaLnBrk="1" hangingPunct="1">
                <a:spcBef>
                  <a:spcPts val="800"/>
                </a:spcBef>
                <a:buFont typeface="Wingdings" pitchFamily="2" charset="2"/>
                <a:buNone/>
                <a:defRPr/>
              </a:pPr>
              <a:t>‹#›</a:t>
            </a:fld>
            <a:endParaRPr lang="en-US" altLang="en-US" sz="900"/>
          </a:p>
        </p:txBody>
      </p:sp>
      <p:sp>
        <p:nvSpPr>
          <p:cNvPr id="4" name="TextBox 3"/>
          <p:cNvSpPr txBox="1">
            <a:spLocks noChangeArrowheads="1"/>
          </p:cNvSpPr>
          <p:nvPr/>
        </p:nvSpPr>
        <p:spPr bwMode="auto">
          <a:xfrm>
            <a:off x="8774113" y="6611938"/>
            <a:ext cx="6429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290C7B1A-05F7-4F14-BBB1-0B2150B7A70F}" type="slidenum">
              <a:rPr lang="en-US" altLang="en-US" sz="900" smtClean="0"/>
              <a:pPr eaLnBrk="1" hangingPunct="1">
                <a:spcBef>
                  <a:spcPts val="800"/>
                </a:spcBef>
                <a:buFont typeface="Wingdings" pitchFamily="2" charset="2"/>
                <a:buNone/>
                <a:defRPr/>
              </a:pPr>
              <a:t>‹#›</a:t>
            </a:fld>
            <a:endParaRPr lang="en-US" altLang="en-US" sz="90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962100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8774113" y="6611938"/>
            <a:ext cx="6429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CC149BFC-2111-4ABA-8705-E47C07505D09}" type="slidenum">
              <a:rPr lang="en-US" altLang="en-US" sz="900" smtClean="0"/>
              <a:pPr eaLnBrk="1" hangingPunct="1">
                <a:spcBef>
                  <a:spcPts val="800"/>
                </a:spcBef>
                <a:buFont typeface="Wingdings" pitchFamily="2" charset="2"/>
                <a:buNone/>
                <a:defRPr/>
              </a:pPr>
              <a:t>‹#›</a:t>
            </a:fld>
            <a:endParaRPr lang="en-US" altLang="en-US" sz="900"/>
          </a:p>
        </p:txBody>
      </p:sp>
      <p:sp>
        <p:nvSpPr>
          <p:cNvPr id="3" name="TextBox 2"/>
          <p:cNvSpPr txBox="1">
            <a:spLocks noChangeArrowheads="1"/>
          </p:cNvSpPr>
          <p:nvPr/>
        </p:nvSpPr>
        <p:spPr bwMode="auto">
          <a:xfrm>
            <a:off x="8774113" y="6611938"/>
            <a:ext cx="6429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ts val="800"/>
              </a:spcBef>
              <a:buFont typeface="Wingdings" pitchFamily="2" charset="2"/>
              <a:buNone/>
              <a:defRPr/>
            </a:pPr>
            <a:fld id="{F78440E6-7DD9-4AAA-8BF7-D02F975E6A8F}" type="slidenum">
              <a:rPr lang="en-US" altLang="en-US" sz="900" smtClean="0"/>
              <a:pPr eaLnBrk="1" hangingPunct="1">
                <a:spcBef>
                  <a:spcPts val="800"/>
                </a:spcBef>
                <a:buFont typeface="Wingdings" pitchFamily="2" charset="2"/>
                <a:buNone/>
                <a:defRPr/>
              </a:pPr>
              <a:t>‹#›</a:t>
            </a:fld>
            <a:endParaRPr lang="en-US" altLang="en-US" sz="900"/>
          </a:p>
        </p:txBody>
      </p:sp>
    </p:spTree>
    <p:extLst>
      <p:ext uri="{BB962C8B-B14F-4D97-AF65-F5344CB8AC3E}">
        <p14:creationId xmlns:p14="http://schemas.microsoft.com/office/powerpoint/2010/main" val="1933678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ote P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2450" y="1724026"/>
            <a:ext cx="8248650" cy="2313820"/>
          </a:xfrm>
        </p:spPr>
        <p:txBody>
          <a:bodyPr rIns="91440" bIns="45720" rtlCol="0">
            <a:normAutofit/>
          </a:bodyPr>
          <a:lstStyle>
            <a:lvl1pPr marL="227013" indent="-227013" algn="l" defTabSz="914400" rtl="0" eaLnBrk="1" latinLnBrk="0" hangingPunct="1">
              <a:spcBef>
                <a:spcPct val="20000"/>
              </a:spcBef>
              <a:buFont typeface="Wingdings" pitchFamily="2" charset="2"/>
              <a:buNone/>
              <a:defRPr lang="en-US" sz="2800" kern="1200" dirty="0" smtClean="0">
                <a:solidFill>
                  <a:schemeClr val="bg1"/>
                </a:solidFill>
                <a:latin typeface="Verdana" pitchFamily="34" charset="0"/>
                <a:ea typeface="+mn-ea"/>
                <a:cs typeface="+mn-cs"/>
              </a:defRPr>
            </a:lvl1pPr>
          </a:lstStyle>
          <a:p>
            <a:r>
              <a:rPr lang="en-US"/>
              <a:t>Click to edit Master title style</a:t>
            </a:r>
            <a:endParaRPr lang="en-US" dirty="0"/>
          </a:p>
        </p:txBody>
      </p:sp>
      <p:sp>
        <p:nvSpPr>
          <p:cNvPr id="9" name="Text Placeholder 8"/>
          <p:cNvSpPr>
            <a:spLocks noGrp="1"/>
          </p:cNvSpPr>
          <p:nvPr>
            <p:ph type="body" sz="quarter" idx="13"/>
          </p:nvPr>
        </p:nvSpPr>
        <p:spPr>
          <a:xfrm>
            <a:off x="4948238" y="4138203"/>
            <a:ext cx="3470275" cy="403225"/>
          </a:xfrm>
        </p:spPr>
        <p:txBody>
          <a:bodyPr>
            <a:normAutofit/>
          </a:bodyPr>
          <a:lstStyle>
            <a:lvl1pPr marL="0" indent="0" algn="r">
              <a:buNone/>
              <a:defRPr sz="1800" i="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731751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7688" y="3206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547688" y="16510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7" r:id="rId12"/>
    <p:sldLayoutId id="2147483678" r:id="rId13"/>
    <p:sldLayoutId id="2147483679" r:id="rId14"/>
  </p:sldLayoutIdLst>
  <p:txStyles>
    <p:titleStyle>
      <a:lvl1pPr algn="l" rtl="0" eaLnBrk="1" fontAlgn="base" hangingPunct="1">
        <a:lnSpc>
          <a:spcPct val="105000"/>
        </a:lnSpc>
        <a:spcBef>
          <a:spcPct val="0"/>
        </a:spcBef>
        <a:spcAft>
          <a:spcPct val="0"/>
        </a:spcAft>
        <a:defRPr lang="en-US" sz="3000" kern="1200" dirty="0">
          <a:solidFill>
            <a:schemeClr val="bg2"/>
          </a:solidFill>
          <a:latin typeface="+mj-lt"/>
          <a:ea typeface="+mj-ea"/>
          <a:cs typeface="+mj-cs"/>
        </a:defRPr>
      </a:lvl1pPr>
      <a:lvl2pPr algn="l" rtl="0" eaLnBrk="1" fontAlgn="base" hangingPunct="1">
        <a:lnSpc>
          <a:spcPct val="105000"/>
        </a:lnSpc>
        <a:spcBef>
          <a:spcPct val="0"/>
        </a:spcBef>
        <a:spcAft>
          <a:spcPct val="0"/>
        </a:spcAft>
        <a:defRPr sz="3000">
          <a:solidFill>
            <a:schemeClr val="bg2"/>
          </a:solidFill>
          <a:latin typeface="Georgia" pitchFamily="18" charset="0"/>
        </a:defRPr>
      </a:lvl2pPr>
      <a:lvl3pPr algn="l" rtl="0" eaLnBrk="1" fontAlgn="base" hangingPunct="1">
        <a:lnSpc>
          <a:spcPct val="105000"/>
        </a:lnSpc>
        <a:spcBef>
          <a:spcPct val="0"/>
        </a:spcBef>
        <a:spcAft>
          <a:spcPct val="0"/>
        </a:spcAft>
        <a:defRPr sz="3000">
          <a:solidFill>
            <a:schemeClr val="bg2"/>
          </a:solidFill>
          <a:latin typeface="Georgia" pitchFamily="18" charset="0"/>
        </a:defRPr>
      </a:lvl3pPr>
      <a:lvl4pPr algn="l" rtl="0" eaLnBrk="1" fontAlgn="base" hangingPunct="1">
        <a:lnSpc>
          <a:spcPct val="105000"/>
        </a:lnSpc>
        <a:spcBef>
          <a:spcPct val="0"/>
        </a:spcBef>
        <a:spcAft>
          <a:spcPct val="0"/>
        </a:spcAft>
        <a:defRPr sz="3000">
          <a:solidFill>
            <a:schemeClr val="bg2"/>
          </a:solidFill>
          <a:latin typeface="Georgia" pitchFamily="18" charset="0"/>
        </a:defRPr>
      </a:lvl4pPr>
      <a:lvl5pPr algn="l" rtl="0" eaLnBrk="1" fontAlgn="base" hangingPunct="1">
        <a:lnSpc>
          <a:spcPct val="105000"/>
        </a:lnSpc>
        <a:spcBef>
          <a:spcPct val="0"/>
        </a:spcBef>
        <a:spcAft>
          <a:spcPct val="0"/>
        </a:spcAft>
        <a:defRPr sz="3000">
          <a:solidFill>
            <a:schemeClr val="bg2"/>
          </a:solidFill>
          <a:latin typeface="Georgia" pitchFamily="18" charset="0"/>
        </a:defRPr>
      </a:lvl5pPr>
      <a:lvl6pPr marL="457200" algn="l" rtl="0" eaLnBrk="1" fontAlgn="base" hangingPunct="1">
        <a:lnSpc>
          <a:spcPct val="105000"/>
        </a:lnSpc>
        <a:spcBef>
          <a:spcPct val="0"/>
        </a:spcBef>
        <a:spcAft>
          <a:spcPct val="0"/>
        </a:spcAft>
        <a:defRPr sz="3200">
          <a:solidFill>
            <a:schemeClr val="tx2"/>
          </a:solidFill>
          <a:latin typeface="Georgia" pitchFamily="18" charset="0"/>
        </a:defRPr>
      </a:lvl6pPr>
      <a:lvl7pPr marL="914400" algn="l" rtl="0" eaLnBrk="1" fontAlgn="base" hangingPunct="1">
        <a:lnSpc>
          <a:spcPct val="105000"/>
        </a:lnSpc>
        <a:spcBef>
          <a:spcPct val="0"/>
        </a:spcBef>
        <a:spcAft>
          <a:spcPct val="0"/>
        </a:spcAft>
        <a:defRPr sz="3200">
          <a:solidFill>
            <a:schemeClr val="tx2"/>
          </a:solidFill>
          <a:latin typeface="Georgia" pitchFamily="18" charset="0"/>
        </a:defRPr>
      </a:lvl7pPr>
      <a:lvl8pPr marL="1371600" algn="l" rtl="0" eaLnBrk="1" fontAlgn="base" hangingPunct="1">
        <a:lnSpc>
          <a:spcPct val="105000"/>
        </a:lnSpc>
        <a:spcBef>
          <a:spcPct val="0"/>
        </a:spcBef>
        <a:spcAft>
          <a:spcPct val="0"/>
        </a:spcAft>
        <a:defRPr sz="3200">
          <a:solidFill>
            <a:schemeClr val="tx2"/>
          </a:solidFill>
          <a:latin typeface="Georgia" pitchFamily="18" charset="0"/>
        </a:defRPr>
      </a:lvl8pPr>
      <a:lvl9pPr marL="1828800" algn="l" rtl="0" eaLnBrk="1" fontAlgn="base" hangingPunct="1">
        <a:lnSpc>
          <a:spcPct val="105000"/>
        </a:lnSpc>
        <a:spcBef>
          <a:spcPct val="0"/>
        </a:spcBef>
        <a:spcAft>
          <a:spcPct val="0"/>
        </a:spcAft>
        <a:defRPr sz="3200">
          <a:solidFill>
            <a:schemeClr val="tx2"/>
          </a:solidFill>
          <a:latin typeface="Georgia" pitchFamily="18" charset="0"/>
        </a:defRPr>
      </a:lvl9pPr>
    </p:titleStyle>
    <p:bodyStyle>
      <a:lvl1pPr marL="342900" indent="-342900" algn="l" rtl="0" eaLnBrk="1" fontAlgn="base" hangingPunct="1">
        <a:spcBef>
          <a:spcPct val="0"/>
        </a:spcBef>
        <a:spcAft>
          <a:spcPts val="1200"/>
        </a:spcAft>
        <a:buFont typeface="Wingdings" pitchFamily="2" charset="2"/>
        <a:buChar char="§"/>
        <a:defRPr sz="2200" kern="1200">
          <a:solidFill>
            <a:schemeClr val="tx1"/>
          </a:solidFill>
          <a:latin typeface="Verdana" pitchFamily="34" charset="0"/>
          <a:ea typeface="+mn-ea"/>
          <a:cs typeface="+mn-cs"/>
        </a:defRPr>
      </a:lvl1pPr>
      <a:lvl2pPr marL="687388" indent="-342900" algn="l" rtl="0" eaLnBrk="1" fontAlgn="base" hangingPunct="1">
        <a:spcBef>
          <a:spcPct val="0"/>
        </a:spcBef>
        <a:spcAft>
          <a:spcPts val="1200"/>
        </a:spcAft>
        <a:buFont typeface="Verdana" pitchFamily="34" charset="0"/>
        <a:buChar char="–"/>
        <a:defRPr sz="2000" kern="1200">
          <a:solidFill>
            <a:schemeClr val="tx1"/>
          </a:solidFill>
          <a:latin typeface="Verdana" pitchFamily="34" charset="0"/>
          <a:ea typeface="+mn-ea"/>
          <a:cs typeface="+mn-cs"/>
        </a:defRPr>
      </a:lvl2pPr>
      <a:lvl3pPr marL="914400" indent="-227013" algn="l" rtl="0" eaLnBrk="1" fontAlgn="base" hangingPunct="1">
        <a:spcBef>
          <a:spcPct val="0"/>
        </a:spcBef>
        <a:spcAft>
          <a:spcPts val="1200"/>
        </a:spcAft>
        <a:buFont typeface="Arial" charset="0"/>
        <a:buChar char="•"/>
        <a:defRPr kern="1200">
          <a:solidFill>
            <a:schemeClr val="tx1"/>
          </a:solidFill>
          <a:latin typeface="Verdana" pitchFamily="34" charset="0"/>
          <a:ea typeface="+mn-ea"/>
          <a:cs typeface="+mn-cs"/>
        </a:defRPr>
      </a:lvl3pPr>
      <a:lvl4pPr marL="1141413" indent="-227013" algn="l" rtl="0" eaLnBrk="1" fontAlgn="base" hangingPunct="1">
        <a:spcBef>
          <a:spcPct val="0"/>
        </a:spcBef>
        <a:spcAft>
          <a:spcPts val="1200"/>
        </a:spcAft>
        <a:buFont typeface="Wingdings" pitchFamily="2" charset="2"/>
        <a:buChar char="§"/>
        <a:defRPr sz="1600" kern="1200">
          <a:solidFill>
            <a:schemeClr val="tx1"/>
          </a:solidFill>
          <a:latin typeface="Verdana" pitchFamily="34" charset="0"/>
          <a:ea typeface="+mn-ea"/>
          <a:cs typeface="+mn-cs"/>
        </a:defRPr>
      </a:lvl4pPr>
      <a:lvl5pPr marL="1376363" indent="-234950" algn="l" rtl="0" eaLnBrk="1" fontAlgn="base" hangingPunct="1">
        <a:spcBef>
          <a:spcPct val="0"/>
        </a:spcBef>
        <a:spcAft>
          <a:spcPts val="1200"/>
        </a:spcAft>
        <a:buFont typeface="Wingdings" pitchFamily="2" charset="2"/>
        <a:buChar char="§"/>
        <a:defRPr sz="16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hyperlink" Target="http://collaboration-iceo.wellsfargo.com/sites/tmsm/tmsp/gpcsc/Shared%20Documents/2016-2017%20GPC%20Steering%20Committee/Final%20Presentations/Building%20a%20foundation%20for%20centralizing%20your%20global%20treasury/V15-2243_Webroot_GPC_1080.mp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emf"/><Relationship Id="rId7"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emf"/><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200" dirty="0"/>
              <a:t>Building a foundation for centralizing your global treasury</a:t>
            </a:r>
          </a:p>
        </p:txBody>
      </p:sp>
      <p:sp>
        <p:nvSpPr>
          <p:cNvPr id="5" name="Subtitle 4"/>
          <p:cNvSpPr>
            <a:spLocks noGrp="1"/>
          </p:cNvSpPr>
          <p:nvPr>
            <p:ph type="subTitle" idx="1"/>
          </p:nvPr>
        </p:nvSpPr>
        <p:spPr>
          <a:xfrm>
            <a:off x="546786" y="3657600"/>
            <a:ext cx="6400800" cy="1143000"/>
          </a:xfrm>
        </p:spPr>
        <p:txBody>
          <a:bodyPr>
            <a:normAutofit fontScale="92500" lnSpcReduction="10000"/>
          </a:bodyPr>
          <a:lstStyle/>
          <a:p>
            <a:r>
              <a:rPr lang="en-US" dirty="0"/>
              <a:t>Erik Horsch</a:t>
            </a:r>
          </a:p>
          <a:p>
            <a:r>
              <a:rPr lang="en-US" sz="1400" dirty="0"/>
              <a:t>VP &amp; International Consultant</a:t>
            </a:r>
          </a:p>
          <a:p>
            <a:r>
              <a:rPr lang="en-US" sz="1400" b="0" dirty="0"/>
              <a:t>C – 763-568-3109</a:t>
            </a:r>
          </a:p>
          <a:p>
            <a:r>
              <a:rPr lang="en-US" sz="1400" b="0" dirty="0"/>
              <a:t>Erik.L.Horsch@wellsfargo.com</a:t>
            </a:r>
          </a:p>
        </p:txBody>
      </p:sp>
      <p:sp>
        <p:nvSpPr>
          <p:cNvPr id="6" name="Text Placeholder 5"/>
          <p:cNvSpPr>
            <a:spLocks noGrp="1"/>
          </p:cNvSpPr>
          <p:nvPr>
            <p:ph type="body" sz="quarter" idx="15"/>
          </p:nvPr>
        </p:nvSpPr>
        <p:spPr/>
        <p:txBody>
          <a:bodyPr/>
          <a:lstStyle/>
          <a:p>
            <a:r>
              <a:rPr lang="en-US"/>
              <a:t>May 2016</a:t>
            </a:r>
            <a:endParaRPr lang="en-US" dirty="0"/>
          </a:p>
        </p:txBody>
      </p:sp>
      <p:sp>
        <p:nvSpPr>
          <p:cNvPr id="7" name="Rectangle 6"/>
          <p:cNvSpPr>
            <a:spLocks noChangeArrowheads="1"/>
          </p:cNvSpPr>
          <p:nvPr/>
        </p:nvSpPr>
        <p:spPr bwMode="auto">
          <a:xfrm>
            <a:off x="447675" y="6308725"/>
            <a:ext cx="44823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Aft>
                <a:spcPts val="1200"/>
              </a:spcAft>
              <a:buFont typeface="Wingdings" pitchFamily="2" charset="2"/>
              <a:buChar char="§"/>
              <a:defRPr sz="2200">
                <a:solidFill>
                  <a:schemeClr val="tx1"/>
                </a:solidFill>
                <a:latin typeface="Verdana" pitchFamily="34" charset="0"/>
              </a:defRPr>
            </a:lvl1pPr>
            <a:lvl2pPr marL="742950" indent="-285750">
              <a:spcAft>
                <a:spcPts val="1200"/>
              </a:spcAft>
              <a:buFont typeface="Verdana" pitchFamily="34" charset="0"/>
              <a:buChar char="–"/>
              <a:defRPr sz="2000">
                <a:solidFill>
                  <a:schemeClr val="tx1"/>
                </a:solidFill>
                <a:latin typeface="Verdana" pitchFamily="34" charset="0"/>
              </a:defRPr>
            </a:lvl2pPr>
            <a:lvl3pPr marL="1143000" indent="-228600">
              <a:spcAft>
                <a:spcPts val="1200"/>
              </a:spcAft>
              <a:buFont typeface="Arial" charset="0"/>
              <a:buChar char="•"/>
              <a:defRPr>
                <a:solidFill>
                  <a:schemeClr val="tx1"/>
                </a:solidFill>
                <a:latin typeface="Verdana" pitchFamily="34" charset="0"/>
              </a:defRPr>
            </a:lvl3pPr>
            <a:lvl4pPr marL="1600200" indent="-228600">
              <a:spcAft>
                <a:spcPts val="1200"/>
              </a:spcAft>
              <a:buFont typeface="Wingdings" pitchFamily="2" charset="2"/>
              <a:buChar char="§"/>
              <a:defRPr sz="1600">
                <a:solidFill>
                  <a:schemeClr val="tx1"/>
                </a:solidFill>
                <a:latin typeface="Verdana" pitchFamily="34" charset="0"/>
              </a:defRPr>
            </a:lvl4pPr>
            <a:lvl5pPr marL="2057400" indent="-228600">
              <a:spcAft>
                <a:spcPts val="1200"/>
              </a:spcAft>
              <a:buFont typeface="Wingdings" pitchFamily="2" charset="2"/>
              <a:buChar char="§"/>
              <a:defRPr sz="1600">
                <a:solidFill>
                  <a:schemeClr val="tx1"/>
                </a:solidFill>
                <a:latin typeface="Verdana" pitchFamily="34" charset="0"/>
              </a:defRPr>
            </a:lvl5pPr>
            <a:lvl6pPr marL="2514600" indent="-228600" fontAlgn="base">
              <a:spcBef>
                <a:spcPct val="0"/>
              </a:spcBef>
              <a:spcAft>
                <a:spcPts val="1200"/>
              </a:spcAft>
              <a:buFont typeface="Wingdings" pitchFamily="2" charset="2"/>
              <a:buChar char="§"/>
              <a:defRPr sz="1600">
                <a:solidFill>
                  <a:schemeClr val="tx1"/>
                </a:solidFill>
                <a:latin typeface="Verdana" pitchFamily="34" charset="0"/>
              </a:defRPr>
            </a:lvl6pPr>
            <a:lvl7pPr marL="2971800" indent="-228600" fontAlgn="base">
              <a:spcBef>
                <a:spcPct val="0"/>
              </a:spcBef>
              <a:spcAft>
                <a:spcPts val="1200"/>
              </a:spcAft>
              <a:buFont typeface="Wingdings" pitchFamily="2" charset="2"/>
              <a:buChar char="§"/>
              <a:defRPr sz="1600">
                <a:solidFill>
                  <a:schemeClr val="tx1"/>
                </a:solidFill>
                <a:latin typeface="Verdana" pitchFamily="34" charset="0"/>
              </a:defRPr>
            </a:lvl7pPr>
            <a:lvl8pPr marL="3429000" indent="-228600" fontAlgn="base">
              <a:spcBef>
                <a:spcPct val="0"/>
              </a:spcBef>
              <a:spcAft>
                <a:spcPts val="1200"/>
              </a:spcAft>
              <a:buFont typeface="Wingdings" pitchFamily="2" charset="2"/>
              <a:buChar char="§"/>
              <a:defRPr sz="1600">
                <a:solidFill>
                  <a:schemeClr val="tx1"/>
                </a:solidFill>
                <a:latin typeface="Verdana" pitchFamily="34" charset="0"/>
              </a:defRPr>
            </a:lvl8pPr>
            <a:lvl9pPr marL="3886200" indent="-228600" fontAlgn="base">
              <a:spcBef>
                <a:spcPct val="0"/>
              </a:spcBef>
              <a:spcAft>
                <a:spcPts val="1200"/>
              </a:spcAft>
              <a:buFont typeface="Wingdings" pitchFamily="2" charset="2"/>
              <a:buChar char="§"/>
              <a:defRPr sz="1600">
                <a:solidFill>
                  <a:schemeClr val="tx1"/>
                </a:solidFill>
                <a:latin typeface="Verdana" pitchFamily="34" charset="0"/>
              </a:defRPr>
            </a:lvl9pPr>
          </a:lstStyle>
          <a:p>
            <a:pPr>
              <a:spcAft>
                <a:spcPct val="0"/>
              </a:spcAft>
              <a:buFontTx/>
              <a:buNone/>
            </a:pPr>
            <a:r>
              <a:rPr lang="en-US" altLang="en-US" sz="1000" dirty="0"/>
              <a:t>© 2016 Wells Fargo Bank, N.A. All rights reserved. For public use.</a:t>
            </a:r>
          </a:p>
        </p:txBody>
      </p:sp>
    </p:spTree>
    <p:extLst>
      <p:ext uri="{BB962C8B-B14F-4D97-AF65-F5344CB8AC3E}">
        <p14:creationId xmlns:p14="http://schemas.microsoft.com/office/powerpoint/2010/main" val="19658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95400"/>
            <a:ext cx="9144000" cy="52836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9" name="Rectangle 2"/>
          <p:cNvSpPr>
            <a:spLocks noGrp="1" noChangeArrowheads="1"/>
          </p:cNvSpPr>
          <p:nvPr>
            <p:ph type="title"/>
          </p:nvPr>
        </p:nvSpPr>
        <p:spPr>
          <a:xfrm>
            <a:off x="547688" y="304800"/>
            <a:ext cx="8229600" cy="1143000"/>
          </a:xfrm>
        </p:spPr>
        <p:txBody>
          <a:bodyPr/>
          <a:lstStyle/>
          <a:p>
            <a:r>
              <a:rPr lang="en-US" altLang="en-US" dirty="0"/>
              <a:t>Typical organizational centralization </a:t>
            </a:r>
            <a:br>
              <a:rPr lang="en-US" altLang="en-US" dirty="0"/>
            </a:br>
            <a:r>
              <a:rPr lang="en-US" altLang="en-US" dirty="0"/>
              <a:t>structure</a:t>
            </a:r>
          </a:p>
        </p:txBody>
      </p:sp>
      <p:sp>
        <p:nvSpPr>
          <p:cNvPr id="65" name="Rectangle 64"/>
          <p:cNvSpPr/>
          <p:nvPr/>
        </p:nvSpPr>
        <p:spPr>
          <a:xfrm>
            <a:off x="5991848" y="1981200"/>
            <a:ext cx="2923552" cy="869593"/>
          </a:xfrm>
          <a:prstGeom prst="rect">
            <a:avLst/>
          </a:prstGeom>
          <a:solidFill>
            <a:srgbClr val="8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spcBef>
                <a:spcPts val="300"/>
              </a:spcBef>
              <a:buFont typeface="Wingdings" panose="05000000000000000000" pitchFamily="2" charset="2"/>
              <a:buChar char="§"/>
              <a:tabLst>
                <a:tab pos="60325" algn="l"/>
              </a:tabLst>
            </a:pPr>
            <a:r>
              <a:rPr lang="en-US" altLang="en-US" sz="1400" dirty="0">
                <a:solidFill>
                  <a:schemeClr val="bg1"/>
                </a:solidFill>
              </a:rPr>
              <a:t>Dividends</a:t>
            </a:r>
          </a:p>
          <a:p>
            <a:pPr marL="171450" indent="-171450">
              <a:spcBef>
                <a:spcPts val="300"/>
              </a:spcBef>
              <a:buFont typeface="Wingdings" panose="05000000000000000000" pitchFamily="2" charset="2"/>
              <a:buChar char="§"/>
              <a:tabLst>
                <a:tab pos="60325" algn="l"/>
              </a:tabLst>
            </a:pPr>
            <a:r>
              <a:rPr lang="en-US" altLang="en-US" sz="1400" dirty="0">
                <a:solidFill>
                  <a:schemeClr val="bg1"/>
                </a:solidFill>
              </a:rPr>
              <a:t>Capital deployment/lending</a:t>
            </a:r>
          </a:p>
        </p:txBody>
      </p:sp>
      <p:sp>
        <p:nvSpPr>
          <p:cNvPr id="9245" name="Rectangle 9244"/>
          <p:cNvSpPr/>
          <p:nvPr/>
        </p:nvSpPr>
        <p:spPr>
          <a:xfrm>
            <a:off x="5991848" y="3200400"/>
            <a:ext cx="2923552" cy="1629604"/>
          </a:xfrm>
          <a:prstGeom prst="rect">
            <a:avLst/>
          </a:prstGeom>
          <a:solidFill>
            <a:srgbClr val="8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spcBef>
                <a:spcPts val="300"/>
              </a:spcBef>
              <a:buFont typeface="Wingdings" panose="05000000000000000000" pitchFamily="2" charset="2"/>
              <a:buChar char="§"/>
              <a:tabLst>
                <a:tab pos="60325" algn="l"/>
              </a:tabLst>
            </a:pPr>
            <a:r>
              <a:rPr lang="en-US" altLang="en-US" sz="1400" dirty="0">
                <a:solidFill>
                  <a:schemeClr val="bg1"/>
                </a:solidFill>
              </a:rPr>
              <a:t>Shared services</a:t>
            </a:r>
          </a:p>
          <a:p>
            <a:pPr marL="171450" indent="-171450">
              <a:spcBef>
                <a:spcPts val="300"/>
              </a:spcBef>
              <a:buFont typeface="Wingdings" panose="05000000000000000000" pitchFamily="2" charset="2"/>
              <a:buChar char="§"/>
              <a:tabLst>
                <a:tab pos="60325" algn="l"/>
              </a:tabLst>
            </a:pPr>
            <a:r>
              <a:rPr lang="en-US" altLang="en-US" sz="1400" dirty="0">
                <a:solidFill>
                  <a:schemeClr val="bg1"/>
                </a:solidFill>
              </a:rPr>
              <a:t>Visibility </a:t>
            </a:r>
          </a:p>
          <a:p>
            <a:pPr marL="171450" indent="-171450">
              <a:spcBef>
                <a:spcPts val="300"/>
              </a:spcBef>
              <a:buFont typeface="Wingdings" panose="05000000000000000000" pitchFamily="2" charset="2"/>
              <a:buChar char="§"/>
              <a:tabLst>
                <a:tab pos="60325" algn="l"/>
              </a:tabLst>
            </a:pPr>
            <a:r>
              <a:rPr lang="en-US" altLang="en-US" sz="1400" dirty="0">
                <a:solidFill>
                  <a:schemeClr val="bg1"/>
                </a:solidFill>
              </a:rPr>
              <a:t>Interco-lending/funding</a:t>
            </a:r>
          </a:p>
          <a:p>
            <a:pPr marL="171450" indent="-171450">
              <a:spcBef>
                <a:spcPts val="300"/>
              </a:spcBef>
              <a:buFont typeface="Wingdings" panose="05000000000000000000" pitchFamily="2" charset="2"/>
              <a:buChar char="§"/>
              <a:tabLst>
                <a:tab pos="60325" algn="l"/>
              </a:tabLst>
            </a:pPr>
            <a:r>
              <a:rPr lang="en-US" altLang="en-US" sz="1400" dirty="0">
                <a:solidFill>
                  <a:schemeClr val="bg1"/>
                </a:solidFill>
              </a:rPr>
              <a:t>Liquidity management</a:t>
            </a:r>
          </a:p>
          <a:p>
            <a:pPr marL="171450" indent="-171450">
              <a:spcBef>
                <a:spcPts val="300"/>
              </a:spcBef>
              <a:buFont typeface="Wingdings" panose="05000000000000000000" pitchFamily="2" charset="2"/>
              <a:buChar char="§"/>
              <a:tabLst>
                <a:tab pos="60325" algn="l"/>
              </a:tabLst>
            </a:pPr>
            <a:r>
              <a:rPr lang="en-US" altLang="en-US" sz="1400" dirty="0">
                <a:solidFill>
                  <a:schemeClr val="bg1"/>
                </a:solidFill>
              </a:rPr>
              <a:t>FX</a:t>
            </a:r>
          </a:p>
          <a:p>
            <a:pPr marL="171450" indent="-171450">
              <a:spcBef>
                <a:spcPts val="300"/>
              </a:spcBef>
              <a:buFont typeface="Wingdings" panose="05000000000000000000" pitchFamily="2" charset="2"/>
              <a:buChar char="§"/>
              <a:tabLst>
                <a:tab pos="60325" algn="l"/>
              </a:tabLst>
            </a:pPr>
            <a:r>
              <a:rPr lang="en-US" altLang="en-US" sz="1400" dirty="0">
                <a:solidFill>
                  <a:schemeClr val="bg1"/>
                </a:solidFill>
              </a:rPr>
              <a:t>Risk management</a:t>
            </a:r>
          </a:p>
        </p:txBody>
      </p:sp>
      <p:sp>
        <p:nvSpPr>
          <p:cNvPr id="20" name="Rectangle 19"/>
          <p:cNvSpPr/>
          <p:nvPr/>
        </p:nvSpPr>
        <p:spPr>
          <a:xfrm>
            <a:off x="560070" y="4090752"/>
            <a:ext cx="4883494" cy="1029860"/>
          </a:xfrm>
          <a:prstGeom prst="rect">
            <a:avLst/>
          </a:prstGeom>
          <a:ln cap="rnd">
            <a:prstDash val="dash"/>
          </a:ln>
        </p:spPr>
        <p:style>
          <a:lnRef idx="2">
            <a:schemeClr val="accent6"/>
          </a:lnRef>
          <a:fillRef idx="1">
            <a:schemeClr val="lt1"/>
          </a:fillRef>
          <a:effectRef idx="0">
            <a:schemeClr val="accent6"/>
          </a:effectRef>
          <a:fontRef idx="minor">
            <a:schemeClr val="dk1"/>
          </a:fontRef>
        </p:style>
        <p:txBody>
          <a:bodyPr rtlCol="0" anchor="t"/>
          <a:lstStyle/>
          <a:p>
            <a:r>
              <a:rPr lang="en-US" altLang="en-US" sz="1600" dirty="0">
                <a:solidFill>
                  <a:schemeClr val="tx1"/>
                </a:solidFill>
              </a:rPr>
              <a:t>Local Subs</a:t>
            </a:r>
          </a:p>
        </p:txBody>
      </p:sp>
      <p:sp>
        <p:nvSpPr>
          <p:cNvPr id="9223" name="Line 7"/>
          <p:cNvSpPr>
            <a:spLocks noChangeShapeType="1"/>
          </p:cNvSpPr>
          <p:nvPr/>
        </p:nvSpPr>
        <p:spPr bwMode="auto">
          <a:xfrm>
            <a:off x="2998470" y="5181600"/>
            <a:ext cx="0" cy="381000"/>
          </a:xfrm>
          <a:prstGeom prst="line">
            <a:avLst/>
          </a:prstGeom>
          <a:noFill/>
          <a:ln w="19050">
            <a:solidFill>
              <a:schemeClr val="accent3"/>
            </a:solidFill>
            <a:round/>
            <a:headEnd type="triangle"/>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7" name="Rectangle 27"/>
          <p:cNvSpPr>
            <a:spLocks noChangeArrowheads="1"/>
          </p:cNvSpPr>
          <p:nvPr/>
        </p:nvSpPr>
        <p:spPr bwMode="auto">
          <a:xfrm>
            <a:off x="3466416" y="1438569"/>
            <a:ext cx="1949185" cy="745201"/>
          </a:xfrm>
          <a:prstGeom prst="rect">
            <a:avLst/>
          </a:prstGeom>
          <a:solidFill>
            <a:schemeClr val="accent3"/>
          </a:solidFill>
          <a:ln>
            <a:noFill/>
          </a:ln>
          <a:extLst/>
        </p:spPr>
        <p:txBody>
          <a:bodyPr wrap="none" anchor="ctr"/>
          <a:lstStyle>
            <a:lvl1pPr>
              <a:defRPr sz="1600">
                <a:solidFill>
                  <a:srgbClr val="626366"/>
                </a:solidFill>
                <a:latin typeface="Verdana" pitchFamily="34" charset="0"/>
                <a:ea typeface="MS PGothic" pitchFamily="34" charset="-128"/>
              </a:defRPr>
            </a:lvl1pPr>
            <a:lvl2pPr marL="742950" indent="-285750">
              <a:defRPr sz="1600">
                <a:solidFill>
                  <a:srgbClr val="626366"/>
                </a:solidFill>
                <a:latin typeface="Verdana" pitchFamily="34" charset="0"/>
                <a:ea typeface="MS PGothic" pitchFamily="34" charset="-128"/>
              </a:defRPr>
            </a:lvl2pPr>
            <a:lvl3pPr marL="1143000" indent="-228600">
              <a:defRPr sz="1600">
                <a:solidFill>
                  <a:srgbClr val="626366"/>
                </a:solidFill>
                <a:latin typeface="Verdana" pitchFamily="34" charset="0"/>
                <a:ea typeface="MS PGothic" pitchFamily="34" charset="-128"/>
              </a:defRPr>
            </a:lvl3pPr>
            <a:lvl4pPr marL="1600200" indent="-228600">
              <a:defRPr sz="1600">
                <a:solidFill>
                  <a:srgbClr val="626366"/>
                </a:solidFill>
                <a:latin typeface="Verdana" pitchFamily="34" charset="0"/>
                <a:ea typeface="MS PGothic" pitchFamily="34" charset="-128"/>
              </a:defRPr>
            </a:lvl4pPr>
            <a:lvl5pPr marL="2057400" indent="-228600">
              <a:defRPr sz="1600">
                <a:solidFill>
                  <a:srgbClr val="626366"/>
                </a:solidFill>
                <a:latin typeface="Verdana" pitchFamily="34" charset="0"/>
                <a:ea typeface="MS PGothic" pitchFamily="34" charset="-128"/>
              </a:defRPr>
            </a:lvl5pPr>
            <a:lvl6pPr marL="2514600" indent="-228600" eaLnBrk="0" fontAlgn="base" hangingPunct="0">
              <a:spcBef>
                <a:spcPct val="0"/>
              </a:spcBef>
              <a:spcAft>
                <a:spcPct val="0"/>
              </a:spcAft>
              <a:defRPr sz="1600">
                <a:solidFill>
                  <a:srgbClr val="626366"/>
                </a:solidFill>
                <a:latin typeface="Verdana" pitchFamily="34" charset="0"/>
                <a:ea typeface="MS PGothic" pitchFamily="34" charset="-128"/>
              </a:defRPr>
            </a:lvl6pPr>
            <a:lvl7pPr marL="2971800" indent="-228600" eaLnBrk="0" fontAlgn="base" hangingPunct="0">
              <a:spcBef>
                <a:spcPct val="0"/>
              </a:spcBef>
              <a:spcAft>
                <a:spcPct val="0"/>
              </a:spcAft>
              <a:defRPr sz="1600">
                <a:solidFill>
                  <a:srgbClr val="626366"/>
                </a:solidFill>
                <a:latin typeface="Verdana" pitchFamily="34" charset="0"/>
                <a:ea typeface="MS PGothic" pitchFamily="34" charset="-128"/>
              </a:defRPr>
            </a:lvl7pPr>
            <a:lvl8pPr marL="3429000" indent="-228600" eaLnBrk="0" fontAlgn="base" hangingPunct="0">
              <a:spcBef>
                <a:spcPct val="0"/>
              </a:spcBef>
              <a:spcAft>
                <a:spcPct val="0"/>
              </a:spcAft>
              <a:defRPr sz="1600">
                <a:solidFill>
                  <a:srgbClr val="626366"/>
                </a:solidFill>
                <a:latin typeface="Verdana" pitchFamily="34" charset="0"/>
                <a:ea typeface="MS PGothic" pitchFamily="34" charset="-128"/>
              </a:defRPr>
            </a:lvl8pPr>
            <a:lvl9pPr marL="3886200" indent="-228600" eaLnBrk="0" fontAlgn="base" hangingPunct="0">
              <a:spcBef>
                <a:spcPct val="0"/>
              </a:spcBef>
              <a:spcAft>
                <a:spcPct val="0"/>
              </a:spcAft>
              <a:defRPr sz="1600">
                <a:solidFill>
                  <a:srgbClr val="626366"/>
                </a:solidFill>
                <a:latin typeface="Verdana" pitchFamily="34" charset="0"/>
                <a:ea typeface="MS PGothic" pitchFamily="34" charset="-128"/>
              </a:defRPr>
            </a:lvl9pPr>
          </a:lstStyle>
          <a:p>
            <a:pPr algn="ctr" eaLnBrk="1" hangingPunct="1"/>
            <a:r>
              <a:rPr lang="en-US" altLang="en-US" dirty="0">
                <a:solidFill>
                  <a:schemeClr val="bg1"/>
                </a:solidFill>
              </a:rPr>
              <a:t>US HQ or </a:t>
            </a:r>
          </a:p>
          <a:p>
            <a:pPr algn="ctr" eaLnBrk="1" hangingPunct="1"/>
            <a:r>
              <a:rPr lang="en-US" altLang="en-US" dirty="0">
                <a:solidFill>
                  <a:schemeClr val="bg1"/>
                </a:solidFill>
              </a:rPr>
              <a:t>Hold-co</a:t>
            </a:r>
          </a:p>
        </p:txBody>
      </p:sp>
      <p:sp>
        <p:nvSpPr>
          <p:cNvPr id="9228" name="Rectangle 28"/>
          <p:cNvSpPr>
            <a:spLocks noChangeArrowheads="1"/>
          </p:cNvSpPr>
          <p:nvPr/>
        </p:nvSpPr>
        <p:spPr bwMode="auto">
          <a:xfrm>
            <a:off x="3466416" y="2820690"/>
            <a:ext cx="1949185" cy="745198"/>
          </a:xfrm>
          <a:prstGeom prst="rect">
            <a:avLst/>
          </a:prstGeom>
          <a:solidFill>
            <a:schemeClr val="accent3"/>
          </a:solidFill>
          <a:ln>
            <a:noFill/>
          </a:ln>
          <a:extLst/>
        </p:spPr>
        <p:txBody>
          <a:bodyPr wrap="none" anchor="ctr"/>
          <a:lstStyle>
            <a:lvl1pPr>
              <a:defRPr sz="1600">
                <a:solidFill>
                  <a:srgbClr val="626366"/>
                </a:solidFill>
                <a:latin typeface="Verdana" pitchFamily="34" charset="0"/>
                <a:ea typeface="MS PGothic" pitchFamily="34" charset="-128"/>
              </a:defRPr>
            </a:lvl1pPr>
            <a:lvl2pPr marL="742950" indent="-285750">
              <a:defRPr sz="1600">
                <a:solidFill>
                  <a:srgbClr val="626366"/>
                </a:solidFill>
                <a:latin typeface="Verdana" pitchFamily="34" charset="0"/>
                <a:ea typeface="MS PGothic" pitchFamily="34" charset="-128"/>
              </a:defRPr>
            </a:lvl2pPr>
            <a:lvl3pPr marL="1143000" indent="-228600">
              <a:defRPr sz="1600">
                <a:solidFill>
                  <a:srgbClr val="626366"/>
                </a:solidFill>
                <a:latin typeface="Verdana" pitchFamily="34" charset="0"/>
                <a:ea typeface="MS PGothic" pitchFamily="34" charset="-128"/>
              </a:defRPr>
            </a:lvl3pPr>
            <a:lvl4pPr marL="1600200" indent="-228600">
              <a:defRPr sz="1600">
                <a:solidFill>
                  <a:srgbClr val="626366"/>
                </a:solidFill>
                <a:latin typeface="Verdana" pitchFamily="34" charset="0"/>
                <a:ea typeface="MS PGothic" pitchFamily="34" charset="-128"/>
              </a:defRPr>
            </a:lvl4pPr>
            <a:lvl5pPr marL="2057400" indent="-228600">
              <a:defRPr sz="1600">
                <a:solidFill>
                  <a:srgbClr val="626366"/>
                </a:solidFill>
                <a:latin typeface="Verdana" pitchFamily="34" charset="0"/>
                <a:ea typeface="MS PGothic" pitchFamily="34" charset="-128"/>
              </a:defRPr>
            </a:lvl5pPr>
            <a:lvl6pPr marL="2514600" indent="-228600" eaLnBrk="0" fontAlgn="base" hangingPunct="0">
              <a:spcBef>
                <a:spcPct val="0"/>
              </a:spcBef>
              <a:spcAft>
                <a:spcPct val="0"/>
              </a:spcAft>
              <a:defRPr sz="1600">
                <a:solidFill>
                  <a:srgbClr val="626366"/>
                </a:solidFill>
                <a:latin typeface="Verdana" pitchFamily="34" charset="0"/>
                <a:ea typeface="MS PGothic" pitchFamily="34" charset="-128"/>
              </a:defRPr>
            </a:lvl6pPr>
            <a:lvl7pPr marL="2971800" indent="-228600" eaLnBrk="0" fontAlgn="base" hangingPunct="0">
              <a:spcBef>
                <a:spcPct val="0"/>
              </a:spcBef>
              <a:spcAft>
                <a:spcPct val="0"/>
              </a:spcAft>
              <a:defRPr sz="1600">
                <a:solidFill>
                  <a:srgbClr val="626366"/>
                </a:solidFill>
                <a:latin typeface="Verdana" pitchFamily="34" charset="0"/>
                <a:ea typeface="MS PGothic" pitchFamily="34" charset="-128"/>
              </a:defRPr>
            </a:lvl7pPr>
            <a:lvl8pPr marL="3429000" indent="-228600" eaLnBrk="0" fontAlgn="base" hangingPunct="0">
              <a:spcBef>
                <a:spcPct val="0"/>
              </a:spcBef>
              <a:spcAft>
                <a:spcPct val="0"/>
              </a:spcAft>
              <a:defRPr sz="1600">
                <a:solidFill>
                  <a:srgbClr val="626366"/>
                </a:solidFill>
                <a:latin typeface="Verdana" pitchFamily="34" charset="0"/>
                <a:ea typeface="MS PGothic" pitchFamily="34" charset="-128"/>
              </a:defRPr>
            </a:lvl8pPr>
            <a:lvl9pPr marL="3886200" indent="-228600" eaLnBrk="0" fontAlgn="base" hangingPunct="0">
              <a:spcBef>
                <a:spcPct val="0"/>
              </a:spcBef>
              <a:spcAft>
                <a:spcPct val="0"/>
              </a:spcAft>
              <a:defRPr sz="1600">
                <a:solidFill>
                  <a:srgbClr val="626366"/>
                </a:solidFill>
                <a:latin typeface="Verdana" pitchFamily="34" charset="0"/>
                <a:ea typeface="MS PGothic" pitchFamily="34" charset="-128"/>
              </a:defRPr>
            </a:lvl9pPr>
          </a:lstStyle>
          <a:p>
            <a:pPr algn="ctr" eaLnBrk="1" hangingPunct="1"/>
            <a:r>
              <a:rPr lang="en-US" altLang="en-US" dirty="0">
                <a:solidFill>
                  <a:schemeClr val="bg1"/>
                </a:solidFill>
              </a:rPr>
              <a:t>In-house-bank</a:t>
            </a:r>
          </a:p>
          <a:p>
            <a:pPr algn="ctr" eaLnBrk="1" hangingPunct="1"/>
            <a:r>
              <a:rPr lang="en-US" altLang="en-US" dirty="0">
                <a:solidFill>
                  <a:schemeClr val="bg1"/>
                </a:solidFill>
              </a:rPr>
              <a:t>Entity</a:t>
            </a:r>
          </a:p>
        </p:txBody>
      </p:sp>
      <p:sp>
        <p:nvSpPr>
          <p:cNvPr id="9229" name="Rectangle 29"/>
          <p:cNvSpPr>
            <a:spLocks noChangeArrowheads="1"/>
          </p:cNvSpPr>
          <p:nvPr/>
        </p:nvSpPr>
        <p:spPr bwMode="auto">
          <a:xfrm>
            <a:off x="956468" y="4479368"/>
            <a:ext cx="1258097" cy="473632"/>
          </a:xfrm>
          <a:prstGeom prst="rect">
            <a:avLst/>
          </a:prstGeom>
          <a:solidFill>
            <a:schemeClr val="accent3"/>
          </a:solidFill>
          <a:ln>
            <a:noFill/>
          </a:ln>
          <a:extLst/>
        </p:spPr>
        <p:txBody>
          <a:bodyPr wrap="none" anchor="ctr"/>
          <a:lstStyle>
            <a:lvl1pPr>
              <a:defRPr sz="1600">
                <a:solidFill>
                  <a:srgbClr val="626366"/>
                </a:solidFill>
                <a:latin typeface="Verdana" pitchFamily="34" charset="0"/>
                <a:ea typeface="MS PGothic" pitchFamily="34" charset="-128"/>
              </a:defRPr>
            </a:lvl1pPr>
            <a:lvl2pPr marL="742950" indent="-285750">
              <a:defRPr sz="1600">
                <a:solidFill>
                  <a:srgbClr val="626366"/>
                </a:solidFill>
                <a:latin typeface="Verdana" pitchFamily="34" charset="0"/>
                <a:ea typeface="MS PGothic" pitchFamily="34" charset="-128"/>
              </a:defRPr>
            </a:lvl2pPr>
            <a:lvl3pPr marL="1143000" indent="-228600">
              <a:defRPr sz="1600">
                <a:solidFill>
                  <a:srgbClr val="626366"/>
                </a:solidFill>
                <a:latin typeface="Verdana" pitchFamily="34" charset="0"/>
                <a:ea typeface="MS PGothic" pitchFamily="34" charset="-128"/>
              </a:defRPr>
            </a:lvl3pPr>
            <a:lvl4pPr marL="1600200" indent="-228600">
              <a:defRPr sz="1600">
                <a:solidFill>
                  <a:srgbClr val="626366"/>
                </a:solidFill>
                <a:latin typeface="Verdana" pitchFamily="34" charset="0"/>
                <a:ea typeface="MS PGothic" pitchFamily="34" charset="-128"/>
              </a:defRPr>
            </a:lvl4pPr>
            <a:lvl5pPr marL="2057400" indent="-228600">
              <a:defRPr sz="1600">
                <a:solidFill>
                  <a:srgbClr val="626366"/>
                </a:solidFill>
                <a:latin typeface="Verdana" pitchFamily="34" charset="0"/>
                <a:ea typeface="MS PGothic" pitchFamily="34" charset="-128"/>
              </a:defRPr>
            </a:lvl5pPr>
            <a:lvl6pPr marL="2514600" indent="-228600" eaLnBrk="0" fontAlgn="base" hangingPunct="0">
              <a:spcBef>
                <a:spcPct val="0"/>
              </a:spcBef>
              <a:spcAft>
                <a:spcPct val="0"/>
              </a:spcAft>
              <a:defRPr sz="1600">
                <a:solidFill>
                  <a:srgbClr val="626366"/>
                </a:solidFill>
                <a:latin typeface="Verdana" pitchFamily="34" charset="0"/>
                <a:ea typeface="MS PGothic" pitchFamily="34" charset="-128"/>
              </a:defRPr>
            </a:lvl6pPr>
            <a:lvl7pPr marL="2971800" indent="-228600" eaLnBrk="0" fontAlgn="base" hangingPunct="0">
              <a:spcBef>
                <a:spcPct val="0"/>
              </a:spcBef>
              <a:spcAft>
                <a:spcPct val="0"/>
              </a:spcAft>
              <a:defRPr sz="1600">
                <a:solidFill>
                  <a:srgbClr val="626366"/>
                </a:solidFill>
                <a:latin typeface="Verdana" pitchFamily="34" charset="0"/>
                <a:ea typeface="MS PGothic" pitchFamily="34" charset="-128"/>
              </a:defRPr>
            </a:lvl7pPr>
            <a:lvl8pPr marL="3429000" indent="-228600" eaLnBrk="0" fontAlgn="base" hangingPunct="0">
              <a:spcBef>
                <a:spcPct val="0"/>
              </a:spcBef>
              <a:spcAft>
                <a:spcPct val="0"/>
              </a:spcAft>
              <a:defRPr sz="1600">
                <a:solidFill>
                  <a:srgbClr val="626366"/>
                </a:solidFill>
                <a:latin typeface="Verdana" pitchFamily="34" charset="0"/>
                <a:ea typeface="MS PGothic" pitchFamily="34" charset="-128"/>
              </a:defRPr>
            </a:lvl8pPr>
            <a:lvl9pPr marL="3886200" indent="-228600" eaLnBrk="0" fontAlgn="base" hangingPunct="0">
              <a:spcBef>
                <a:spcPct val="0"/>
              </a:spcBef>
              <a:spcAft>
                <a:spcPct val="0"/>
              </a:spcAft>
              <a:defRPr sz="1600">
                <a:solidFill>
                  <a:srgbClr val="626366"/>
                </a:solidFill>
                <a:latin typeface="Verdana" pitchFamily="34" charset="0"/>
                <a:ea typeface="MS PGothic" pitchFamily="34" charset="-128"/>
              </a:defRPr>
            </a:lvl9pPr>
          </a:lstStyle>
          <a:p>
            <a:pPr algn="ctr"/>
            <a:r>
              <a:rPr lang="en-US" altLang="en-US" dirty="0">
                <a:solidFill>
                  <a:schemeClr val="bg1"/>
                </a:solidFill>
              </a:rPr>
              <a:t>Germany</a:t>
            </a:r>
          </a:p>
        </p:txBody>
      </p:sp>
      <p:cxnSp>
        <p:nvCxnSpPr>
          <p:cNvPr id="9230" name="AutoShape 30"/>
          <p:cNvCxnSpPr>
            <a:cxnSpLocks noChangeShapeType="1"/>
            <a:stCxn id="9227" idx="2"/>
            <a:endCxn id="9228" idx="0"/>
          </p:cNvCxnSpPr>
          <p:nvPr/>
        </p:nvCxnSpPr>
        <p:spPr bwMode="auto">
          <a:xfrm>
            <a:off x="4441009" y="2183767"/>
            <a:ext cx="0" cy="63692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9233" name="Oval 34"/>
          <p:cNvSpPr>
            <a:spLocks noChangeArrowheads="1"/>
          </p:cNvSpPr>
          <p:nvPr/>
        </p:nvSpPr>
        <p:spPr bwMode="auto">
          <a:xfrm>
            <a:off x="1699816" y="5638800"/>
            <a:ext cx="2612705" cy="787837"/>
          </a:xfrm>
          <a:prstGeom prst="rect">
            <a:avLst/>
          </a:prstGeom>
          <a:solidFill>
            <a:srgbClr val="8F8F8F"/>
          </a:solidFill>
          <a:ln>
            <a:noFill/>
          </a:ln>
          <a:extLst/>
        </p:spPr>
        <p:txBody>
          <a:bodyPr wrap="none" anchor="ctr"/>
          <a:lstStyle>
            <a:lvl1pPr>
              <a:defRPr sz="1600">
                <a:solidFill>
                  <a:srgbClr val="626366"/>
                </a:solidFill>
                <a:latin typeface="Verdana" pitchFamily="34" charset="0"/>
                <a:ea typeface="MS PGothic" pitchFamily="34" charset="-128"/>
              </a:defRPr>
            </a:lvl1pPr>
            <a:lvl2pPr marL="742950" indent="-285750">
              <a:defRPr sz="1600">
                <a:solidFill>
                  <a:srgbClr val="626366"/>
                </a:solidFill>
                <a:latin typeface="Verdana" pitchFamily="34" charset="0"/>
                <a:ea typeface="MS PGothic" pitchFamily="34" charset="-128"/>
              </a:defRPr>
            </a:lvl2pPr>
            <a:lvl3pPr marL="1143000" indent="-228600">
              <a:defRPr sz="1600">
                <a:solidFill>
                  <a:srgbClr val="626366"/>
                </a:solidFill>
                <a:latin typeface="Verdana" pitchFamily="34" charset="0"/>
                <a:ea typeface="MS PGothic" pitchFamily="34" charset="-128"/>
              </a:defRPr>
            </a:lvl3pPr>
            <a:lvl4pPr marL="1600200" indent="-228600">
              <a:defRPr sz="1600">
                <a:solidFill>
                  <a:srgbClr val="626366"/>
                </a:solidFill>
                <a:latin typeface="Verdana" pitchFamily="34" charset="0"/>
                <a:ea typeface="MS PGothic" pitchFamily="34" charset="-128"/>
              </a:defRPr>
            </a:lvl4pPr>
            <a:lvl5pPr marL="2057400" indent="-228600">
              <a:defRPr sz="1600">
                <a:solidFill>
                  <a:srgbClr val="626366"/>
                </a:solidFill>
                <a:latin typeface="Verdana" pitchFamily="34" charset="0"/>
                <a:ea typeface="MS PGothic" pitchFamily="34" charset="-128"/>
              </a:defRPr>
            </a:lvl5pPr>
            <a:lvl6pPr marL="2514600" indent="-228600" eaLnBrk="0" fontAlgn="base" hangingPunct="0">
              <a:spcBef>
                <a:spcPct val="0"/>
              </a:spcBef>
              <a:spcAft>
                <a:spcPct val="0"/>
              </a:spcAft>
              <a:defRPr sz="1600">
                <a:solidFill>
                  <a:srgbClr val="626366"/>
                </a:solidFill>
                <a:latin typeface="Verdana" pitchFamily="34" charset="0"/>
                <a:ea typeface="MS PGothic" pitchFamily="34" charset="-128"/>
              </a:defRPr>
            </a:lvl6pPr>
            <a:lvl7pPr marL="2971800" indent="-228600" eaLnBrk="0" fontAlgn="base" hangingPunct="0">
              <a:spcBef>
                <a:spcPct val="0"/>
              </a:spcBef>
              <a:spcAft>
                <a:spcPct val="0"/>
              </a:spcAft>
              <a:defRPr sz="1600">
                <a:solidFill>
                  <a:srgbClr val="626366"/>
                </a:solidFill>
                <a:latin typeface="Verdana" pitchFamily="34" charset="0"/>
                <a:ea typeface="MS PGothic" pitchFamily="34" charset="-128"/>
              </a:defRPr>
            </a:lvl7pPr>
            <a:lvl8pPr marL="3429000" indent="-228600" eaLnBrk="0" fontAlgn="base" hangingPunct="0">
              <a:spcBef>
                <a:spcPct val="0"/>
              </a:spcBef>
              <a:spcAft>
                <a:spcPct val="0"/>
              </a:spcAft>
              <a:defRPr sz="1600">
                <a:solidFill>
                  <a:srgbClr val="626366"/>
                </a:solidFill>
                <a:latin typeface="Verdana" pitchFamily="34" charset="0"/>
                <a:ea typeface="MS PGothic" pitchFamily="34" charset="-128"/>
              </a:defRPr>
            </a:lvl8pPr>
            <a:lvl9pPr marL="3886200" indent="-228600" eaLnBrk="0" fontAlgn="base" hangingPunct="0">
              <a:spcBef>
                <a:spcPct val="0"/>
              </a:spcBef>
              <a:spcAft>
                <a:spcPct val="0"/>
              </a:spcAft>
              <a:defRPr sz="1600">
                <a:solidFill>
                  <a:srgbClr val="626366"/>
                </a:solidFill>
                <a:latin typeface="Verdana" pitchFamily="34" charset="0"/>
                <a:ea typeface="MS PGothic" pitchFamily="34" charset="-128"/>
              </a:defRPr>
            </a:lvl9pPr>
          </a:lstStyle>
          <a:p>
            <a:r>
              <a:rPr lang="en-US" altLang="en-US" sz="1400" dirty="0">
                <a:solidFill>
                  <a:schemeClr val="bg1"/>
                </a:solidFill>
              </a:rPr>
              <a:t>Payments/collections made </a:t>
            </a:r>
            <a:br>
              <a:rPr lang="en-US" altLang="en-US" sz="1400" dirty="0">
                <a:solidFill>
                  <a:schemeClr val="bg1"/>
                </a:solidFill>
              </a:rPr>
            </a:br>
            <a:r>
              <a:rPr lang="en-US" altLang="en-US" sz="1400" dirty="0">
                <a:solidFill>
                  <a:schemeClr val="bg1"/>
                </a:solidFill>
              </a:rPr>
              <a:t>and reconciled locally</a:t>
            </a:r>
          </a:p>
        </p:txBody>
      </p:sp>
      <p:cxnSp>
        <p:nvCxnSpPr>
          <p:cNvPr id="9234" name="AutoShape 35"/>
          <p:cNvCxnSpPr>
            <a:cxnSpLocks noChangeShapeType="1"/>
          </p:cNvCxnSpPr>
          <p:nvPr/>
        </p:nvCxnSpPr>
        <p:spPr bwMode="auto">
          <a:xfrm flipV="1">
            <a:off x="5443564" y="1788875"/>
            <a:ext cx="2022" cy="1382121"/>
          </a:xfrm>
          <a:prstGeom prst="curvedConnector3">
            <a:avLst>
              <a:gd name="adj1" fmla="val 14400005"/>
            </a:avLst>
          </a:prstGeom>
          <a:noFill/>
          <a:ln w="19050">
            <a:solidFill>
              <a:schemeClr val="accent3"/>
            </a:solidFill>
            <a:round/>
            <a:headEnd type="triangle"/>
            <a:tailEnd type="triangle" w="med" len="med"/>
          </a:ln>
          <a:extLst>
            <a:ext uri="{909E8E84-426E-40DD-AFC4-6F175D3DCCD1}">
              <a14:hiddenFill xmlns:a14="http://schemas.microsoft.com/office/drawing/2010/main">
                <a:noFill/>
              </a14:hiddenFill>
            </a:ext>
          </a:extLst>
        </p:spPr>
      </p:cxnSp>
      <p:sp>
        <p:nvSpPr>
          <p:cNvPr id="28" name="Rectangle 29"/>
          <p:cNvSpPr>
            <a:spLocks noChangeArrowheads="1"/>
          </p:cNvSpPr>
          <p:nvPr/>
        </p:nvSpPr>
        <p:spPr bwMode="auto">
          <a:xfrm>
            <a:off x="2377121" y="4479368"/>
            <a:ext cx="1258097" cy="473632"/>
          </a:xfrm>
          <a:prstGeom prst="rect">
            <a:avLst/>
          </a:prstGeom>
          <a:solidFill>
            <a:schemeClr val="accent3"/>
          </a:solidFill>
          <a:ln>
            <a:noFill/>
          </a:ln>
          <a:extLst/>
        </p:spPr>
        <p:txBody>
          <a:bodyPr wrap="none" anchor="ctr"/>
          <a:lstStyle>
            <a:lvl1pPr>
              <a:defRPr sz="1600">
                <a:solidFill>
                  <a:srgbClr val="626366"/>
                </a:solidFill>
                <a:latin typeface="Verdana" pitchFamily="34" charset="0"/>
                <a:ea typeface="MS PGothic" pitchFamily="34" charset="-128"/>
              </a:defRPr>
            </a:lvl1pPr>
            <a:lvl2pPr marL="742950" indent="-285750">
              <a:defRPr sz="1600">
                <a:solidFill>
                  <a:srgbClr val="626366"/>
                </a:solidFill>
                <a:latin typeface="Verdana" pitchFamily="34" charset="0"/>
                <a:ea typeface="MS PGothic" pitchFamily="34" charset="-128"/>
              </a:defRPr>
            </a:lvl2pPr>
            <a:lvl3pPr marL="1143000" indent="-228600">
              <a:defRPr sz="1600">
                <a:solidFill>
                  <a:srgbClr val="626366"/>
                </a:solidFill>
                <a:latin typeface="Verdana" pitchFamily="34" charset="0"/>
                <a:ea typeface="MS PGothic" pitchFamily="34" charset="-128"/>
              </a:defRPr>
            </a:lvl3pPr>
            <a:lvl4pPr marL="1600200" indent="-228600">
              <a:defRPr sz="1600">
                <a:solidFill>
                  <a:srgbClr val="626366"/>
                </a:solidFill>
                <a:latin typeface="Verdana" pitchFamily="34" charset="0"/>
                <a:ea typeface="MS PGothic" pitchFamily="34" charset="-128"/>
              </a:defRPr>
            </a:lvl4pPr>
            <a:lvl5pPr marL="2057400" indent="-228600">
              <a:defRPr sz="1600">
                <a:solidFill>
                  <a:srgbClr val="626366"/>
                </a:solidFill>
                <a:latin typeface="Verdana" pitchFamily="34" charset="0"/>
                <a:ea typeface="MS PGothic" pitchFamily="34" charset="-128"/>
              </a:defRPr>
            </a:lvl5pPr>
            <a:lvl6pPr marL="2514600" indent="-228600" eaLnBrk="0" fontAlgn="base" hangingPunct="0">
              <a:spcBef>
                <a:spcPct val="0"/>
              </a:spcBef>
              <a:spcAft>
                <a:spcPct val="0"/>
              </a:spcAft>
              <a:defRPr sz="1600">
                <a:solidFill>
                  <a:srgbClr val="626366"/>
                </a:solidFill>
                <a:latin typeface="Verdana" pitchFamily="34" charset="0"/>
                <a:ea typeface="MS PGothic" pitchFamily="34" charset="-128"/>
              </a:defRPr>
            </a:lvl6pPr>
            <a:lvl7pPr marL="2971800" indent="-228600" eaLnBrk="0" fontAlgn="base" hangingPunct="0">
              <a:spcBef>
                <a:spcPct val="0"/>
              </a:spcBef>
              <a:spcAft>
                <a:spcPct val="0"/>
              </a:spcAft>
              <a:defRPr sz="1600">
                <a:solidFill>
                  <a:srgbClr val="626366"/>
                </a:solidFill>
                <a:latin typeface="Verdana" pitchFamily="34" charset="0"/>
                <a:ea typeface="MS PGothic" pitchFamily="34" charset="-128"/>
              </a:defRPr>
            </a:lvl7pPr>
            <a:lvl8pPr marL="3429000" indent="-228600" eaLnBrk="0" fontAlgn="base" hangingPunct="0">
              <a:spcBef>
                <a:spcPct val="0"/>
              </a:spcBef>
              <a:spcAft>
                <a:spcPct val="0"/>
              </a:spcAft>
              <a:defRPr sz="1600">
                <a:solidFill>
                  <a:srgbClr val="626366"/>
                </a:solidFill>
                <a:latin typeface="Verdana" pitchFamily="34" charset="0"/>
                <a:ea typeface="MS PGothic" pitchFamily="34" charset="-128"/>
              </a:defRPr>
            </a:lvl8pPr>
            <a:lvl9pPr marL="3886200" indent="-228600" eaLnBrk="0" fontAlgn="base" hangingPunct="0">
              <a:spcBef>
                <a:spcPct val="0"/>
              </a:spcBef>
              <a:spcAft>
                <a:spcPct val="0"/>
              </a:spcAft>
              <a:defRPr sz="1600">
                <a:solidFill>
                  <a:srgbClr val="626366"/>
                </a:solidFill>
                <a:latin typeface="Verdana" pitchFamily="34" charset="0"/>
                <a:ea typeface="MS PGothic" pitchFamily="34" charset="-128"/>
              </a:defRPr>
            </a:lvl9pPr>
          </a:lstStyle>
          <a:p>
            <a:pPr algn="ctr"/>
            <a:r>
              <a:rPr lang="en-US" altLang="en-US" dirty="0">
                <a:solidFill>
                  <a:schemeClr val="bg1"/>
                </a:solidFill>
              </a:rPr>
              <a:t>France</a:t>
            </a:r>
          </a:p>
        </p:txBody>
      </p:sp>
      <p:sp>
        <p:nvSpPr>
          <p:cNvPr id="29" name="Rectangle 29"/>
          <p:cNvSpPr>
            <a:spLocks noChangeArrowheads="1"/>
          </p:cNvSpPr>
          <p:nvPr/>
        </p:nvSpPr>
        <p:spPr bwMode="auto">
          <a:xfrm>
            <a:off x="3797773" y="4479368"/>
            <a:ext cx="1258097" cy="473632"/>
          </a:xfrm>
          <a:prstGeom prst="rect">
            <a:avLst/>
          </a:prstGeom>
          <a:solidFill>
            <a:schemeClr val="accent3"/>
          </a:solidFill>
          <a:ln>
            <a:noFill/>
          </a:ln>
          <a:extLst/>
        </p:spPr>
        <p:txBody>
          <a:bodyPr wrap="none" anchor="ctr"/>
          <a:lstStyle>
            <a:lvl1pPr>
              <a:defRPr sz="1600">
                <a:solidFill>
                  <a:srgbClr val="626366"/>
                </a:solidFill>
                <a:latin typeface="Verdana" pitchFamily="34" charset="0"/>
                <a:ea typeface="MS PGothic" pitchFamily="34" charset="-128"/>
              </a:defRPr>
            </a:lvl1pPr>
            <a:lvl2pPr marL="742950" indent="-285750">
              <a:defRPr sz="1600">
                <a:solidFill>
                  <a:srgbClr val="626366"/>
                </a:solidFill>
                <a:latin typeface="Verdana" pitchFamily="34" charset="0"/>
                <a:ea typeface="MS PGothic" pitchFamily="34" charset="-128"/>
              </a:defRPr>
            </a:lvl2pPr>
            <a:lvl3pPr marL="1143000" indent="-228600">
              <a:defRPr sz="1600">
                <a:solidFill>
                  <a:srgbClr val="626366"/>
                </a:solidFill>
                <a:latin typeface="Verdana" pitchFamily="34" charset="0"/>
                <a:ea typeface="MS PGothic" pitchFamily="34" charset="-128"/>
              </a:defRPr>
            </a:lvl3pPr>
            <a:lvl4pPr marL="1600200" indent="-228600">
              <a:defRPr sz="1600">
                <a:solidFill>
                  <a:srgbClr val="626366"/>
                </a:solidFill>
                <a:latin typeface="Verdana" pitchFamily="34" charset="0"/>
                <a:ea typeface="MS PGothic" pitchFamily="34" charset="-128"/>
              </a:defRPr>
            </a:lvl4pPr>
            <a:lvl5pPr marL="2057400" indent="-228600">
              <a:defRPr sz="1600">
                <a:solidFill>
                  <a:srgbClr val="626366"/>
                </a:solidFill>
                <a:latin typeface="Verdana" pitchFamily="34" charset="0"/>
                <a:ea typeface="MS PGothic" pitchFamily="34" charset="-128"/>
              </a:defRPr>
            </a:lvl5pPr>
            <a:lvl6pPr marL="2514600" indent="-228600" eaLnBrk="0" fontAlgn="base" hangingPunct="0">
              <a:spcBef>
                <a:spcPct val="0"/>
              </a:spcBef>
              <a:spcAft>
                <a:spcPct val="0"/>
              </a:spcAft>
              <a:defRPr sz="1600">
                <a:solidFill>
                  <a:srgbClr val="626366"/>
                </a:solidFill>
                <a:latin typeface="Verdana" pitchFamily="34" charset="0"/>
                <a:ea typeface="MS PGothic" pitchFamily="34" charset="-128"/>
              </a:defRPr>
            </a:lvl6pPr>
            <a:lvl7pPr marL="2971800" indent="-228600" eaLnBrk="0" fontAlgn="base" hangingPunct="0">
              <a:spcBef>
                <a:spcPct val="0"/>
              </a:spcBef>
              <a:spcAft>
                <a:spcPct val="0"/>
              </a:spcAft>
              <a:defRPr sz="1600">
                <a:solidFill>
                  <a:srgbClr val="626366"/>
                </a:solidFill>
                <a:latin typeface="Verdana" pitchFamily="34" charset="0"/>
                <a:ea typeface="MS PGothic" pitchFamily="34" charset="-128"/>
              </a:defRPr>
            </a:lvl7pPr>
            <a:lvl8pPr marL="3429000" indent="-228600" eaLnBrk="0" fontAlgn="base" hangingPunct="0">
              <a:spcBef>
                <a:spcPct val="0"/>
              </a:spcBef>
              <a:spcAft>
                <a:spcPct val="0"/>
              </a:spcAft>
              <a:defRPr sz="1600">
                <a:solidFill>
                  <a:srgbClr val="626366"/>
                </a:solidFill>
                <a:latin typeface="Verdana" pitchFamily="34" charset="0"/>
                <a:ea typeface="MS PGothic" pitchFamily="34" charset="-128"/>
              </a:defRPr>
            </a:lvl8pPr>
            <a:lvl9pPr marL="3886200" indent="-228600" eaLnBrk="0" fontAlgn="base" hangingPunct="0">
              <a:spcBef>
                <a:spcPct val="0"/>
              </a:spcBef>
              <a:spcAft>
                <a:spcPct val="0"/>
              </a:spcAft>
              <a:defRPr sz="1600">
                <a:solidFill>
                  <a:srgbClr val="626366"/>
                </a:solidFill>
                <a:latin typeface="Verdana" pitchFamily="34" charset="0"/>
                <a:ea typeface="MS PGothic" pitchFamily="34" charset="-128"/>
              </a:defRPr>
            </a:lvl9pPr>
          </a:lstStyle>
          <a:p>
            <a:pPr algn="ctr"/>
            <a:r>
              <a:rPr lang="en-US" altLang="en-US" dirty="0">
                <a:solidFill>
                  <a:schemeClr val="bg1"/>
                </a:solidFill>
              </a:rPr>
              <a:t>Singapore</a:t>
            </a:r>
          </a:p>
        </p:txBody>
      </p:sp>
      <p:cxnSp>
        <p:nvCxnSpPr>
          <p:cNvPr id="9238" name="Straight Connector 9237"/>
          <p:cNvCxnSpPr>
            <a:stCxn id="9228" idx="2"/>
          </p:cNvCxnSpPr>
          <p:nvPr/>
        </p:nvCxnSpPr>
        <p:spPr>
          <a:xfrm flipH="1">
            <a:off x="4441007" y="3565888"/>
            <a:ext cx="1" cy="52486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4" name="Group 3"/>
          <p:cNvGrpSpPr/>
          <p:nvPr/>
        </p:nvGrpSpPr>
        <p:grpSpPr>
          <a:xfrm>
            <a:off x="551676" y="1524000"/>
            <a:ext cx="1429524" cy="1420653"/>
            <a:chOff x="7086600" y="5181600"/>
            <a:chExt cx="1429524" cy="1420653"/>
          </a:xfrm>
        </p:grpSpPr>
        <p:sp>
          <p:nvSpPr>
            <p:cNvPr id="9243" name="TextBox 9242"/>
            <p:cNvSpPr txBox="1"/>
            <p:nvPr/>
          </p:nvSpPr>
          <p:spPr>
            <a:xfrm>
              <a:off x="7086600" y="5181600"/>
              <a:ext cx="1429524" cy="1420653"/>
            </a:xfrm>
            <a:prstGeom prst="rect">
              <a:avLst/>
            </a:prstGeom>
            <a:solidFill>
              <a:schemeClr val="bg1"/>
            </a:solidFill>
          </p:spPr>
          <p:txBody>
            <a:bodyPr vert="horz" wrap="square" lIns="91440" tIns="45720" rIns="91440" bIns="45720" rtlCol="0">
              <a:normAutofit/>
            </a:bodyPr>
            <a:lstStyle/>
            <a:p>
              <a:pPr marL="342900" indent="-342900" algn="l" defTabSz="914400" rtl="0" eaLnBrk="1" latinLnBrk="0" hangingPunct="1">
                <a:spcBef>
                  <a:spcPts val="800"/>
                </a:spcBef>
                <a:buFont typeface="Wingdings" pitchFamily="2" charset="2"/>
                <a:buChar char="§"/>
              </a:pPr>
              <a:endParaRPr lang="en-US" sz="1400" kern="1200" dirty="0" err="1">
                <a:solidFill>
                  <a:schemeClr val="tx1"/>
                </a:solidFill>
                <a:latin typeface="Verdana" pitchFamily="34" charset="0"/>
                <a:ea typeface="+mn-ea"/>
                <a:cs typeface="+mn-cs"/>
              </a:endParaRPr>
            </a:p>
          </p:txBody>
        </p:sp>
        <p:cxnSp>
          <p:nvCxnSpPr>
            <p:cNvPr id="9240" name="Straight Connector 9239"/>
            <p:cNvCxnSpPr/>
            <p:nvPr/>
          </p:nvCxnSpPr>
          <p:spPr>
            <a:xfrm>
              <a:off x="7264182" y="5270391"/>
              <a:ext cx="0" cy="2663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59" name="Line 7"/>
            <p:cNvSpPr>
              <a:spLocks noChangeShapeType="1"/>
            </p:cNvSpPr>
            <p:nvPr/>
          </p:nvSpPr>
          <p:spPr bwMode="auto">
            <a:xfrm>
              <a:off x="7264182" y="5622320"/>
              <a:ext cx="0" cy="447187"/>
            </a:xfrm>
            <a:prstGeom prst="line">
              <a:avLst/>
            </a:prstGeom>
            <a:noFill/>
            <a:ln w="19050">
              <a:solidFill>
                <a:schemeClr val="accent3"/>
              </a:solidFill>
              <a:round/>
              <a:headEnd type="triangle"/>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 name="Oval 32"/>
            <p:cNvSpPr>
              <a:spLocks noChangeArrowheads="1"/>
            </p:cNvSpPr>
            <p:nvPr/>
          </p:nvSpPr>
          <p:spPr bwMode="auto">
            <a:xfrm>
              <a:off x="7342924" y="6149974"/>
              <a:ext cx="937476" cy="393467"/>
            </a:xfrm>
            <a:prstGeom prst="rect">
              <a:avLst/>
            </a:prstGeom>
            <a:solidFill>
              <a:srgbClr val="8F8F8F"/>
            </a:solidFill>
            <a:ln>
              <a:noFill/>
            </a:ln>
            <a:extLst/>
          </p:spPr>
          <p:txBody>
            <a:bodyPr wrap="none" anchor="ctr"/>
            <a:lstStyle>
              <a:lvl1pPr>
                <a:defRPr sz="1600">
                  <a:solidFill>
                    <a:srgbClr val="626366"/>
                  </a:solidFill>
                  <a:latin typeface="Verdana" pitchFamily="34" charset="0"/>
                  <a:ea typeface="MS PGothic" pitchFamily="34" charset="-128"/>
                </a:defRPr>
              </a:lvl1pPr>
              <a:lvl2pPr marL="742950" indent="-285750">
                <a:defRPr sz="1600">
                  <a:solidFill>
                    <a:srgbClr val="626366"/>
                  </a:solidFill>
                  <a:latin typeface="Verdana" pitchFamily="34" charset="0"/>
                  <a:ea typeface="MS PGothic" pitchFamily="34" charset="-128"/>
                </a:defRPr>
              </a:lvl2pPr>
              <a:lvl3pPr marL="1143000" indent="-228600">
                <a:defRPr sz="1600">
                  <a:solidFill>
                    <a:srgbClr val="626366"/>
                  </a:solidFill>
                  <a:latin typeface="Verdana" pitchFamily="34" charset="0"/>
                  <a:ea typeface="MS PGothic" pitchFamily="34" charset="-128"/>
                </a:defRPr>
              </a:lvl3pPr>
              <a:lvl4pPr marL="1600200" indent="-228600">
                <a:defRPr sz="1600">
                  <a:solidFill>
                    <a:srgbClr val="626366"/>
                  </a:solidFill>
                  <a:latin typeface="Verdana" pitchFamily="34" charset="0"/>
                  <a:ea typeface="MS PGothic" pitchFamily="34" charset="-128"/>
                </a:defRPr>
              </a:lvl4pPr>
              <a:lvl5pPr marL="2057400" indent="-228600">
                <a:defRPr sz="1600">
                  <a:solidFill>
                    <a:srgbClr val="626366"/>
                  </a:solidFill>
                  <a:latin typeface="Verdana" pitchFamily="34" charset="0"/>
                  <a:ea typeface="MS PGothic" pitchFamily="34" charset="-128"/>
                </a:defRPr>
              </a:lvl5pPr>
              <a:lvl6pPr marL="2514600" indent="-228600" eaLnBrk="0" fontAlgn="base" hangingPunct="0">
                <a:spcBef>
                  <a:spcPct val="0"/>
                </a:spcBef>
                <a:spcAft>
                  <a:spcPct val="0"/>
                </a:spcAft>
                <a:defRPr sz="1600">
                  <a:solidFill>
                    <a:srgbClr val="626366"/>
                  </a:solidFill>
                  <a:latin typeface="Verdana" pitchFamily="34" charset="0"/>
                  <a:ea typeface="MS PGothic" pitchFamily="34" charset="-128"/>
                </a:defRPr>
              </a:lvl6pPr>
              <a:lvl7pPr marL="2971800" indent="-228600" eaLnBrk="0" fontAlgn="base" hangingPunct="0">
                <a:spcBef>
                  <a:spcPct val="0"/>
                </a:spcBef>
                <a:spcAft>
                  <a:spcPct val="0"/>
                </a:spcAft>
                <a:defRPr sz="1600">
                  <a:solidFill>
                    <a:srgbClr val="626366"/>
                  </a:solidFill>
                  <a:latin typeface="Verdana" pitchFamily="34" charset="0"/>
                  <a:ea typeface="MS PGothic" pitchFamily="34" charset="-128"/>
                </a:defRPr>
              </a:lvl7pPr>
              <a:lvl8pPr marL="3429000" indent="-228600" eaLnBrk="0" fontAlgn="base" hangingPunct="0">
                <a:spcBef>
                  <a:spcPct val="0"/>
                </a:spcBef>
                <a:spcAft>
                  <a:spcPct val="0"/>
                </a:spcAft>
                <a:defRPr sz="1600">
                  <a:solidFill>
                    <a:srgbClr val="626366"/>
                  </a:solidFill>
                  <a:latin typeface="Verdana" pitchFamily="34" charset="0"/>
                  <a:ea typeface="MS PGothic" pitchFamily="34" charset="-128"/>
                </a:defRPr>
              </a:lvl8pPr>
              <a:lvl9pPr marL="3886200" indent="-228600" eaLnBrk="0" fontAlgn="base" hangingPunct="0">
                <a:spcBef>
                  <a:spcPct val="0"/>
                </a:spcBef>
                <a:spcAft>
                  <a:spcPct val="0"/>
                </a:spcAft>
                <a:defRPr sz="1600">
                  <a:solidFill>
                    <a:srgbClr val="626366"/>
                  </a:solidFill>
                  <a:latin typeface="Verdana" pitchFamily="34" charset="0"/>
                  <a:ea typeface="MS PGothic" pitchFamily="34" charset="-128"/>
                </a:defRPr>
              </a:lvl9pPr>
            </a:lstStyle>
            <a:p>
              <a:pPr algn="ctr"/>
              <a:r>
                <a:rPr lang="en-US" altLang="en-US" sz="1100" dirty="0">
                  <a:solidFill>
                    <a:schemeClr val="bg1"/>
                  </a:solidFill>
                </a:rPr>
                <a:t>Activities</a:t>
              </a:r>
            </a:p>
          </p:txBody>
        </p:sp>
        <p:sp>
          <p:nvSpPr>
            <p:cNvPr id="9242" name="TextBox 9241"/>
            <p:cNvSpPr txBox="1"/>
            <p:nvPr/>
          </p:nvSpPr>
          <p:spPr>
            <a:xfrm>
              <a:off x="7264182" y="5300206"/>
              <a:ext cx="1251942" cy="769302"/>
            </a:xfrm>
            <a:prstGeom prst="rect">
              <a:avLst/>
            </a:prstGeom>
          </p:spPr>
          <p:txBody>
            <a:bodyPr vert="horz" wrap="square" lIns="91440" tIns="45720" rIns="91440" bIns="45720" rtlCol="0">
              <a:noAutofit/>
            </a:bodyPr>
            <a:lstStyle/>
            <a:p>
              <a:pPr algn="l" defTabSz="914400" rtl="0" eaLnBrk="1" latinLnBrk="0" hangingPunct="1">
                <a:spcBef>
                  <a:spcPts val="1600"/>
                </a:spcBef>
              </a:pPr>
              <a:r>
                <a:rPr lang="en-US" sz="1200" kern="1200" dirty="0">
                  <a:solidFill>
                    <a:schemeClr val="tx1"/>
                  </a:solidFill>
                  <a:latin typeface="Verdana" pitchFamily="34" charset="0"/>
                </a:rPr>
                <a:t>Ownership</a:t>
              </a:r>
            </a:p>
            <a:p>
              <a:pPr algn="l" defTabSz="914400" rtl="0" eaLnBrk="1" latinLnBrk="0" hangingPunct="1">
                <a:spcBef>
                  <a:spcPts val="1600"/>
                </a:spcBef>
              </a:pPr>
              <a:r>
                <a:rPr lang="en-US" sz="1200" dirty="0">
                  <a:latin typeface="Verdana" pitchFamily="34" charset="0"/>
                </a:rPr>
                <a:t>Flow of funds</a:t>
              </a:r>
            </a:p>
          </p:txBody>
        </p:sp>
      </p:grpSp>
      <p:sp>
        <p:nvSpPr>
          <p:cNvPr id="9244" name="Arc 9243"/>
          <p:cNvSpPr/>
          <p:nvPr/>
        </p:nvSpPr>
        <p:spPr>
          <a:xfrm>
            <a:off x="5177191" y="3322455"/>
            <a:ext cx="569394" cy="1321352"/>
          </a:xfrm>
          <a:prstGeom prst="arc">
            <a:avLst>
              <a:gd name="adj1" fmla="val 16200000"/>
              <a:gd name="adj2" fmla="val 5242898"/>
            </a:avLst>
          </a:prstGeom>
          <a:noFill/>
          <a:ln w="19050">
            <a:solidFill>
              <a:schemeClr val="accent3"/>
            </a:solidFill>
            <a:round/>
            <a:headEnd type="triangle"/>
            <a:tailEnd type="triangle" w="med" len="med"/>
          </a:ln>
          <a:extLst>
            <a:ext uri="{909E8E84-426E-40DD-AFC4-6F175D3DCCD1}">
              <a14:hiddenFill xmlns:a14="http://schemas.microsoft.com/office/drawing/2010/main">
                <a:noFill/>
              </a14:hiddenFill>
            </a:ext>
          </a:extLst>
        </p:spPr>
        <p:txBody>
          <a:bodyPr rtlCol="0" anchor="ctr"/>
          <a:lstStyle/>
          <a:p>
            <a:pPr algn="ctr"/>
            <a:endParaRPr lang="en-US"/>
          </a:p>
        </p:txBody>
      </p:sp>
      <p:sp>
        <p:nvSpPr>
          <p:cNvPr id="3" name="Isosceles Triangle 2"/>
          <p:cNvSpPr/>
          <p:nvPr/>
        </p:nvSpPr>
        <p:spPr>
          <a:xfrm rot="16200000">
            <a:off x="5463296" y="2322664"/>
            <a:ext cx="869593" cy="186663"/>
          </a:xfrm>
          <a:prstGeom prst="triangle">
            <a:avLst/>
          </a:prstGeom>
          <a:solidFill>
            <a:srgbClr val="8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p:cNvSpPr/>
          <p:nvPr/>
        </p:nvSpPr>
        <p:spPr>
          <a:xfrm rot="16200000">
            <a:off x="5084180" y="3922759"/>
            <a:ext cx="1627825" cy="186663"/>
          </a:xfrm>
          <a:prstGeom prst="triangle">
            <a:avLst/>
          </a:prstGeom>
          <a:solidFill>
            <a:srgbClr val="8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957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Operational</a:t>
            </a:r>
          </a:p>
        </p:txBody>
      </p:sp>
    </p:spTree>
    <p:extLst>
      <p:ext uri="{BB962C8B-B14F-4D97-AF65-F5344CB8AC3E}">
        <p14:creationId xmlns:p14="http://schemas.microsoft.com/office/powerpoint/2010/main" val="2998596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8992" r="4895" b="2145"/>
          <a:stretch/>
        </p:blipFill>
        <p:spPr>
          <a:xfrm>
            <a:off x="-1" y="1135380"/>
            <a:ext cx="9144001" cy="5722620"/>
          </a:xfrm>
          <a:prstGeom prst="rect">
            <a:avLst/>
          </a:prstGeom>
        </p:spPr>
      </p:pic>
      <p:sp>
        <p:nvSpPr>
          <p:cNvPr id="2" name="Title 1"/>
          <p:cNvSpPr>
            <a:spLocks noGrp="1"/>
          </p:cNvSpPr>
          <p:nvPr>
            <p:ph type="title"/>
          </p:nvPr>
        </p:nvSpPr>
        <p:spPr/>
        <p:txBody>
          <a:bodyPr/>
          <a:lstStyle/>
          <a:p>
            <a:r>
              <a:rPr lang="en-US" dirty="0"/>
              <a:t>Webroot’s three major challenges</a:t>
            </a:r>
          </a:p>
        </p:txBody>
      </p:sp>
      <p:sp>
        <p:nvSpPr>
          <p:cNvPr id="7" name="Content Placeholder 13"/>
          <p:cNvSpPr txBox="1">
            <a:spLocks/>
          </p:cNvSpPr>
          <p:nvPr/>
        </p:nvSpPr>
        <p:spPr>
          <a:xfrm>
            <a:off x="284481" y="1981071"/>
            <a:ext cx="4290695" cy="3962529"/>
          </a:xfrm>
          <a:prstGeom prst="wedgeRectCallout">
            <a:avLst>
              <a:gd name="adj1" fmla="val -20833"/>
              <a:gd name="adj2" fmla="val 49604"/>
            </a:avLst>
          </a:prstGeom>
          <a:solidFill>
            <a:schemeClr val="bg1">
              <a:alpha val="80000"/>
            </a:schemeClr>
          </a:solidFill>
        </p:spPr>
        <p:txBody>
          <a:bodyPr vert="horz" lIns="365760" tIns="34291" rIns="68580" bIns="34291" rtlCol="0" anchor="ctr">
            <a:noAutofit/>
          </a:bodyPr>
          <a:lstStyle>
            <a:lvl1pPr marL="228600" indent="228600" algn="ctr" eaLnBrk="1" hangingPunct="1">
              <a:spcBef>
                <a:spcPts val="200"/>
              </a:spcBef>
              <a:buSzPct val="115000"/>
              <a:buFontTx/>
              <a:buNone/>
              <a:defRPr sz="1600">
                <a:solidFill>
                  <a:schemeClr val="accent2"/>
                </a:solidFill>
                <a:latin typeface="+mn-lt"/>
              </a:defRPr>
            </a:lvl1pPr>
            <a:lvl2pPr marL="457200" indent="228600" algn="ctr" eaLnBrk="1" hangingPunct="1">
              <a:spcBef>
                <a:spcPts val="200"/>
              </a:spcBef>
              <a:buSzPct val="115000"/>
              <a:buFontTx/>
              <a:buNone/>
              <a:defRPr sz="1600">
                <a:solidFill>
                  <a:schemeClr val="accent2"/>
                </a:solidFill>
                <a:latin typeface="+mn-lt"/>
              </a:defRPr>
            </a:lvl2pPr>
            <a:lvl3pPr marL="685800" indent="228600" algn="ctr" eaLnBrk="1" hangingPunct="1">
              <a:spcBef>
                <a:spcPts val="200"/>
              </a:spcBef>
              <a:buSzPct val="115000"/>
              <a:buFontTx/>
              <a:buNone/>
              <a:defRPr sz="1600">
                <a:solidFill>
                  <a:schemeClr val="accent2"/>
                </a:solidFill>
                <a:latin typeface="+mn-lt"/>
              </a:defRPr>
            </a:lvl3pPr>
            <a:lvl4pPr marL="914400" indent="228600" algn="ctr" eaLnBrk="1" hangingPunct="1">
              <a:spcBef>
                <a:spcPts val="200"/>
              </a:spcBef>
              <a:buSzPct val="115000"/>
              <a:buFontTx/>
              <a:buNone/>
              <a:defRPr sz="1600">
                <a:solidFill>
                  <a:schemeClr val="accent2"/>
                </a:solidFill>
                <a:latin typeface="+mn-lt"/>
              </a:defRPr>
            </a:lvl4pPr>
            <a:lvl5pPr marL="1143000" indent="228600" algn="ctr" eaLnBrk="1" hangingPunct="1">
              <a:spcBef>
                <a:spcPts val="200"/>
              </a:spcBef>
              <a:buSzPct val="115000"/>
              <a:buFontTx/>
              <a:buNone/>
              <a:defRPr sz="1600">
                <a:solidFill>
                  <a:schemeClr val="accent2"/>
                </a:solidFill>
                <a:latin typeface="+mn-lt"/>
              </a:defRPr>
            </a:lvl5pPr>
          </a:lstStyle>
          <a:p>
            <a:pPr marL="0" indent="0" algn="l" defTabSz="685783" fontAlgn="auto">
              <a:spcBef>
                <a:spcPts val="151"/>
              </a:spcBef>
              <a:spcAft>
                <a:spcPts val="0"/>
              </a:spcAft>
              <a:defRPr/>
            </a:pPr>
            <a:endParaRPr lang="en-US" sz="1400" kern="0" dirty="0">
              <a:solidFill>
                <a:schemeClr val="tx1"/>
              </a:solidFill>
            </a:endParaRPr>
          </a:p>
        </p:txBody>
      </p:sp>
      <p:sp>
        <p:nvSpPr>
          <p:cNvPr id="8" name="Text Box 86"/>
          <p:cNvSpPr txBox="1">
            <a:spLocks noChangeArrowheads="1"/>
          </p:cNvSpPr>
          <p:nvPr/>
        </p:nvSpPr>
        <p:spPr bwMode="auto">
          <a:xfrm>
            <a:off x="4815834" y="3352800"/>
            <a:ext cx="4013130" cy="1219329"/>
          </a:xfrm>
          <a:prstGeom prst="rect">
            <a:avLst/>
          </a:prstGeom>
          <a:solidFill>
            <a:srgbClr val="0095C8">
              <a:alpha val="80000"/>
            </a:srgbClr>
          </a:solidFill>
          <a:ln>
            <a:noFill/>
          </a:ln>
          <a:extLst/>
        </p:spPr>
        <p:txBody>
          <a:bodyPr lIns="137160" rIns="34291" anchor="ctr" anchorCtr="0"/>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defTabSz="685783" eaLnBrk="1" fontAlgn="auto" hangingPunct="1">
              <a:spcBef>
                <a:spcPct val="50000"/>
              </a:spcBef>
              <a:spcAft>
                <a:spcPts val="0"/>
              </a:spcAft>
              <a:defRPr/>
            </a:pPr>
            <a:r>
              <a:rPr lang="en-US" kern="0" dirty="0">
                <a:solidFill>
                  <a:sysClr val="window" lastClr="FFFFFF"/>
                </a:solidFill>
                <a:latin typeface="Verdana" panose="020B0604030504040204" pitchFamily="34" charset="0"/>
                <a:ea typeface="Verdana" panose="020B0604030504040204" pitchFamily="34" charset="0"/>
                <a:cs typeface="Verdana" panose="020B0604030504040204" pitchFamily="34" charset="0"/>
              </a:rPr>
              <a:t>Managing global payments</a:t>
            </a:r>
          </a:p>
        </p:txBody>
      </p:sp>
      <p:sp>
        <p:nvSpPr>
          <p:cNvPr id="10" name="Text Box 88"/>
          <p:cNvSpPr txBox="1">
            <a:spLocks noChangeArrowheads="1"/>
          </p:cNvSpPr>
          <p:nvPr/>
        </p:nvSpPr>
        <p:spPr bwMode="auto">
          <a:xfrm>
            <a:off x="4815833" y="4724271"/>
            <a:ext cx="4013130" cy="1219329"/>
          </a:xfrm>
          <a:prstGeom prst="rect">
            <a:avLst/>
          </a:prstGeom>
          <a:solidFill>
            <a:srgbClr val="0095C8">
              <a:alpha val="80000"/>
            </a:srgbClr>
          </a:solidFill>
          <a:ln>
            <a:noFill/>
          </a:ln>
          <a:extLst/>
        </p:spPr>
        <p:txBody>
          <a:bodyPr lIns="137160" rIns="34291" anchor="ctr" anchorCtr="0"/>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defTabSz="685783" eaLnBrk="1" fontAlgn="auto" hangingPunct="1">
              <a:spcBef>
                <a:spcPct val="50000"/>
              </a:spcBef>
              <a:spcAft>
                <a:spcPts val="0"/>
              </a:spcAft>
              <a:defRPr/>
            </a:pPr>
            <a:r>
              <a:rPr lang="en-US" kern="0" dirty="0">
                <a:solidFill>
                  <a:sysClr val="window" lastClr="FFFFFF"/>
                </a:solidFill>
                <a:latin typeface="Verdana" panose="020B0604030504040204" pitchFamily="34" charset="0"/>
                <a:ea typeface="Verdana" panose="020B0604030504040204" pitchFamily="34" charset="0"/>
                <a:cs typeface="Verdana" panose="020B0604030504040204" pitchFamily="34" charset="0"/>
              </a:rPr>
              <a:t>Standardizing processes across entities</a:t>
            </a:r>
          </a:p>
        </p:txBody>
      </p:sp>
      <p:sp>
        <p:nvSpPr>
          <p:cNvPr id="12" name="Text Box 87"/>
          <p:cNvSpPr txBox="1">
            <a:spLocks noChangeArrowheads="1"/>
          </p:cNvSpPr>
          <p:nvPr/>
        </p:nvSpPr>
        <p:spPr bwMode="auto">
          <a:xfrm>
            <a:off x="4826070" y="1981071"/>
            <a:ext cx="4013130" cy="1219329"/>
          </a:xfrm>
          <a:prstGeom prst="rect">
            <a:avLst/>
          </a:prstGeom>
          <a:solidFill>
            <a:srgbClr val="0095C8">
              <a:alpha val="80000"/>
            </a:srgbClr>
          </a:solidFill>
          <a:ln>
            <a:noFill/>
          </a:ln>
          <a:extLst/>
        </p:spPr>
        <p:txBody>
          <a:bodyPr lIns="137160" rIns="34291" anchor="ctr" anchorCtr="0"/>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defTabSz="685783" eaLnBrk="1" fontAlgn="auto" hangingPunct="1">
              <a:spcBef>
                <a:spcPct val="50000"/>
              </a:spcBef>
              <a:spcAft>
                <a:spcPts val="0"/>
              </a:spcAft>
              <a:defRPr/>
            </a:pPr>
            <a:r>
              <a:rPr lang="en-US" kern="0" dirty="0">
                <a:solidFill>
                  <a:sysClr val="window" lastClr="FFFFFF"/>
                </a:solidFill>
                <a:latin typeface="Verdana" panose="020B0604030504040204" pitchFamily="34" charset="0"/>
                <a:ea typeface="Verdana" panose="020B0604030504040204" pitchFamily="34" charset="0"/>
                <a:cs typeface="Verdana" panose="020B0604030504040204" pitchFamily="34" charset="0"/>
              </a:rPr>
              <a:t>Gaining visibility and control</a:t>
            </a:r>
          </a:p>
        </p:txBody>
      </p:sp>
      <p:sp>
        <p:nvSpPr>
          <p:cNvPr id="4" name="TextBox 3"/>
          <p:cNvSpPr txBox="1"/>
          <p:nvPr/>
        </p:nvSpPr>
        <p:spPr>
          <a:xfrm>
            <a:off x="457201" y="4724400"/>
            <a:ext cx="4114798" cy="685929"/>
          </a:xfrm>
          <a:prstGeom prst="rect">
            <a:avLst/>
          </a:prstGeom>
        </p:spPr>
        <p:txBody>
          <a:bodyPr vert="horz" wrap="square" lIns="91440" tIns="45720" rIns="91440" bIns="45720" rtlCol="0">
            <a:noAutofit/>
          </a:bodyPr>
          <a:lstStyle/>
          <a:p>
            <a:pPr algn="l" defTabSz="914400" rtl="0" eaLnBrk="1" latinLnBrk="0" hangingPunct="1"/>
            <a:r>
              <a:rPr lang="en-US" sz="1600" b="1" kern="1200" dirty="0">
                <a:solidFill>
                  <a:schemeClr val="tx1">
                    <a:lumMod val="65000"/>
                    <a:lumOff val="35000"/>
                  </a:schemeClr>
                </a:solidFill>
                <a:latin typeface="Verdana" pitchFamily="34" charset="0"/>
              </a:rPr>
              <a:t>Founded: </a:t>
            </a:r>
            <a:r>
              <a:rPr lang="en-US" sz="1600" kern="1200" dirty="0">
                <a:solidFill>
                  <a:schemeClr val="tx1">
                    <a:lumMod val="65000"/>
                    <a:lumOff val="35000"/>
                  </a:schemeClr>
                </a:solidFill>
                <a:latin typeface="Verdana" pitchFamily="34" charset="0"/>
              </a:rPr>
              <a:t>1997</a:t>
            </a:r>
          </a:p>
          <a:p>
            <a:pPr algn="l" defTabSz="914400" rtl="0" eaLnBrk="1" latinLnBrk="0" hangingPunct="1"/>
            <a:r>
              <a:rPr lang="en-US" sz="1600" b="1" dirty="0">
                <a:solidFill>
                  <a:schemeClr val="tx1">
                    <a:lumMod val="65000"/>
                    <a:lumOff val="35000"/>
                  </a:schemeClr>
                </a:solidFill>
                <a:latin typeface="Verdana" pitchFamily="34" charset="0"/>
              </a:rPr>
              <a:t>Located: </a:t>
            </a:r>
            <a:r>
              <a:rPr lang="en-US" sz="1600" dirty="0">
                <a:solidFill>
                  <a:schemeClr val="tx1">
                    <a:lumMod val="65000"/>
                    <a:lumOff val="35000"/>
                  </a:schemeClr>
                </a:solidFill>
                <a:latin typeface="Verdana" pitchFamily="34" charset="0"/>
              </a:rPr>
              <a:t>Broomfield, CO (HQ)</a:t>
            </a:r>
            <a:br>
              <a:rPr lang="en-US" sz="1600" dirty="0">
                <a:solidFill>
                  <a:schemeClr val="tx1">
                    <a:lumMod val="65000"/>
                    <a:lumOff val="35000"/>
                  </a:schemeClr>
                </a:solidFill>
                <a:latin typeface="Verdana" pitchFamily="34" charset="0"/>
              </a:rPr>
            </a:br>
            <a:r>
              <a:rPr lang="en-US" sz="1600" dirty="0">
                <a:solidFill>
                  <a:schemeClr val="tx1">
                    <a:lumMod val="65000"/>
                    <a:lumOff val="35000"/>
                  </a:schemeClr>
                </a:solidFill>
                <a:latin typeface="Verdana" pitchFamily="34" charset="0"/>
              </a:rPr>
              <a:t>	  Dublin, Ireland </a:t>
            </a:r>
          </a:p>
          <a:p>
            <a:pPr algn="l" defTabSz="914400" rtl="0" eaLnBrk="1" latinLnBrk="0" hangingPunct="1"/>
            <a:r>
              <a:rPr lang="en-US" sz="1600" b="1" kern="1200" dirty="0">
                <a:solidFill>
                  <a:schemeClr val="tx1">
                    <a:lumMod val="65000"/>
                    <a:lumOff val="35000"/>
                  </a:schemeClr>
                </a:solidFill>
                <a:latin typeface="Verdana" pitchFamily="34" charset="0"/>
              </a:rPr>
              <a:t>Size: </a:t>
            </a:r>
            <a:r>
              <a:rPr lang="en-US" sz="1600" kern="1200" dirty="0">
                <a:solidFill>
                  <a:schemeClr val="tx1">
                    <a:lumMod val="65000"/>
                    <a:lumOff val="35000"/>
                  </a:schemeClr>
                </a:solidFill>
                <a:latin typeface="Verdana" pitchFamily="34" charset="0"/>
              </a:rPr>
              <a:t>High-growth, middle-market</a:t>
            </a:r>
          </a:p>
        </p:txBody>
      </p:sp>
      <p:sp>
        <p:nvSpPr>
          <p:cNvPr id="15" name="TextBox 14"/>
          <p:cNvSpPr txBox="1"/>
          <p:nvPr/>
        </p:nvSpPr>
        <p:spPr>
          <a:xfrm>
            <a:off x="372429" y="2057400"/>
            <a:ext cx="4114798" cy="685929"/>
          </a:xfrm>
          <a:prstGeom prst="rect">
            <a:avLst/>
          </a:prstGeom>
        </p:spPr>
        <p:txBody>
          <a:bodyPr vert="horz" wrap="square" lIns="91440" tIns="45720" rIns="91440" bIns="45720" rtlCol="0">
            <a:noAutofit/>
          </a:bodyPr>
          <a:lstStyle/>
          <a:p>
            <a:pPr algn="l" defTabSz="914400" rtl="0" eaLnBrk="1" latinLnBrk="0" hangingPunct="1"/>
            <a:r>
              <a:rPr lang="en-US" sz="3600" b="1" kern="1200" dirty="0">
                <a:solidFill>
                  <a:schemeClr val="tx1">
                    <a:lumMod val="65000"/>
                    <a:lumOff val="35000"/>
                  </a:schemeClr>
                </a:solidFill>
                <a:latin typeface="+mj-lt"/>
              </a:rPr>
              <a:t>Webroot</a:t>
            </a:r>
            <a:endParaRPr lang="en-US" kern="1200" dirty="0">
              <a:solidFill>
                <a:schemeClr val="tx1">
                  <a:lumMod val="65000"/>
                  <a:lumOff val="35000"/>
                </a:schemeClr>
              </a:solidFill>
              <a:latin typeface="+mj-lt"/>
            </a:endParaRPr>
          </a:p>
        </p:txBody>
      </p:sp>
      <p:sp>
        <p:nvSpPr>
          <p:cNvPr id="17" name="TextBox 16"/>
          <p:cNvSpPr txBox="1"/>
          <p:nvPr/>
        </p:nvSpPr>
        <p:spPr>
          <a:xfrm>
            <a:off x="372429" y="2590671"/>
            <a:ext cx="4114798" cy="457329"/>
          </a:xfrm>
          <a:prstGeom prst="rect">
            <a:avLst/>
          </a:prstGeom>
        </p:spPr>
        <p:txBody>
          <a:bodyPr vert="horz" wrap="square" lIns="91440" tIns="45720" rIns="91440" bIns="45720" rtlCol="0">
            <a:noAutofit/>
          </a:bodyPr>
          <a:lstStyle/>
          <a:p>
            <a:pPr algn="l" defTabSz="914400" rtl="0" eaLnBrk="1" latinLnBrk="0" hangingPunct="1"/>
            <a:r>
              <a:rPr lang="en-US" b="1" kern="1200" dirty="0">
                <a:solidFill>
                  <a:schemeClr val="tx1">
                    <a:lumMod val="65000"/>
                    <a:lumOff val="35000"/>
                  </a:schemeClr>
                </a:solidFill>
                <a:latin typeface="Verdana" pitchFamily="34" charset="0"/>
              </a:rPr>
              <a:t>Internet security company</a:t>
            </a:r>
            <a:endParaRPr lang="en-US" kern="1200" dirty="0">
              <a:solidFill>
                <a:schemeClr val="tx1">
                  <a:lumMod val="65000"/>
                  <a:lumOff val="35000"/>
                </a:schemeClr>
              </a:solidFill>
              <a:latin typeface="Verdana" pitchFamily="34" charset="0"/>
            </a:endParaRPr>
          </a:p>
        </p:txBody>
      </p:sp>
      <p:grpSp>
        <p:nvGrpSpPr>
          <p:cNvPr id="73" name="Group 72"/>
          <p:cNvGrpSpPr/>
          <p:nvPr/>
        </p:nvGrpSpPr>
        <p:grpSpPr>
          <a:xfrm>
            <a:off x="763686" y="3048000"/>
            <a:ext cx="3274914" cy="1981200"/>
            <a:chOff x="730021" y="3212376"/>
            <a:chExt cx="2751285" cy="1664424"/>
          </a:xfrm>
        </p:grpSpPr>
        <p:grpSp>
          <p:nvGrpSpPr>
            <p:cNvPr id="19" name="Group 18"/>
            <p:cNvGrpSpPr/>
            <p:nvPr>
              <p:custDataLst>
                <p:tags r:id="rId1"/>
              </p:custDataLst>
            </p:nvPr>
          </p:nvGrpSpPr>
          <p:grpSpPr>
            <a:xfrm>
              <a:off x="730021" y="3610177"/>
              <a:ext cx="1398587" cy="948761"/>
              <a:chOff x="1177925" y="974725"/>
              <a:chExt cx="6781800" cy="4600575"/>
            </a:xfrm>
            <a:solidFill>
              <a:srgbClr val="00698C"/>
            </a:solidFill>
          </p:grpSpPr>
          <p:sp>
            <p:nvSpPr>
              <p:cNvPr id="20" name="Freeform 19"/>
              <p:cNvSpPr>
                <a:spLocks noEditPoints="1"/>
              </p:cNvSpPr>
              <p:nvPr/>
            </p:nvSpPr>
            <p:spPr bwMode="auto">
              <a:xfrm>
                <a:off x="1531938" y="974725"/>
                <a:ext cx="879475" cy="692150"/>
              </a:xfrm>
              <a:custGeom>
                <a:avLst/>
                <a:gdLst/>
                <a:ahLst/>
                <a:cxnLst>
                  <a:cxn ang="0">
                    <a:pos x="127" y="75"/>
                  </a:cxn>
                  <a:cxn ang="0">
                    <a:pos x="130" y="52"/>
                  </a:cxn>
                  <a:cxn ang="0">
                    <a:pos x="136" y="49"/>
                  </a:cxn>
                  <a:cxn ang="0">
                    <a:pos x="141" y="24"/>
                  </a:cxn>
                  <a:cxn ang="0">
                    <a:pos x="134" y="0"/>
                  </a:cxn>
                  <a:cxn ang="0">
                    <a:pos x="418" y="72"/>
                  </a:cxn>
                  <a:cxn ang="0">
                    <a:pos x="384" y="220"/>
                  </a:cxn>
                  <a:cxn ang="0">
                    <a:pos x="365" y="297"/>
                  </a:cxn>
                  <a:cxn ang="0">
                    <a:pos x="368" y="315"/>
                  </a:cxn>
                  <a:cxn ang="0">
                    <a:pos x="337" y="322"/>
                  </a:cxn>
                  <a:cxn ang="0">
                    <a:pos x="256" y="306"/>
                  </a:cxn>
                  <a:cxn ang="0">
                    <a:pos x="233" y="304"/>
                  </a:cxn>
                  <a:cxn ang="0">
                    <a:pos x="211" y="306"/>
                  </a:cxn>
                  <a:cxn ang="0">
                    <a:pos x="187" y="311"/>
                  </a:cxn>
                  <a:cxn ang="0">
                    <a:pos x="167" y="303"/>
                  </a:cxn>
                  <a:cxn ang="0">
                    <a:pos x="148" y="306"/>
                  </a:cxn>
                  <a:cxn ang="0">
                    <a:pos x="134" y="308"/>
                  </a:cxn>
                  <a:cxn ang="0">
                    <a:pos x="130" y="297"/>
                  </a:cxn>
                  <a:cxn ang="0">
                    <a:pos x="109" y="292"/>
                  </a:cxn>
                  <a:cxn ang="0">
                    <a:pos x="94" y="294"/>
                  </a:cxn>
                  <a:cxn ang="0">
                    <a:pos x="72" y="294"/>
                  </a:cxn>
                  <a:cxn ang="0">
                    <a:pos x="53" y="279"/>
                  </a:cxn>
                  <a:cxn ang="0">
                    <a:pos x="58" y="261"/>
                  </a:cxn>
                  <a:cxn ang="0">
                    <a:pos x="53" y="237"/>
                  </a:cxn>
                  <a:cxn ang="0">
                    <a:pos x="41" y="231"/>
                  </a:cxn>
                  <a:cxn ang="0">
                    <a:pos x="9" y="212"/>
                  </a:cxn>
                  <a:cxn ang="0">
                    <a:pos x="6" y="200"/>
                  </a:cxn>
                  <a:cxn ang="0">
                    <a:pos x="19" y="177"/>
                  </a:cxn>
                  <a:cxn ang="0">
                    <a:pos x="13" y="164"/>
                  </a:cxn>
                  <a:cxn ang="0">
                    <a:pos x="19" y="156"/>
                  </a:cxn>
                  <a:cxn ang="0">
                    <a:pos x="13" y="152"/>
                  </a:cxn>
                  <a:cxn ang="0">
                    <a:pos x="20" y="89"/>
                  </a:cxn>
                  <a:cxn ang="0">
                    <a:pos x="22" y="22"/>
                  </a:cxn>
                  <a:cxn ang="0">
                    <a:pos x="105" y="72"/>
                  </a:cxn>
                  <a:cxn ang="0">
                    <a:pos x="112" y="91"/>
                  </a:cxn>
                  <a:cxn ang="0">
                    <a:pos x="102" y="97"/>
                  </a:cxn>
                  <a:cxn ang="0">
                    <a:pos x="81" y="134"/>
                  </a:cxn>
                  <a:cxn ang="0">
                    <a:pos x="94" y="113"/>
                  </a:cxn>
                  <a:cxn ang="0">
                    <a:pos x="120" y="94"/>
                  </a:cxn>
                  <a:cxn ang="0">
                    <a:pos x="109" y="127"/>
                  </a:cxn>
                  <a:cxn ang="0">
                    <a:pos x="103" y="147"/>
                  </a:cxn>
                  <a:cxn ang="0">
                    <a:pos x="103" y="134"/>
                  </a:cxn>
                  <a:cxn ang="0">
                    <a:pos x="91" y="153"/>
                  </a:cxn>
                  <a:cxn ang="0">
                    <a:pos x="73" y="144"/>
                  </a:cxn>
                  <a:cxn ang="0">
                    <a:pos x="91" y="161"/>
                  </a:cxn>
                  <a:cxn ang="0">
                    <a:pos x="109" y="150"/>
                  </a:cxn>
                  <a:cxn ang="0">
                    <a:pos x="119" y="141"/>
                  </a:cxn>
                  <a:cxn ang="0">
                    <a:pos x="133" y="94"/>
                  </a:cxn>
                  <a:cxn ang="0">
                    <a:pos x="134" y="69"/>
                  </a:cxn>
                  <a:cxn ang="0">
                    <a:pos x="106" y="25"/>
                  </a:cxn>
                  <a:cxn ang="0">
                    <a:pos x="109" y="36"/>
                  </a:cxn>
                  <a:cxn ang="0">
                    <a:pos x="125" y="52"/>
                  </a:cxn>
                  <a:cxn ang="0">
                    <a:pos x="117" y="64"/>
                  </a:cxn>
                  <a:cxn ang="0">
                    <a:pos x="130" y="92"/>
                  </a:cxn>
                  <a:cxn ang="0">
                    <a:pos x="119" y="83"/>
                  </a:cxn>
                </a:cxnLst>
                <a:rect l="0" t="0" r="r" b="b"/>
                <a:pathLst>
                  <a:path w="418" h="329">
                    <a:moveTo>
                      <a:pt x="134" y="69"/>
                    </a:moveTo>
                    <a:lnTo>
                      <a:pt x="131" y="69"/>
                    </a:lnTo>
                    <a:lnTo>
                      <a:pt x="128" y="77"/>
                    </a:lnTo>
                    <a:lnTo>
                      <a:pt x="131" y="84"/>
                    </a:lnTo>
                    <a:lnTo>
                      <a:pt x="127" y="75"/>
                    </a:lnTo>
                    <a:lnTo>
                      <a:pt x="127" y="69"/>
                    </a:lnTo>
                    <a:lnTo>
                      <a:pt x="130" y="66"/>
                    </a:lnTo>
                    <a:lnTo>
                      <a:pt x="134" y="67"/>
                    </a:lnTo>
                    <a:lnTo>
                      <a:pt x="136" y="64"/>
                    </a:lnTo>
                    <a:lnTo>
                      <a:pt x="130" y="52"/>
                    </a:lnTo>
                    <a:lnTo>
                      <a:pt x="125" y="50"/>
                    </a:lnTo>
                    <a:lnTo>
                      <a:pt x="125" y="42"/>
                    </a:lnTo>
                    <a:lnTo>
                      <a:pt x="131" y="42"/>
                    </a:lnTo>
                    <a:lnTo>
                      <a:pt x="133" y="49"/>
                    </a:lnTo>
                    <a:lnTo>
                      <a:pt x="136" y="49"/>
                    </a:lnTo>
                    <a:lnTo>
                      <a:pt x="137" y="41"/>
                    </a:lnTo>
                    <a:lnTo>
                      <a:pt x="141" y="38"/>
                    </a:lnTo>
                    <a:lnTo>
                      <a:pt x="139" y="33"/>
                    </a:lnTo>
                    <a:lnTo>
                      <a:pt x="139" y="27"/>
                    </a:lnTo>
                    <a:lnTo>
                      <a:pt x="141" y="24"/>
                    </a:lnTo>
                    <a:lnTo>
                      <a:pt x="133" y="17"/>
                    </a:lnTo>
                    <a:lnTo>
                      <a:pt x="133" y="6"/>
                    </a:lnTo>
                    <a:lnTo>
                      <a:pt x="131" y="3"/>
                    </a:lnTo>
                    <a:lnTo>
                      <a:pt x="134" y="3"/>
                    </a:lnTo>
                    <a:lnTo>
                      <a:pt x="134" y="0"/>
                    </a:lnTo>
                    <a:lnTo>
                      <a:pt x="228" y="25"/>
                    </a:lnTo>
                    <a:lnTo>
                      <a:pt x="328" y="52"/>
                    </a:lnTo>
                    <a:lnTo>
                      <a:pt x="361" y="60"/>
                    </a:lnTo>
                    <a:lnTo>
                      <a:pt x="398" y="67"/>
                    </a:lnTo>
                    <a:lnTo>
                      <a:pt x="418" y="72"/>
                    </a:lnTo>
                    <a:lnTo>
                      <a:pt x="415" y="86"/>
                    </a:lnTo>
                    <a:lnTo>
                      <a:pt x="400" y="153"/>
                    </a:lnTo>
                    <a:lnTo>
                      <a:pt x="398" y="159"/>
                    </a:lnTo>
                    <a:lnTo>
                      <a:pt x="387" y="212"/>
                    </a:lnTo>
                    <a:lnTo>
                      <a:pt x="384" y="220"/>
                    </a:lnTo>
                    <a:lnTo>
                      <a:pt x="381" y="233"/>
                    </a:lnTo>
                    <a:lnTo>
                      <a:pt x="370" y="281"/>
                    </a:lnTo>
                    <a:lnTo>
                      <a:pt x="368" y="290"/>
                    </a:lnTo>
                    <a:lnTo>
                      <a:pt x="368" y="294"/>
                    </a:lnTo>
                    <a:lnTo>
                      <a:pt x="365" y="297"/>
                    </a:lnTo>
                    <a:lnTo>
                      <a:pt x="367" y="300"/>
                    </a:lnTo>
                    <a:lnTo>
                      <a:pt x="368" y="303"/>
                    </a:lnTo>
                    <a:lnTo>
                      <a:pt x="368" y="308"/>
                    </a:lnTo>
                    <a:lnTo>
                      <a:pt x="368" y="312"/>
                    </a:lnTo>
                    <a:lnTo>
                      <a:pt x="368" y="315"/>
                    </a:lnTo>
                    <a:lnTo>
                      <a:pt x="367" y="320"/>
                    </a:lnTo>
                    <a:lnTo>
                      <a:pt x="365" y="322"/>
                    </a:lnTo>
                    <a:lnTo>
                      <a:pt x="365" y="323"/>
                    </a:lnTo>
                    <a:lnTo>
                      <a:pt x="367" y="329"/>
                    </a:lnTo>
                    <a:lnTo>
                      <a:pt x="337" y="322"/>
                    </a:lnTo>
                    <a:lnTo>
                      <a:pt x="331" y="320"/>
                    </a:lnTo>
                    <a:lnTo>
                      <a:pt x="311" y="315"/>
                    </a:lnTo>
                    <a:lnTo>
                      <a:pt x="311" y="315"/>
                    </a:lnTo>
                    <a:lnTo>
                      <a:pt x="259" y="303"/>
                    </a:lnTo>
                    <a:lnTo>
                      <a:pt x="256" y="306"/>
                    </a:lnTo>
                    <a:lnTo>
                      <a:pt x="248" y="308"/>
                    </a:lnTo>
                    <a:lnTo>
                      <a:pt x="247" y="308"/>
                    </a:lnTo>
                    <a:lnTo>
                      <a:pt x="240" y="304"/>
                    </a:lnTo>
                    <a:lnTo>
                      <a:pt x="236" y="306"/>
                    </a:lnTo>
                    <a:lnTo>
                      <a:pt x="233" y="304"/>
                    </a:lnTo>
                    <a:lnTo>
                      <a:pt x="228" y="304"/>
                    </a:lnTo>
                    <a:lnTo>
                      <a:pt x="225" y="303"/>
                    </a:lnTo>
                    <a:lnTo>
                      <a:pt x="223" y="303"/>
                    </a:lnTo>
                    <a:lnTo>
                      <a:pt x="219" y="306"/>
                    </a:lnTo>
                    <a:lnTo>
                      <a:pt x="211" y="306"/>
                    </a:lnTo>
                    <a:lnTo>
                      <a:pt x="209" y="306"/>
                    </a:lnTo>
                    <a:lnTo>
                      <a:pt x="201" y="306"/>
                    </a:lnTo>
                    <a:lnTo>
                      <a:pt x="197" y="308"/>
                    </a:lnTo>
                    <a:lnTo>
                      <a:pt x="192" y="308"/>
                    </a:lnTo>
                    <a:lnTo>
                      <a:pt x="187" y="311"/>
                    </a:lnTo>
                    <a:lnTo>
                      <a:pt x="184" y="309"/>
                    </a:lnTo>
                    <a:lnTo>
                      <a:pt x="175" y="311"/>
                    </a:lnTo>
                    <a:lnTo>
                      <a:pt x="172" y="309"/>
                    </a:lnTo>
                    <a:lnTo>
                      <a:pt x="170" y="304"/>
                    </a:lnTo>
                    <a:lnTo>
                      <a:pt x="167" y="303"/>
                    </a:lnTo>
                    <a:lnTo>
                      <a:pt x="166" y="303"/>
                    </a:lnTo>
                    <a:lnTo>
                      <a:pt x="162" y="304"/>
                    </a:lnTo>
                    <a:lnTo>
                      <a:pt x="153" y="306"/>
                    </a:lnTo>
                    <a:lnTo>
                      <a:pt x="150" y="308"/>
                    </a:lnTo>
                    <a:lnTo>
                      <a:pt x="148" y="306"/>
                    </a:lnTo>
                    <a:lnTo>
                      <a:pt x="147" y="306"/>
                    </a:lnTo>
                    <a:lnTo>
                      <a:pt x="144" y="304"/>
                    </a:lnTo>
                    <a:lnTo>
                      <a:pt x="141" y="304"/>
                    </a:lnTo>
                    <a:lnTo>
                      <a:pt x="137" y="308"/>
                    </a:lnTo>
                    <a:lnTo>
                      <a:pt x="134" y="308"/>
                    </a:lnTo>
                    <a:lnTo>
                      <a:pt x="134" y="306"/>
                    </a:lnTo>
                    <a:lnTo>
                      <a:pt x="134" y="303"/>
                    </a:lnTo>
                    <a:lnTo>
                      <a:pt x="134" y="301"/>
                    </a:lnTo>
                    <a:lnTo>
                      <a:pt x="131" y="300"/>
                    </a:lnTo>
                    <a:lnTo>
                      <a:pt x="130" y="297"/>
                    </a:lnTo>
                    <a:lnTo>
                      <a:pt x="128" y="297"/>
                    </a:lnTo>
                    <a:lnTo>
                      <a:pt x="125" y="297"/>
                    </a:lnTo>
                    <a:lnTo>
                      <a:pt x="123" y="295"/>
                    </a:lnTo>
                    <a:lnTo>
                      <a:pt x="119" y="292"/>
                    </a:lnTo>
                    <a:lnTo>
                      <a:pt x="109" y="292"/>
                    </a:lnTo>
                    <a:lnTo>
                      <a:pt x="106" y="292"/>
                    </a:lnTo>
                    <a:lnTo>
                      <a:pt x="103" y="290"/>
                    </a:lnTo>
                    <a:lnTo>
                      <a:pt x="100" y="290"/>
                    </a:lnTo>
                    <a:lnTo>
                      <a:pt x="97" y="294"/>
                    </a:lnTo>
                    <a:lnTo>
                      <a:pt x="94" y="294"/>
                    </a:lnTo>
                    <a:lnTo>
                      <a:pt x="92" y="294"/>
                    </a:lnTo>
                    <a:lnTo>
                      <a:pt x="87" y="295"/>
                    </a:lnTo>
                    <a:lnTo>
                      <a:pt x="78" y="297"/>
                    </a:lnTo>
                    <a:lnTo>
                      <a:pt x="75" y="295"/>
                    </a:lnTo>
                    <a:lnTo>
                      <a:pt x="72" y="294"/>
                    </a:lnTo>
                    <a:lnTo>
                      <a:pt x="69" y="292"/>
                    </a:lnTo>
                    <a:lnTo>
                      <a:pt x="63" y="287"/>
                    </a:lnTo>
                    <a:lnTo>
                      <a:pt x="58" y="286"/>
                    </a:lnTo>
                    <a:lnTo>
                      <a:pt x="56" y="283"/>
                    </a:lnTo>
                    <a:lnTo>
                      <a:pt x="53" y="279"/>
                    </a:lnTo>
                    <a:lnTo>
                      <a:pt x="55" y="273"/>
                    </a:lnTo>
                    <a:lnTo>
                      <a:pt x="56" y="270"/>
                    </a:lnTo>
                    <a:lnTo>
                      <a:pt x="56" y="267"/>
                    </a:lnTo>
                    <a:lnTo>
                      <a:pt x="56" y="262"/>
                    </a:lnTo>
                    <a:lnTo>
                      <a:pt x="58" y="261"/>
                    </a:lnTo>
                    <a:lnTo>
                      <a:pt x="56" y="258"/>
                    </a:lnTo>
                    <a:lnTo>
                      <a:pt x="58" y="255"/>
                    </a:lnTo>
                    <a:lnTo>
                      <a:pt x="56" y="247"/>
                    </a:lnTo>
                    <a:lnTo>
                      <a:pt x="56" y="242"/>
                    </a:lnTo>
                    <a:lnTo>
                      <a:pt x="53" y="237"/>
                    </a:lnTo>
                    <a:lnTo>
                      <a:pt x="50" y="233"/>
                    </a:lnTo>
                    <a:lnTo>
                      <a:pt x="47" y="230"/>
                    </a:lnTo>
                    <a:lnTo>
                      <a:pt x="45" y="228"/>
                    </a:lnTo>
                    <a:lnTo>
                      <a:pt x="42" y="230"/>
                    </a:lnTo>
                    <a:lnTo>
                      <a:pt x="41" y="231"/>
                    </a:lnTo>
                    <a:lnTo>
                      <a:pt x="38" y="230"/>
                    </a:lnTo>
                    <a:lnTo>
                      <a:pt x="31" y="217"/>
                    </a:lnTo>
                    <a:lnTo>
                      <a:pt x="24" y="216"/>
                    </a:lnTo>
                    <a:lnTo>
                      <a:pt x="19" y="212"/>
                    </a:lnTo>
                    <a:lnTo>
                      <a:pt x="9" y="212"/>
                    </a:lnTo>
                    <a:lnTo>
                      <a:pt x="6" y="206"/>
                    </a:lnTo>
                    <a:lnTo>
                      <a:pt x="0" y="208"/>
                    </a:lnTo>
                    <a:lnTo>
                      <a:pt x="11" y="177"/>
                    </a:lnTo>
                    <a:lnTo>
                      <a:pt x="11" y="183"/>
                    </a:lnTo>
                    <a:lnTo>
                      <a:pt x="6" y="200"/>
                    </a:lnTo>
                    <a:lnTo>
                      <a:pt x="16" y="200"/>
                    </a:lnTo>
                    <a:lnTo>
                      <a:pt x="13" y="192"/>
                    </a:lnTo>
                    <a:lnTo>
                      <a:pt x="16" y="191"/>
                    </a:lnTo>
                    <a:lnTo>
                      <a:pt x="16" y="181"/>
                    </a:lnTo>
                    <a:lnTo>
                      <a:pt x="19" y="177"/>
                    </a:lnTo>
                    <a:lnTo>
                      <a:pt x="25" y="173"/>
                    </a:lnTo>
                    <a:lnTo>
                      <a:pt x="22" y="172"/>
                    </a:lnTo>
                    <a:lnTo>
                      <a:pt x="14" y="172"/>
                    </a:lnTo>
                    <a:lnTo>
                      <a:pt x="13" y="169"/>
                    </a:lnTo>
                    <a:lnTo>
                      <a:pt x="13" y="164"/>
                    </a:lnTo>
                    <a:lnTo>
                      <a:pt x="14" y="155"/>
                    </a:lnTo>
                    <a:lnTo>
                      <a:pt x="16" y="155"/>
                    </a:lnTo>
                    <a:lnTo>
                      <a:pt x="14" y="156"/>
                    </a:lnTo>
                    <a:lnTo>
                      <a:pt x="17" y="162"/>
                    </a:lnTo>
                    <a:lnTo>
                      <a:pt x="19" y="156"/>
                    </a:lnTo>
                    <a:lnTo>
                      <a:pt x="31" y="153"/>
                    </a:lnTo>
                    <a:lnTo>
                      <a:pt x="22" y="150"/>
                    </a:lnTo>
                    <a:lnTo>
                      <a:pt x="22" y="145"/>
                    </a:lnTo>
                    <a:lnTo>
                      <a:pt x="19" y="142"/>
                    </a:lnTo>
                    <a:lnTo>
                      <a:pt x="13" y="152"/>
                    </a:lnTo>
                    <a:lnTo>
                      <a:pt x="17" y="131"/>
                    </a:lnTo>
                    <a:lnTo>
                      <a:pt x="19" y="122"/>
                    </a:lnTo>
                    <a:lnTo>
                      <a:pt x="16" y="114"/>
                    </a:lnTo>
                    <a:lnTo>
                      <a:pt x="19" y="99"/>
                    </a:lnTo>
                    <a:lnTo>
                      <a:pt x="20" y="89"/>
                    </a:lnTo>
                    <a:lnTo>
                      <a:pt x="19" y="74"/>
                    </a:lnTo>
                    <a:lnTo>
                      <a:pt x="16" y="66"/>
                    </a:lnTo>
                    <a:lnTo>
                      <a:pt x="16" y="41"/>
                    </a:lnTo>
                    <a:lnTo>
                      <a:pt x="19" y="35"/>
                    </a:lnTo>
                    <a:lnTo>
                      <a:pt x="22" y="22"/>
                    </a:lnTo>
                    <a:lnTo>
                      <a:pt x="30" y="27"/>
                    </a:lnTo>
                    <a:lnTo>
                      <a:pt x="53" y="52"/>
                    </a:lnTo>
                    <a:lnTo>
                      <a:pt x="81" y="64"/>
                    </a:lnTo>
                    <a:lnTo>
                      <a:pt x="97" y="66"/>
                    </a:lnTo>
                    <a:lnTo>
                      <a:pt x="105" y="72"/>
                    </a:lnTo>
                    <a:lnTo>
                      <a:pt x="103" y="75"/>
                    </a:lnTo>
                    <a:lnTo>
                      <a:pt x="109" y="70"/>
                    </a:lnTo>
                    <a:lnTo>
                      <a:pt x="114" y="70"/>
                    </a:lnTo>
                    <a:lnTo>
                      <a:pt x="111" y="75"/>
                    </a:lnTo>
                    <a:lnTo>
                      <a:pt x="112" y="91"/>
                    </a:lnTo>
                    <a:lnTo>
                      <a:pt x="112" y="95"/>
                    </a:lnTo>
                    <a:lnTo>
                      <a:pt x="106" y="100"/>
                    </a:lnTo>
                    <a:lnTo>
                      <a:pt x="105" y="100"/>
                    </a:lnTo>
                    <a:lnTo>
                      <a:pt x="105" y="94"/>
                    </a:lnTo>
                    <a:lnTo>
                      <a:pt x="102" y="97"/>
                    </a:lnTo>
                    <a:lnTo>
                      <a:pt x="95" y="108"/>
                    </a:lnTo>
                    <a:lnTo>
                      <a:pt x="89" y="113"/>
                    </a:lnTo>
                    <a:lnTo>
                      <a:pt x="80" y="123"/>
                    </a:lnTo>
                    <a:lnTo>
                      <a:pt x="75" y="131"/>
                    </a:lnTo>
                    <a:lnTo>
                      <a:pt x="81" y="134"/>
                    </a:lnTo>
                    <a:lnTo>
                      <a:pt x="94" y="128"/>
                    </a:lnTo>
                    <a:lnTo>
                      <a:pt x="81" y="133"/>
                    </a:lnTo>
                    <a:lnTo>
                      <a:pt x="78" y="131"/>
                    </a:lnTo>
                    <a:lnTo>
                      <a:pt x="84" y="119"/>
                    </a:lnTo>
                    <a:lnTo>
                      <a:pt x="94" y="113"/>
                    </a:lnTo>
                    <a:lnTo>
                      <a:pt x="103" y="111"/>
                    </a:lnTo>
                    <a:lnTo>
                      <a:pt x="106" y="103"/>
                    </a:lnTo>
                    <a:lnTo>
                      <a:pt x="114" y="97"/>
                    </a:lnTo>
                    <a:lnTo>
                      <a:pt x="116" y="91"/>
                    </a:lnTo>
                    <a:lnTo>
                      <a:pt x="120" y="94"/>
                    </a:lnTo>
                    <a:lnTo>
                      <a:pt x="119" y="108"/>
                    </a:lnTo>
                    <a:lnTo>
                      <a:pt x="109" y="111"/>
                    </a:lnTo>
                    <a:lnTo>
                      <a:pt x="109" y="122"/>
                    </a:lnTo>
                    <a:lnTo>
                      <a:pt x="111" y="120"/>
                    </a:lnTo>
                    <a:lnTo>
                      <a:pt x="109" y="127"/>
                    </a:lnTo>
                    <a:lnTo>
                      <a:pt x="111" y="128"/>
                    </a:lnTo>
                    <a:lnTo>
                      <a:pt x="106" y="136"/>
                    </a:lnTo>
                    <a:lnTo>
                      <a:pt x="106" y="139"/>
                    </a:lnTo>
                    <a:lnTo>
                      <a:pt x="103" y="141"/>
                    </a:lnTo>
                    <a:lnTo>
                      <a:pt x="103" y="147"/>
                    </a:lnTo>
                    <a:lnTo>
                      <a:pt x="102" y="148"/>
                    </a:lnTo>
                    <a:lnTo>
                      <a:pt x="100" y="144"/>
                    </a:lnTo>
                    <a:lnTo>
                      <a:pt x="100" y="147"/>
                    </a:lnTo>
                    <a:lnTo>
                      <a:pt x="97" y="144"/>
                    </a:lnTo>
                    <a:lnTo>
                      <a:pt x="103" y="134"/>
                    </a:lnTo>
                    <a:lnTo>
                      <a:pt x="102" y="134"/>
                    </a:lnTo>
                    <a:lnTo>
                      <a:pt x="95" y="138"/>
                    </a:lnTo>
                    <a:lnTo>
                      <a:pt x="92" y="144"/>
                    </a:lnTo>
                    <a:lnTo>
                      <a:pt x="94" y="148"/>
                    </a:lnTo>
                    <a:lnTo>
                      <a:pt x="91" y="153"/>
                    </a:lnTo>
                    <a:lnTo>
                      <a:pt x="89" y="147"/>
                    </a:lnTo>
                    <a:lnTo>
                      <a:pt x="94" y="138"/>
                    </a:lnTo>
                    <a:lnTo>
                      <a:pt x="94" y="136"/>
                    </a:lnTo>
                    <a:lnTo>
                      <a:pt x="87" y="141"/>
                    </a:lnTo>
                    <a:lnTo>
                      <a:pt x="73" y="144"/>
                    </a:lnTo>
                    <a:lnTo>
                      <a:pt x="72" y="155"/>
                    </a:lnTo>
                    <a:lnTo>
                      <a:pt x="75" y="155"/>
                    </a:lnTo>
                    <a:lnTo>
                      <a:pt x="78" y="161"/>
                    </a:lnTo>
                    <a:lnTo>
                      <a:pt x="87" y="156"/>
                    </a:lnTo>
                    <a:lnTo>
                      <a:pt x="91" y="161"/>
                    </a:lnTo>
                    <a:lnTo>
                      <a:pt x="92" y="159"/>
                    </a:lnTo>
                    <a:lnTo>
                      <a:pt x="100" y="155"/>
                    </a:lnTo>
                    <a:lnTo>
                      <a:pt x="105" y="147"/>
                    </a:lnTo>
                    <a:lnTo>
                      <a:pt x="105" y="144"/>
                    </a:lnTo>
                    <a:lnTo>
                      <a:pt x="109" y="150"/>
                    </a:lnTo>
                    <a:lnTo>
                      <a:pt x="111" y="148"/>
                    </a:lnTo>
                    <a:lnTo>
                      <a:pt x="109" y="147"/>
                    </a:lnTo>
                    <a:lnTo>
                      <a:pt x="111" y="145"/>
                    </a:lnTo>
                    <a:lnTo>
                      <a:pt x="117" y="144"/>
                    </a:lnTo>
                    <a:lnTo>
                      <a:pt x="119" y="141"/>
                    </a:lnTo>
                    <a:lnTo>
                      <a:pt x="117" y="130"/>
                    </a:lnTo>
                    <a:lnTo>
                      <a:pt x="120" y="122"/>
                    </a:lnTo>
                    <a:lnTo>
                      <a:pt x="120" y="116"/>
                    </a:lnTo>
                    <a:lnTo>
                      <a:pt x="123" y="106"/>
                    </a:lnTo>
                    <a:lnTo>
                      <a:pt x="133" y="94"/>
                    </a:lnTo>
                    <a:lnTo>
                      <a:pt x="136" y="94"/>
                    </a:lnTo>
                    <a:lnTo>
                      <a:pt x="137" y="91"/>
                    </a:lnTo>
                    <a:lnTo>
                      <a:pt x="133" y="78"/>
                    </a:lnTo>
                    <a:lnTo>
                      <a:pt x="134" y="69"/>
                    </a:lnTo>
                    <a:lnTo>
                      <a:pt x="134" y="69"/>
                    </a:lnTo>
                    <a:close/>
                    <a:moveTo>
                      <a:pt x="111" y="42"/>
                    </a:moveTo>
                    <a:lnTo>
                      <a:pt x="106" y="38"/>
                    </a:lnTo>
                    <a:lnTo>
                      <a:pt x="103" y="35"/>
                    </a:lnTo>
                    <a:lnTo>
                      <a:pt x="103" y="30"/>
                    </a:lnTo>
                    <a:lnTo>
                      <a:pt x="106" y="25"/>
                    </a:lnTo>
                    <a:lnTo>
                      <a:pt x="108" y="27"/>
                    </a:lnTo>
                    <a:lnTo>
                      <a:pt x="111" y="33"/>
                    </a:lnTo>
                    <a:lnTo>
                      <a:pt x="111" y="35"/>
                    </a:lnTo>
                    <a:lnTo>
                      <a:pt x="112" y="36"/>
                    </a:lnTo>
                    <a:lnTo>
                      <a:pt x="109" y="36"/>
                    </a:lnTo>
                    <a:lnTo>
                      <a:pt x="109" y="38"/>
                    </a:lnTo>
                    <a:lnTo>
                      <a:pt x="111" y="42"/>
                    </a:lnTo>
                    <a:lnTo>
                      <a:pt x="111" y="42"/>
                    </a:lnTo>
                    <a:close/>
                    <a:moveTo>
                      <a:pt x="119" y="60"/>
                    </a:moveTo>
                    <a:lnTo>
                      <a:pt x="125" y="52"/>
                    </a:lnTo>
                    <a:lnTo>
                      <a:pt x="128" y="52"/>
                    </a:lnTo>
                    <a:lnTo>
                      <a:pt x="130" y="60"/>
                    </a:lnTo>
                    <a:lnTo>
                      <a:pt x="128" y="63"/>
                    </a:lnTo>
                    <a:lnTo>
                      <a:pt x="125" y="60"/>
                    </a:lnTo>
                    <a:lnTo>
                      <a:pt x="117" y="64"/>
                    </a:lnTo>
                    <a:lnTo>
                      <a:pt x="123" y="69"/>
                    </a:lnTo>
                    <a:lnTo>
                      <a:pt x="123" y="80"/>
                    </a:lnTo>
                    <a:lnTo>
                      <a:pt x="127" y="78"/>
                    </a:lnTo>
                    <a:lnTo>
                      <a:pt x="130" y="86"/>
                    </a:lnTo>
                    <a:lnTo>
                      <a:pt x="130" y="92"/>
                    </a:lnTo>
                    <a:lnTo>
                      <a:pt x="127" y="97"/>
                    </a:lnTo>
                    <a:lnTo>
                      <a:pt x="125" y="94"/>
                    </a:lnTo>
                    <a:lnTo>
                      <a:pt x="125" y="88"/>
                    </a:lnTo>
                    <a:lnTo>
                      <a:pt x="120" y="89"/>
                    </a:lnTo>
                    <a:lnTo>
                      <a:pt x="119" y="83"/>
                    </a:lnTo>
                    <a:lnTo>
                      <a:pt x="119" y="69"/>
                    </a:lnTo>
                    <a:lnTo>
                      <a:pt x="116" y="64"/>
                    </a:lnTo>
                    <a:lnTo>
                      <a:pt x="119" y="60"/>
                    </a:lnTo>
                    <a:lnTo>
                      <a:pt x="119" y="60"/>
                    </a:lnTo>
                    <a:close/>
                  </a:path>
                </a:pathLst>
              </a:custGeom>
              <a:grpFill/>
              <a:ln w="4763" cap="rnd">
                <a:solidFill>
                  <a:schemeClr val="bg1"/>
                </a:solidFill>
                <a:prstDash val="solid"/>
                <a:round/>
                <a:headEnd/>
                <a:tailEnd/>
              </a:ln>
            </p:spPr>
            <p:txBody>
              <a:bodyPr/>
              <a:lstStyle/>
              <a:p>
                <a:pPr>
                  <a:defRPr/>
                </a:pPr>
                <a:endParaRPr lang="en-US">
                  <a:latin typeface="Arial" charset="0"/>
                </a:endParaRPr>
              </a:p>
            </p:txBody>
          </p:sp>
          <p:sp>
            <p:nvSpPr>
              <p:cNvPr id="21" name="Freeform 20"/>
              <p:cNvSpPr>
                <a:spLocks/>
              </p:cNvSpPr>
              <p:nvPr/>
            </p:nvSpPr>
            <p:spPr bwMode="auto">
              <a:xfrm>
                <a:off x="2473325" y="1149350"/>
                <a:ext cx="1316038" cy="922338"/>
              </a:xfrm>
              <a:custGeom>
                <a:avLst/>
                <a:gdLst/>
                <a:ahLst/>
                <a:cxnLst>
                  <a:cxn ang="0">
                    <a:pos x="187" y="420"/>
                  </a:cxn>
                  <a:cxn ang="0">
                    <a:pos x="187" y="427"/>
                  </a:cxn>
                  <a:cxn ang="0">
                    <a:pos x="179" y="426"/>
                  </a:cxn>
                  <a:cxn ang="0">
                    <a:pos x="167" y="427"/>
                  </a:cxn>
                  <a:cxn ang="0">
                    <a:pos x="156" y="424"/>
                  </a:cxn>
                  <a:cxn ang="0">
                    <a:pos x="145" y="421"/>
                  </a:cxn>
                  <a:cxn ang="0">
                    <a:pos x="139" y="423"/>
                  </a:cxn>
                  <a:cxn ang="0">
                    <a:pos x="126" y="423"/>
                  </a:cxn>
                  <a:cxn ang="0">
                    <a:pos x="112" y="423"/>
                  </a:cxn>
                  <a:cxn ang="0">
                    <a:pos x="108" y="429"/>
                  </a:cxn>
                  <a:cxn ang="0">
                    <a:pos x="101" y="421"/>
                  </a:cxn>
                  <a:cxn ang="0">
                    <a:pos x="98" y="409"/>
                  </a:cxn>
                  <a:cxn ang="0">
                    <a:pos x="98" y="395"/>
                  </a:cxn>
                  <a:cxn ang="0">
                    <a:pos x="89" y="388"/>
                  </a:cxn>
                  <a:cxn ang="0">
                    <a:pos x="83" y="374"/>
                  </a:cxn>
                  <a:cxn ang="0">
                    <a:pos x="86" y="365"/>
                  </a:cxn>
                  <a:cxn ang="0">
                    <a:pos x="83" y="359"/>
                  </a:cxn>
                  <a:cxn ang="0">
                    <a:pos x="78" y="349"/>
                  </a:cxn>
                  <a:cxn ang="0">
                    <a:pos x="75" y="331"/>
                  </a:cxn>
                  <a:cxn ang="0">
                    <a:pos x="73" y="321"/>
                  </a:cxn>
                  <a:cxn ang="0">
                    <a:pos x="72" y="310"/>
                  </a:cxn>
                  <a:cxn ang="0">
                    <a:pos x="67" y="304"/>
                  </a:cxn>
                  <a:cxn ang="0">
                    <a:pos x="61" y="312"/>
                  </a:cxn>
                  <a:cxn ang="0">
                    <a:pos x="51" y="315"/>
                  </a:cxn>
                  <a:cxn ang="0">
                    <a:pos x="45" y="318"/>
                  </a:cxn>
                  <a:cxn ang="0">
                    <a:pos x="37" y="310"/>
                  </a:cxn>
                  <a:cxn ang="0">
                    <a:pos x="40" y="301"/>
                  </a:cxn>
                  <a:cxn ang="0">
                    <a:pos x="42" y="289"/>
                  </a:cxn>
                  <a:cxn ang="0">
                    <a:pos x="50" y="285"/>
                  </a:cxn>
                  <a:cxn ang="0">
                    <a:pos x="47" y="273"/>
                  </a:cxn>
                  <a:cxn ang="0">
                    <a:pos x="48" y="264"/>
                  </a:cxn>
                  <a:cxn ang="0">
                    <a:pos x="51" y="259"/>
                  </a:cxn>
                  <a:cxn ang="0">
                    <a:pos x="58" y="240"/>
                  </a:cxn>
                  <a:cxn ang="0">
                    <a:pos x="62" y="229"/>
                  </a:cxn>
                  <a:cxn ang="0">
                    <a:pos x="61" y="218"/>
                  </a:cxn>
                  <a:cxn ang="0">
                    <a:pos x="50" y="214"/>
                  </a:cxn>
                  <a:cxn ang="0">
                    <a:pos x="44" y="211"/>
                  </a:cxn>
                  <a:cxn ang="0">
                    <a:pos x="39" y="200"/>
                  </a:cxn>
                  <a:cxn ang="0">
                    <a:pos x="36" y="186"/>
                  </a:cxn>
                  <a:cxn ang="0">
                    <a:pos x="31" y="173"/>
                  </a:cxn>
                  <a:cxn ang="0">
                    <a:pos x="23" y="156"/>
                  </a:cxn>
                  <a:cxn ang="0">
                    <a:pos x="14" y="148"/>
                  </a:cxn>
                  <a:cxn ang="0">
                    <a:pos x="6" y="137"/>
                  </a:cxn>
                  <a:cxn ang="0">
                    <a:pos x="11" y="133"/>
                  </a:cxn>
                  <a:cxn ang="0">
                    <a:pos x="11" y="120"/>
                  </a:cxn>
                  <a:cxn ang="0">
                    <a:pos x="8" y="104"/>
                  </a:cxn>
                  <a:cxn ang="0">
                    <a:pos x="1" y="89"/>
                  </a:cxn>
                  <a:cxn ang="0">
                    <a:pos x="86" y="14"/>
                  </a:cxn>
                  <a:cxn ang="0">
                    <a:pos x="348" y="59"/>
                  </a:cxn>
                  <a:cxn ang="0">
                    <a:pos x="625" y="90"/>
                  </a:cxn>
                  <a:cxn ang="0">
                    <a:pos x="613" y="235"/>
                  </a:cxn>
                  <a:cxn ang="0">
                    <a:pos x="602" y="362"/>
                  </a:cxn>
                  <a:cxn ang="0">
                    <a:pos x="540" y="434"/>
                  </a:cxn>
                  <a:cxn ang="0">
                    <a:pos x="346" y="412"/>
                  </a:cxn>
                  <a:cxn ang="0">
                    <a:pos x="215" y="391"/>
                  </a:cxn>
                  <a:cxn ang="0">
                    <a:pos x="204" y="432"/>
                  </a:cxn>
                  <a:cxn ang="0">
                    <a:pos x="201" y="423"/>
                  </a:cxn>
                  <a:cxn ang="0">
                    <a:pos x="196" y="415"/>
                  </a:cxn>
                  <a:cxn ang="0">
                    <a:pos x="192" y="413"/>
                  </a:cxn>
                </a:cxnLst>
                <a:rect l="0" t="0" r="r" b="b"/>
                <a:pathLst>
                  <a:path w="625" h="438">
                    <a:moveTo>
                      <a:pt x="189" y="413"/>
                    </a:moveTo>
                    <a:lnTo>
                      <a:pt x="187" y="415"/>
                    </a:lnTo>
                    <a:lnTo>
                      <a:pt x="189" y="416"/>
                    </a:lnTo>
                    <a:lnTo>
                      <a:pt x="189" y="418"/>
                    </a:lnTo>
                    <a:lnTo>
                      <a:pt x="187" y="420"/>
                    </a:lnTo>
                    <a:lnTo>
                      <a:pt x="186" y="420"/>
                    </a:lnTo>
                    <a:lnTo>
                      <a:pt x="186" y="421"/>
                    </a:lnTo>
                    <a:lnTo>
                      <a:pt x="184" y="423"/>
                    </a:lnTo>
                    <a:lnTo>
                      <a:pt x="186" y="426"/>
                    </a:lnTo>
                    <a:lnTo>
                      <a:pt x="187" y="427"/>
                    </a:lnTo>
                    <a:lnTo>
                      <a:pt x="187" y="427"/>
                    </a:lnTo>
                    <a:lnTo>
                      <a:pt x="186" y="427"/>
                    </a:lnTo>
                    <a:lnTo>
                      <a:pt x="186" y="429"/>
                    </a:lnTo>
                    <a:lnTo>
                      <a:pt x="181" y="426"/>
                    </a:lnTo>
                    <a:lnTo>
                      <a:pt x="179" y="426"/>
                    </a:lnTo>
                    <a:lnTo>
                      <a:pt x="175" y="424"/>
                    </a:lnTo>
                    <a:lnTo>
                      <a:pt x="173" y="426"/>
                    </a:lnTo>
                    <a:lnTo>
                      <a:pt x="170" y="426"/>
                    </a:lnTo>
                    <a:lnTo>
                      <a:pt x="168" y="426"/>
                    </a:lnTo>
                    <a:lnTo>
                      <a:pt x="167" y="427"/>
                    </a:lnTo>
                    <a:lnTo>
                      <a:pt x="164" y="423"/>
                    </a:lnTo>
                    <a:lnTo>
                      <a:pt x="161" y="423"/>
                    </a:lnTo>
                    <a:lnTo>
                      <a:pt x="157" y="424"/>
                    </a:lnTo>
                    <a:lnTo>
                      <a:pt x="156" y="423"/>
                    </a:lnTo>
                    <a:lnTo>
                      <a:pt x="156" y="424"/>
                    </a:lnTo>
                    <a:lnTo>
                      <a:pt x="154" y="423"/>
                    </a:lnTo>
                    <a:lnTo>
                      <a:pt x="151" y="424"/>
                    </a:lnTo>
                    <a:lnTo>
                      <a:pt x="150" y="423"/>
                    </a:lnTo>
                    <a:lnTo>
                      <a:pt x="147" y="421"/>
                    </a:lnTo>
                    <a:lnTo>
                      <a:pt x="145" y="421"/>
                    </a:lnTo>
                    <a:lnTo>
                      <a:pt x="145" y="420"/>
                    </a:lnTo>
                    <a:lnTo>
                      <a:pt x="143" y="420"/>
                    </a:lnTo>
                    <a:lnTo>
                      <a:pt x="142" y="420"/>
                    </a:lnTo>
                    <a:lnTo>
                      <a:pt x="139" y="421"/>
                    </a:lnTo>
                    <a:lnTo>
                      <a:pt x="139" y="423"/>
                    </a:lnTo>
                    <a:lnTo>
                      <a:pt x="136" y="427"/>
                    </a:lnTo>
                    <a:lnTo>
                      <a:pt x="132" y="426"/>
                    </a:lnTo>
                    <a:lnTo>
                      <a:pt x="131" y="424"/>
                    </a:lnTo>
                    <a:lnTo>
                      <a:pt x="129" y="424"/>
                    </a:lnTo>
                    <a:lnTo>
                      <a:pt x="126" y="423"/>
                    </a:lnTo>
                    <a:lnTo>
                      <a:pt x="120" y="421"/>
                    </a:lnTo>
                    <a:lnTo>
                      <a:pt x="117" y="420"/>
                    </a:lnTo>
                    <a:lnTo>
                      <a:pt x="117" y="421"/>
                    </a:lnTo>
                    <a:lnTo>
                      <a:pt x="114" y="421"/>
                    </a:lnTo>
                    <a:lnTo>
                      <a:pt x="112" y="423"/>
                    </a:lnTo>
                    <a:lnTo>
                      <a:pt x="111" y="426"/>
                    </a:lnTo>
                    <a:lnTo>
                      <a:pt x="111" y="427"/>
                    </a:lnTo>
                    <a:lnTo>
                      <a:pt x="111" y="431"/>
                    </a:lnTo>
                    <a:lnTo>
                      <a:pt x="108" y="431"/>
                    </a:lnTo>
                    <a:lnTo>
                      <a:pt x="108" y="429"/>
                    </a:lnTo>
                    <a:lnTo>
                      <a:pt x="108" y="427"/>
                    </a:lnTo>
                    <a:lnTo>
                      <a:pt x="104" y="426"/>
                    </a:lnTo>
                    <a:lnTo>
                      <a:pt x="101" y="423"/>
                    </a:lnTo>
                    <a:lnTo>
                      <a:pt x="101" y="423"/>
                    </a:lnTo>
                    <a:lnTo>
                      <a:pt x="101" y="421"/>
                    </a:lnTo>
                    <a:lnTo>
                      <a:pt x="101" y="418"/>
                    </a:lnTo>
                    <a:lnTo>
                      <a:pt x="101" y="416"/>
                    </a:lnTo>
                    <a:lnTo>
                      <a:pt x="101" y="413"/>
                    </a:lnTo>
                    <a:lnTo>
                      <a:pt x="101" y="412"/>
                    </a:lnTo>
                    <a:lnTo>
                      <a:pt x="98" y="409"/>
                    </a:lnTo>
                    <a:lnTo>
                      <a:pt x="101" y="406"/>
                    </a:lnTo>
                    <a:lnTo>
                      <a:pt x="101" y="401"/>
                    </a:lnTo>
                    <a:lnTo>
                      <a:pt x="100" y="399"/>
                    </a:lnTo>
                    <a:lnTo>
                      <a:pt x="100" y="398"/>
                    </a:lnTo>
                    <a:lnTo>
                      <a:pt x="98" y="395"/>
                    </a:lnTo>
                    <a:lnTo>
                      <a:pt x="98" y="393"/>
                    </a:lnTo>
                    <a:lnTo>
                      <a:pt x="93" y="388"/>
                    </a:lnTo>
                    <a:lnTo>
                      <a:pt x="93" y="387"/>
                    </a:lnTo>
                    <a:lnTo>
                      <a:pt x="89" y="390"/>
                    </a:lnTo>
                    <a:lnTo>
                      <a:pt x="89" y="388"/>
                    </a:lnTo>
                    <a:lnTo>
                      <a:pt x="89" y="387"/>
                    </a:lnTo>
                    <a:lnTo>
                      <a:pt x="84" y="384"/>
                    </a:lnTo>
                    <a:lnTo>
                      <a:pt x="84" y="382"/>
                    </a:lnTo>
                    <a:lnTo>
                      <a:pt x="83" y="374"/>
                    </a:lnTo>
                    <a:lnTo>
                      <a:pt x="83" y="374"/>
                    </a:lnTo>
                    <a:lnTo>
                      <a:pt x="84" y="374"/>
                    </a:lnTo>
                    <a:lnTo>
                      <a:pt x="86" y="373"/>
                    </a:lnTo>
                    <a:lnTo>
                      <a:pt x="86" y="370"/>
                    </a:lnTo>
                    <a:lnTo>
                      <a:pt x="86" y="367"/>
                    </a:lnTo>
                    <a:lnTo>
                      <a:pt x="86" y="365"/>
                    </a:lnTo>
                    <a:lnTo>
                      <a:pt x="84" y="363"/>
                    </a:lnTo>
                    <a:lnTo>
                      <a:pt x="84" y="363"/>
                    </a:lnTo>
                    <a:lnTo>
                      <a:pt x="83" y="362"/>
                    </a:lnTo>
                    <a:lnTo>
                      <a:pt x="84" y="360"/>
                    </a:lnTo>
                    <a:lnTo>
                      <a:pt x="83" y="359"/>
                    </a:lnTo>
                    <a:lnTo>
                      <a:pt x="81" y="357"/>
                    </a:lnTo>
                    <a:lnTo>
                      <a:pt x="81" y="357"/>
                    </a:lnTo>
                    <a:lnTo>
                      <a:pt x="79" y="354"/>
                    </a:lnTo>
                    <a:lnTo>
                      <a:pt x="81" y="352"/>
                    </a:lnTo>
                    <a:lnTo>
                      <a:pt x="78" y="349"/>
                    </a:lnTo>
                    <a:lnTo>
                      <a:pt x="76" y="345"/>
                    </a:lnTo>
                    <a:lnTo>
                      <a:pt x="78" y="343"/>
                    </a:lnTo>
                    <a:lnTo>
                      <a:pt x="75" y="338"/>
                    </a:lnTo>
                    <a:lnTo>
                      <a:pt x="76" y="334"/>
                    </a:lnTo>
                    <a:lnTo>
                      <a:pt x="75" y="331"/>
                    </a:lnTo>
                    <a:lnTo>
                      <a:pt x="75" y="328"/>
                    </a:lnTo>
                    <a:lnTo>
                      <a:pt x="76" y="324"/>
                    </a:lnTo>
                    <a:lnTo>
                      <a:pt x="76" y="323"/>
                    </a:lnTo>
                    <a:lnTo>
                      <a:pt x="76" y="321"/>
                    </a:lnTo>
                    <a:lnTo>
                      <a:pt x="73" y="321"/>
                    </a:lnTo>
                    <a:lnTo>
                      <a:pt x="76" y="315"/>
                    </a:lnTo>
                    <a:lnTo>
                      <a:pt x="76" y="313"/>
                    </a:lnTo>
                    <a:lnTo>
                      <a:pt x="73" y="313"/>
                    </a:lnTo>
                    <a:lnTo>
                      <a:pt x="72" y="312"/>
                    </a:lnTo>
                    <a:lnTo>
                      <a:pt x="72" y="310"/>
                    </a:lnTo>
                    <a:lnTo>
                      <a:pt x="70" y="309"/>
                    </a:lnTo>
                    <a:lnTo>
                      <a:pt x="72" y="307"/>
                    </a:lnTo>
                    <a:lnTo>
                      <a:pt x="70" y="306"/>
                    </a:lnTo>
                    <a:lnTo>
                      <a:pt x="69" y="304"/>
                    </a:lnTo>
                    <a:lnTo>
                      <a:pt x="67" y="304"/>
                    </a:lnTo>
                    <a:lnTo>
                      <a:pt x="67" y="306"/>
                    </a:lnTo>
                    <a:lnTo>
                      <a:pt x="67" y="307"/>
                    </a:lnTo>
                    <a:lnTo>
                      <a:pt x="65" y="309"/>
                    </a:lnTo>
                    <a:lnTo>
                      <a:pt x="64" y="310"/>
                    </a:lnTo>
                    <a:lnTo>
                      <a:pt x="61" y="312"/>
                    </a:lnTo>
                    <a:lnTo>
                      <a:pt x="59" y="313"/>
                    </a:lnTo>
                    <a:lnTo>
                      <a:pt x="58" y="315"/>
                    </a:lnTo>
                    <a:lnTo>
                      <a:pt x="56" y="315"/>
                    </a:lnTo>
                    <a:lnTo>
                      <a:pt x="54" y="317"/>
                    </a:lnTo>
                    <a:lnTo>
                      <a:pt x="51" y="315"/>
                    </a:lnTo>
                    <a:lnTo>
                      <a:pt x="51" y="318"/>
                    </a:lnTo>
                    <a:lnTo>
                      <a:pt x="50" y="320"/>
                    </a:lnTo>
                    <a:lnTo>
                      <a:pt x="47" y="321"/>
                    </a:lnTo>
                    <a:lnTo>
                      <a:pt x="45" y="320"/>
                    </a:lnTo>
                    <a:lnTo>
                      <a:pt x="45" y="318"/>
                    </a:lnTo>
                    <a:lnTo>
                      <a:pt x="42" y="317"/>
                    </a:lnTo>
                    <a:lnTo>
                      <a:pt x="42" y="313"/>
                    </a:lnTo>
                    <a:lnTo>
                      <a:pt x="40" y="312"/>
                    </a:lnTo>
                    <a:lnTo>
                      <a:pt x="39" y="312"/>
                    </a:lnTo>
                    <a:lnTo>
                      <a:pt x="37" y="310"/>
                    </a:lnTo>
                    <a:lnTo>
                      <a:pt x="36" y="310"/>
                    </a:lnTo>
                    <a:lnTo>
                      <a:pt x="37" y="307"/>
                    </a:lnTo>
                    <a:lnTo>
                      <a:pt x="36" y="304"/>
                    </a:lnTo>
                    <a:lnTo>
                      <a:pt x="40" y="303"/>
                    </a:lnTo>
                    <a:lnTo>
                      <a:pt x="40" y="301"/>
                    </a:lnTo>
                    <a:lnTo>
                      <a:pt x="42" y="299"/>
                    </a:lnTo>
                    <a:lnTo>
                      <a:pt x="39" y="296"/>
                    </a:lnTo>
                    <a:lnTo>
                      <a:pt x="39" y="295"/>
                    </a:lnTo>
                    <a:lnTo>
                      <a:pt x="39" y="292"/>
                    </a:lnTo>
                    <a:lnTo>
                      <a:pt x="42" y="289"/>
                    </a:lnTo>
                    <a:lnTo>
                      <a:pt x="44" y="285"/>
                    </a:lnTo>
                    <a:lnTo>
                      <a:pt x="45" y="287"/>
                    </a:lnTo>
                    <a:lnTo>
                      <a:pt x="47" y="285"/>
                    </a:lnTo>
                    <a:lnTo>
                      <a:pt x="48" y="287"/>
                    </a:lnTo>
                    <a:lnTo>
                      <a:pt x="50" y="285"/>
                    </a:lnTo>
                    <a:lnTo>
                      <a:pt x="48" y="281"/>
                    </a:lnTo>
                    <a:lnTo>
                      <a:pt x="48" y="281"/>
                    </a:lnTo>
                    <a:lnTo>
                      <a:pt x="50" y="278"/>
                    </a:lnTo>
                    <a:lnTo>
                      <a:pt x="50" y="276"/>
                    </a:lnTo>
                    <a:lnTo>
                      <a:pt x="47" y="273"/>
                    </a:lnTo>
                    <a:lnTo>
                      <a:pt x="48" y="273"/>
                    </a:lnTo>
                    <a:lnTo>
                      <a:pt x="47" y="271"/>
                    </a:lnTo>
                    <a:lnTo>
                      <a:pt x="48" y="268"/>
                    </a:lnTo>
                    <a:lnTo>
                      <a:pt x="50" y="267"/>
                    </a:lnTo>
                    <a:lnTo>
                      <a:pt x="48" y="264"/>
                    </a:lnTo>
                    <a:lnTo>
                      <a:pt x="48" y="264"/>
                    </a:lnTo>
                    <a:lnTo>
                      <a:pt x="48" y="260"/>
                    </a:lnTo>
                    <a:lnTo>
                      <a:pt x="48" y="259"/>
                    </a:lnTo>
                    <a:lnTo>
                      <a:pt x="51" y="260"/>
                    </a:lnTo>
                    <a:lnTo>
                      <a:pt x="51" y="259"/>
                    </a:lnTo>
                    <a:lnTo>
                      <a:pt x="53" y="254"/>
                    </a:lnTo>
                    <a:lnTo>
                      <a:pt x="51" y="253"/>
                    </a:lnTo>
                    <a:lnTo>
                      <a:pt x="51" y="251"/>
                    </a:lnTo>
                    <a:lnTo>
                      <a:pt x="54" y="250"/>
                    </a:lnTo>
                    <a:lnTo>
                      <a:pt x="58" y="240"/>
                    </a:lnTo>
                    <a:lnTo>
                      <a:pt x="58" y="240"/>
                    </a:lnTo>
                    <a:lnTo>
                      <a:pt x="59" y="237"/>
                    </a:lnTo>
                    <a:lnTo>
                      <a:pt x="59" y="232"/>
                    </a:lnTo>
                    <a:lnTo>
                      <a:pt x="62" y="231"/>
                    </a:lnTo>
                    <a:lnTo>
                      <a:pt x="62" y="229"/>
                    </a:lnTo>
                    <a:lnTo>
                      <a:pt x="64" y="225"/>
                    </a:lnTo>
                    <a:lnTo>
                      <a:pt x="65" y="221"/>
                    </a:lnTo>
                    <a:lnTo>
                      <a:pt x="65" y="218"/>
                    </a:lnTo>
                    <a:lnTo>
                      <a:pt x="64" y="217"/>
                    </a:lnTo>
                    <a:lnTo>
                      <a:pt x="61" y="218"/>
                    </a:lnTo>
                    <a:lnTo>
                      <a:pt x="58" y="220"/>
                    </a:lnTo>
                    <a:lnTo>
                      <a:pt x="54" y="218"/>
                    </a:lnTo>
                    <a:lnTo>
                      <a:pt x="51" y="218"/>
                    </a:lnTo>
                    <a:lnTo>
                      <a:pt x="50" y="215"/>
                    </a:lnTo>
                    <a:lnTo>
                      <a:pt x="50" y="214"/>
                    </a:lnTo>
                    <a:lnTo>
                      <a:pt x="51" y="212"/>
                    </a:lnTo>
                    <a:lnTo>
                      <a:pt x="50" y="207"/>
                    </a:lnTo>
                    <a:lnTo>
                      <a:pt x="48" y="207"/>
                    </a:lnTo>
                    <a:lnTo>
                      <a:pt x="45" y="211"/>
                    </a:lnTo>
                    <a:lnTo>
                      <a:pt x="44" y="211"/>
                    </a:lnTo>
                    <a:lnTo>
                      <a:pt x="45" y="204"/>
                    </a:lnTo>
                    <a:lnTo>
                      <a:pt x="44" y="204"/>
                    </a:lnTo>
                    <a:lnTo>
                      <a:pt x="42" y="203"/>
                    </a:lnTo>
                    <a:lnTo>
                      <a:pt x="40" y="201"/>
                    </a:lnTo>
                    <a:lnTo>
                      <a:pt x="39" y="200"/>
                    </a:lnTo>
                    <a:lnTo>
                      <a:pt x="37" y="195"/>
                    </a:lnTo>
                    <a:lnTo>
                      <a:pt x="39" y="192"/>
                    </a:lnTo>
                    <a:lnTo>
                      <a:pt x="39" y="190"/>
                    </a:lnTo>
                    <a:lnTo>
                      <a:pt x="37" y="189"/>
                    </a:lnTo>
                    <a:lnTo>
                      <a:pt x="36" y="186"/>
                    </a:lnTo>
                    <a:lnTo>
                      <a:pt x="34" y="186"/>
                    </a:lnTo>
                    <a:lnTo>
                      <a:pt x="34" y="184"/>
                    </a:lnTo>
                    <a:lnTo>
                      <a:pt x="33" y="179"/>
                    </a:lnTo>
                    <a:lnTo>
                      <a:pt x="31" y="175"/>
                    </a:lnTo>
                    <a:lnTo>
                      <a:pt x="31" y="173"/>
                    </a:lnTo>
                    <a:lnTo>
                      <a:pt x="30" y="172"/>
                    </a:lnTo>
                    <a:lnTo>
                      <a:pt x="30" y="170"/>
                    </a:lnTo>
                    <a:lnTo>
                      <a:pt x="25" y="164"/>
                    </a:lnTo>
                    <a:lnTo>
                      <a:pt x="25" y="157"/>
                    </a:lnTo>
                    <a:lnTo>
                      <a:pt x="23" y="156"/>
                    </a:lnTo>
                    <a:lnTo>
                      <a:pt x="20" y="154"/>
                    </a:lnTo>
                    <a:lnTo>
                      <a:pt x="20" y="154"/>
                    </a:lnTo>
                    <a:lnTo>
                      <a:pt x="15" y="153"/>
                    </a:lnTo>
                    <a:lnTo>
                      <a:pt x="15" y="151"/>
                    </a:lnTo>
                    <a:lnTo>
                      <a:pt x="14" y="148"/>
                    </a:lnTo>
                    <a:lnTo>
                      <a:pt x="12" y="143"/>
                    </a:lnTo>
                    <a:lnTo>
                      <a:pt x="11" y="142"/>
                    </a:lnTo>
                    <a:lnTo>
                      <a:pt x="9" y="140"/>
                    </a:lnTo>
                    <a:lnTo>
                      <a:pt x="6" y="139"/>
                    </a:lnTo>
                    <a:lnTo>
                      <a:pt x="6" y="137"/>
                    </a:lnTo>
                    <a:lnTo>
                      <a:pt x="8" y="136"/>
                    </a:lnTo>
                    <a:lnTo>
                      <a:pt x="11" y="137"/>
                    </a:lnTo>
                    <a:lnTo>
                      <a:pt x="12" y="136"/>
                    </a:lnTo>
                    <a:lnTo>
                      <a:pt x="12" y="134"/>
                    </a:lnTo>
                    <a:lnTo>
                      <a:pt x="11" y="133"/>
                    </a:lnTo>
                    <a:lnTo>
                      <a:pt x="11" y="129"/>
                    </a:lnTo>
                    <a:lnTo>
                      <a:pt x="8" y="128"/>
                    </a:lnTo>
                    <a:lnTo>
                      <a:pt x="12" y="125"/>
                    </a:lnTo>
                    <a:lnTo>
                      <a:pt x="12" y="122"/>
                    </a:lnTo>
                    <a:lnTo>
                      <a:pt x="11" y="120"/>
                    </a:lnTo>
                    <a:lnTo>
                      <a:pt x="11" y="115"/>
                    </a:lnTo>
                    <a:lnTo>
                      <a:pt x="9" y="114"/>
                    </a:lnTo>
                    <a:lnTo>
                      <a:pt x="9" y="111"/>
                    </a:lnTo>
                    <a:lnTo>
                      <a:pt x="8" y="108"/>
                    </a:lnTo>
                    <a:lnTo>
                      <a:pt x="8" y="104"/>
                    </a:lnTo>
                    <a:lnTo>
                      <a:pt x="8" y="101"/>
                    </a:lnTo>
                    <a:lnTo>
                      <a:pt x="5" y="101"/>
                    </a:lnTo>
                    <a:lnTo>
                      <a:pt x="5" y="98"/>
                    </a:lnTo>
                    <a:lnTo>
                      <a:pt x="1" y="92"/>
                    </a:lnTo>
                    <a:lnTo>
                      <a:pt x="1" y="89"/>
                    </a:lnTo>
                    <a:lnTo>
                      <a:pt x="0" y="87"/>
                    </a:lnTo>
                    <a:lnTo>
                      <a:pt x="5" y="67"/>
                    </a:lnTo>
                    <a:lnTo>
                      <a:pt x="9" y="42"/>
                    </a:lnTo>
                    <a:lnTo>
                      <a:pt x="19" y="0"/>
                    </a:lnTo>
                    <a:lnTo>
                      <a:pt x="86" y="14"/>
                    </a:lnTo>
                    <a:lnTo>
                      <a:pt x="118" y="20"/>
                    </a:lnTo>
                    <a:lnTo>
                      <a:pt x="214" y="37"/>
                    </a:lnTo>
                    <a:lnTo>
                      <a:pt x="259" y="45"/>
                    </a:lnTo>
                    <a:lnTo>
                      <a:pt x="285" y="50"/>
                    </a:lnTo>
                    <a:lnTo>
                      <a:pt x="348" y="59"/>
                    </a:lnTo>
                    <a:lnTo>
                      <a:pt x="412" y="67"/>
                    </a:lnTo>
                    <a:lnTo>
                      <a:pt x="466" y="75"/>
                    </a:lnTo>
                    <a:lnTo>
                      <a:pt x="519" y="81"/>
                    </a:lnTo>
                    <a:lnTo>
                      <a:pt x="574" y="86"/>
                    </a:lnTo>
                    <a:lnTo>
                      <a:pt x="625" y="90"/>
                    </a:lnTo>
                    <a:lnTo>
                      <a:pt x="622" y="122"/>
                    </a:lnTo>
                    <a:lnTo>
                      <a:pt x="621" y="143"/>
                    </a:lnTo>
                    <a:lnTo>
                      <a:pt x="618" y="178"/>
                    </a:lnTo>
                    <a:lnTo>
                      <a:pt x="613" y="229"/>
                    </a:lnTo>
                    <a:lnTo>
                      <a:pt x="613" y="235"/>
                    </a:lnTo>
                    <a:lnTo>
                      <a:pt x="608" y="295"/>
                    </a:lnTo>
                    <a:lnTo>
                      <a:pt x="607" y="304"/>
                    </a:lnTo>
                    <a:lnTo>
                      <a:pt x="605" y="326"/>
                    </a:lnTo>
                    <a:lnTo>
                      <a:pt x="604" y="356"/>
                    </a:lnTo>
                    <a:lnTo>
                      <a:pt x="602" y="362"/>
                    </a:lnTo>
                    <a:lnTo>
                      <a:pt x="597" y="420"/>
                    </a:lnTo>
                    <a:lnTo>
                      <a:pt x="596" y="438"/>
                    </a:lnTo>
                    <a:lnTo>
                      <a:pt x="596" y="438"/>
                    </a:lnTo>
                    <a:lnTo>
                      <a:pt x="541" y="434"/>
                    </a:lnTo>
                    <a:lnTo>
                      <a:pt x="540" y="434"/>
                    </a:lnTo>
                    <a:lnTo>
                      <a:pt x="488" y="429"/>
                    </a:lnTo>
                    <a:lnTo>
                      <a:pt x="476" y="427"/>
                    </a:lnTo>
                    <a:lnTo>
                      <a:pt x="387" y="416"/>
                    </a:lnTo>
                    <a:lnTo>
                      <a:pt x="366" y="413"/>
                    </a:lnTo>
                    <a:lnTo>
                      <a:pt x="346" y="412"/>
                    </a:lnTo>
                    <a:lnTo>
                      <a:pt x="282" y="402"/>
                    </a:lnTo>
                    <a:lnTo>
                      <a:pt x="273" y="401"/>
                    </a:lnTo>
                    <a:lnTo>
                      <a:pt x="251" y="398"/>
                    </a:lnTo>
                    <a:lnTo>
                      <a:pt x="248" y="398"/>
                    </a:lnTo>
                    <a:lnTo>
                      <a:pt x="215" y="391"/>
                    </a:lnTo>
                    <a:lnTo>
                      <a:pt x="210" y="421"/>
                    </a:lnTo>
                    <a:lnTo>
                      <a:pt x="207" y="437"/>
                    </a:lnTo>
                    <a:lnTo>
                      <a:pt x="206" y="435"/>
                    </a:lnTo>
                    <a:lnTo>
                      <a:pt x="204" y="434"/>
                    </a:lnTo>
                    <a:lnTo>
                      <a:pt x="204" y="432"/>
                    </a:lnTo>
                    <a:lnTo>
                      <a:pt x="203" y="429"/>
                    </a:lnTo>
                    <a:lnTo>
                      <a:pt x="203" y="429"/>
                    </a:lnTo>
                    <a:lnTo>
                      <a:pt x="200" y="427"/>
                    </a:lnTo>
                    <a:lnTo>
                      <a:pt x="200" y="424"/>
                    </a:lnTo>
                    <a:lnTo>
                      <a:pt x="201" y="423"/>
                    </a:lnTo>
                    <a:lnTo>
                      <a:pt x="201" y="423"/>
                    </a:lnTo>
                    <a:lnTo>
                      <a:pt x="198" y="421"/>
                    </a:lnTo>
                    <a:lnTo>
                      <a:pt x="198" y="418"/>
                    </a:lnTo>
                    <a:lnTo>
                      <a:pt x="198" y="416"/>
                    </a:lnTo>
                    <a:lnTo>
                      <a:pt x="196" y="415"/>
                    </a:lnTo>
                    <a:lnTo>
                      <a:pt x="196" y="413"/>
                    </a:lnTo>
                    <a:lnTo>
                      <a:pt x="195" y="413"/>
                    </a:lnTo>
                    <a:lnTo>
                      <a:pt x="195" y="410"/>
                    </a:lnTo>
                    <a:lnTo>
                      <a:pt x="193" y="412"/>
                    </a:lnTo>
                    <a:lnTo>
                      <a:pt x="192" y="413"/>
                    </a:lnTo>
                    <a:lnTo>
                      <a:pt x="190" y="413"/>
                    </a:lnTo>
                    <a:lnTo>
                      <a:pt x="189" y="413"/>
                    </a:lnTo>
                    <a:lnTo>
                      <a:pt x="189" y="413"/>
                    </a:lnTo>
                    <a:close/>
                  </a:path>
                </a:pathLst>
              </a:custGeom>
              <a:grpFill/>
              <a:ln w="4826" cap="rnd">
                <a:solidFill>
                  <a:schemeClr val="bg1"/>
                </a:solidFill>
                <a:prstDash val="solid"/>
                <a:round/>
                <a:headEnd/>
                <a:tailEnd/>
              </a:ln>
            </p:spPr>
            <p:txBody>
              <a:bodyPr/>
              <a:lstStyle/>
              <a:p>
                <a:pPr>
                  <a:defRPr/>
                </a:pPr>
                <a:endParaRPr lang="en-US">
                  <a:latin typeface="Arial" charset="0"/>
                </a:endParaRPr>
              </a:p>
            </p:txBody>
          </p:sp>
          <p:sp>
            <p:nvSpPr>
              <p:cNvPr id="22" name="Freeform 21"/>
              <p:cNvSpPr>
                <a:spLocks noEditPoints="1"/>
              </p:cNvSpPr>
              <p:nvPr/>
            </p:nvSpPr>
            <p:spPr bwMode="auto">
              <a:xfrm>
                <a:off x="7480300" y="1323975"/>
                <a:ext cx="479425" cy="830263"/>
              </a:xfrm>
              <a:custGeom>
                <a:avLst/>
                <a:gdLst/>
                <a:ahLst/>
                <a:cxnLst>
                  <a:cxn ang="0">
                    <a:pos x="104" y="324"/>
                  </a:cxn>
                  <a:cxn ang="0">
                    <a:pos x="100" y="318"/>
                  </a:cxn>
                  <a:cxn ang="0">
                    <a:pos x="95" y="328"/>
                  </a:cxn>
                  <a:cxn ang="0">
                    <a:pos x="90" y="321"/>
                  </a:cxn>
                  <a:cxn ang="0">
                    <a:pos x="86" y="346"/>
                  </a:cxn>
                  <a:cxn ang="0">
                    <a:pos x="78" y="370"/>
                  </a:cxn>
                  <a:cxn ang="0">
                    <a:pos x="64" y="395"/>
                  </a:cxn>
                  <a:cxn ang="0">
                    <a:pos x="56" y="382"/>
                  </a:cxn>
                  <a:cxn ang="0">
                    <a:pos x="50" y="373"/>
                  </a:cxn>
                  <a:cxn ang="0">
                    <a:pos x="47" y="363"/>
                  </a:cxn>
                  <a:cxn ang="0">
                    <a:pos x="47" y="359"/>
                  </a:cxn>
                  <a:cxn ang="0">
                    <a:pos x="28" y="299"/>
                  </a:cxn>
                  <a:cxn ang="0">
                    <a:pos x="6" y="209"/>
                  </a:cxn>
                  <a:cxn ang="0">
                    <a:pos x="12" y="206"/>
                  </a:cxn>
                  <a:cxn ang="0">
                    <a:pos x="22" y="200"/>
                  </a:cxn>
                  <a:cxn ang="0">
                    <a:pos x="26" y="168"/>
                  </a:cxn>
                  <a:cxn ang="0">
                    <a:pos x="30" y="148"/>
                  </a:cxn>
                  <a:cxn ang="0">
                    <a:pos x="23" y="139"/>
                  </a:cxn>
                  <a:cxn ang="0">
                    <a:pos x="23" y="115"/>
                  </a:cxn>
                  <a:cxn ang="0">
                    <a:pos x="25" y="81"/>
                  </a:cxn>
                  <a:cxn ang="0">
                    <a:pos x="59" y="20"/>
                  </a:cxn>
                  <a:cxn ang="0">
                    <a:pos x="92" y="8"/>
                  </a:cxn>
                  <a:cxn ang="0">
                    <a:pos x="128" y="19"/>
                  </a:cxn>
                  <a:cxn ang="0">
                    <a:pos x="157" y="117"/>
                  </a:cxn>
                  <a:cxn ang="0">
                    <a:pos x="162" y="134"/>
                  </a:cxn>
                  <a:cxn ang="0">
                    <a:pos x="175" y="137"/>
                  </a:cxn>
                  <a:cxn ang="0">
                    <a:pos x="182" y="145"/>
                  </a:cxn>
                  <a:cxn ang="0">
                    <a:pos x="193" y="168"/>
                  </a:cxn>
                  <a:cxn ang="0">
                    <a:pos x="209" y="167"/>
                  </a:cxn>
                  <a:cxn ang="0">
                    <a:pos x="217" y="187"/>
                  </a:cxn>
                  <a:cxn ang="0">
                    <a:pos x="220" y="209"/>
                  </a:cxn>
                  <a:cxn ang="0">
                    <a:pos x="203" y="220"/>
                  </a:cxn>
                  <a:cxn ang="0">
                    <a:pos x="189" y="229"/>
                  </a:cxn>
                  <a:cxn ang="0">
                    <a:pos x="184" y="234"/>
                  </a:cxn>
                  <a:cxn ang="0">
                    <a:pos x="181" y="246"/>
                  </a:cxn>
                  <a:cxn ang="0">
                    <a:pos x="165" y="246"/>
                  </a:cxn>
                  <a:cxn ang="0">
                    <a:pos x="159" y="260"/>
                  </a:cxn>
                  <a:cxn ang="0">
                    <a:pos x="143" y="262"/>
                  </a:cxn>
                  <a:cxn ang="0">
                    <a:pos x="142" y="242"/>
                  </a:cxn>
                  <a:cxn ang="0">
                    <a:pos x="134" y="239"/>
                  </a:cxn>
                  <a:cxn ang="0">
                    <a:pos x="133" y="256"/>
                  </a:cxn>
                  <a:cxn ang="0">
                    <a:pos x="136" y="289"/>
                  </a:cxn>
                  <a:cxn ang="0">
                    <a:pos x="122" y="296"/>
                  </a:cxn>
                  <a:cxn ang="0">
                    <a:pos x="114" y="315"/>
                  </a:cxn>
                  <a:cxn ang="0">
                    <a:pos x="108" y="299"/>
                  </a:cxn>
                  <a:cxn ang="0">
                    <a:pos x="108" y="321"/>
                  </a:cxn>
                  <a:cxn ang="0">
                    <a:pos x="98" y="303"/>
                  </a:cxn>
                  <a:cxn ang="0">
                    <a:pos x="98" y="298"/>
                  </a:cxn>
                  <a:cxn ang="0">
                    <a:pos x="165" y="246"/>
                  </a:cxn>
                  <a:cxn ang="0">
                    <a:pos x="172" y="257"/>
                  </a:cxn>
                  <a:cxn ang="0">
                    <a:pos x="165" y="251"/>
                  </a:cxn>
                </a:cxnLst>
                <a:rect l="0" t="0" r="r" b="b"/>
                <a:pathLst>
                  <a:path w="228" h="395">
                    <a:moveTo>
                      <a:pt x="98" y="298"/>
                    </a:moveTo>
                    <a:lnTo>
                      <a:pt x="95" y="306"/>
                    </a:lnTo>
                    <a:lnTo>
                      <a:pt x="104" y="324"/>
                    </a:lnTo>
                    <a:lnTo>
                      <a:pt x="103" y="328"/>
                    </a:lnTo>
                    <a:lnTo>
                      <a:pt x="101" y="328"/>
                    </a:lnTo>
                    <a:lnTo>
                      <a:pt x="100" y="318"/>
                    </a:lnTo>
                    <a:lnTo>
                      <a:pt x="97" y="317"/>
                    </a:lnTo>
                    <a:lnTo>
                      <a:pt x="98" y="324"/>
                    </a:lnTo>
                    <a:lnTo>
                      <a:pt x="95" y="328"/>
                    </a:lnTo>
                    <a:lnTo>
                      <a:pt x="94" y="326"/>
                    </a:lnTo>
                    <a:lnTo>
                      <a:pt x="92" y="321"/>
                    </a:lnTo>
                    <a:lnTo>
                      <a:pt x="90" y="321"/>
                    </a:lnTo>
                    <a:lnTo>
                      <a:pt x="84" y="328"/>
                    </a:lnTo>
                    <a:lnTo>
                      <a:pt x="83" y="338"/>
                    </a:lnTo>
                    <a:lnTo>
                      <a:pt x="86" y="346"/>
                    </a:lnTo>
                    <a:lnTo>
                      <a:pt x="81" y="352"/>
                    </a:lnTo>
                    <a:lnTo>
                      <a:pt x="81" y="362"/>
                    </a:lnTo>
                    <a:lnTo>
                      <a:pt x="78" y="370"/>
                    </a:lnTo>
                    <a:lnTo>
                      <a:pt x="75" y="371"/>
                    </a:lnTo>
                    <a:lnTo>
                      <a:pt x="73" y="395"/>
                    </a:lnTo>
                    <a:lnTo>
                      <a:pt x="64" y="395"/>
                    </a:lnTo>
                    <a:lnTo>
                      <a:pt x="62" y="392"/>
                    </a:lnTo>
                    <a:lnTo>
                      <a:pt x="62" y="384"/>
                    </a:lnTo>
                    <a:lnTo>
                      <a:pt x="56" y="382"/>
                    </a:lnTo>
                    <a:lnTo>
                      <a:pt x="56" y="381"/>
                    </a:lnTo>
                    <a:lnTo>
                      <a:pt x="50" y="376"/>
                    </a:lnTo>
                    <a:lnTo>
                      <a:pt x="50" y="373"/>
                    </a:lnTo>
                    <a:lnTo>
                      <a:pt x="50" y="370"/>
                    </a:lnTo>
                    <a:lnTo>
                      <a:pt x="48" y="367"/>
                    </a:lnTo>
                    <a:lnTo>
                      <a:pt x="47" y="363"/>
                    </a:lnTo>
                    <a:lnTo>
                      <a:pt x="47" y="362"/>
                    </a:lnTo>
                    <a:lnTo>
                      <a:pt x="47" y="360"/>
                    </a:lnTo>
                    <a:lnTo>
                      <a:pt x="47" y="359"/>
                    </a:lnTo>
                    <a:lnTo>
                      <a:pt x="45" y="359"/>
                    </a:lnTo>
                    <a:lnTo>
                      <a:pt x="40" y="340"/>
                    </a:lnTo>
                    <a:lnTo>
                      <a:pt x="28" y="299"/>
                    </a:lnTo>
                    <a:lnTo>
                      <a:pt x="17" y="267"/>
                    </a:lnTo>
                    <a:lnTo>
                      <a:pt x="0" y="214"/>
                    </a:lnTo>
                    <a:lnTo>
                      <a:pt x="6" y="209"/>
                    </a:lnTo>
                    <a:lnTo>
                      <a:pt x="12" y="218"/>
                    </a:lnTo>
                    <a:lnTo>
                      <a:pt x="12" y="212"/>
                    </a:lnTo>
                    <a:lnTo>
                      <a:pt x="12" y="206"/>
                    </a:lnTo>
                    <a:lnTo>
                      <a:pt x="11" y="203"/>
                    </a:lnTo>
                    <a:lnTo>
                      <a:pt x="12" y="200"/>
                    </a:lnTo>
                    <a:lnTo>
                      <a:pt x="22" y="200"/>
                    </a:lnTo>
                    <a:lnTo>
                      <a:pt x="14" y="190"/>
                    </a:lnTo>
                    <a:lnTo>
                      <a:pt x="20" y="176"/>
                    </a:lnTo>
                    <a:lnTo>
                      <a:pt x="26" y="168"/>
                    </a:lnTo>
                    <a:lnTo>
                      <a:pt x="23" y="164"/>
                    </a:lnTo>
                    <a:lnTo>
                      <a:pt x="30" y="153"/>
                    </a:lnTo>
                    <a:lnTo>
                      <a:pt x="30" y="148"/>
                    </a:lnTo>
                    <a:lnTo>
                      <a:pt x="25" y="147"/>
                    </a:lnTo>
                    <a:lnTo>
                      <a:pt x="25" y="140"/>
                    </a:lnTo>
                    <a:lnTo>
                      <a:pt x="23" y="139"/>
                    </a:lnTo>
                    <a:lnTo>
                      <a:pt x="25" y="131"/>
                    </a:lnTo>
                    <a:lnTo>
                      <a:pt x="22" y="128"/>
                    </a:lnTo>
                    <a:lnTo>
                      <a:pt x="23" y="115"/>
                    </a:lnTo>
                    <a:lnTo>
                      <a:pt x="28" y="104"/>
                    </a:lnTo>
                    <a:lnTo>
                      <a:pt x="26" y="92"/>
                    </a:lnTo>
                    <a:lnTo>
                      <a:pt x="25" y="81"/>
                    </a:lnTo>
                    <a:lnTo>
                      <a:pt x="45" y="6"/>
                    </a:lnTo>
                    <a:lnTo>
                      <a:pt x="55" y="6"/>
                    </a:lnTo>
                    <a:lnTo>
                      <a:pt x="59" y="20"/>
                    </a:lnTo>
                    <a:lnTo>
                      <a:pt x="69" y="25"/>
                    </a:lnTo>
                    <a:lnTo>
                      <a:pt x="84" y="9"/>
                    </a:lnTo>
                    <a:lnTo>
                      <a:pt x="92" y="8"/>
                    </a:lnTo>
                    <a:lnTo>
                      <a:pt x="94" y="1"/>
                    </a:lnTo>
                    <a:lnTo>
                      <a:pt x="98" y="0"/>
                    </a:lnTo>
                    <a:lnTo>
                      <a:pt x="128" y="19"/>
                    </a:lnTo>
                    <a:lnTo>
                      <a:pt x="156" y="111"/>
                    </a:lnTo>
                    <a:lnTo>
                      <a:pt x="159" y="112"/>
                    </a:lnTo>
                    <a:lnTo>
                      <a:pt x="157" y="117"/>
                    </a:lnTo>
                    <a:lnTo>
                      <a:pt x="161" y="120"/>
                    </a:lnTo>
                    <a:lnTo>
                      <a:pt x="159" y="123"/>
                    </a:lnTo>
                    <a:lnTo>
                      <a:pt x="162" y="134"/>
                    </a:lnTo>
                    <a:lnTo>
                      <a:pt x="165" y="134"/>
                    </a:lnTo>
                    <a:lnTo>
                      <a:pt x="167" y="131"/>
                    </a:lnTo>
                    <a:lnTo>
                      <a:pt x="175" y="137"/>
                    </a:lnTo>
                    <a:lnTo>
                      <a:pt x="184" y="134"/>
                    </a:lnTo>
                    <a:lnTo>
                      <a:pt x="187" y="142"/>
                    </a:lnTo>
                    <a:lnTo>
                      <a:pt x="182" y="145"/>
                    </a:lnTo>
                    <a:lnTo>
                      <a:pt x="190" y="153"/>
                    </a:lnTo>
                    <a:lnTo>
                      <a:pt x="190" y="162"/>
                    </a:lnTo>
                    <a:lnTo>
                      <a:pt x="193" y="168"/>
                    </a:lnTo>
                    <a:lnTo>
                      <a:pt x="200" y="172"/>
                    </a:lnTo>
                    <a:lnTo>
                      <a:pt x="203" y="165"/>
                    </a:lnTo>
                    <a:lnTo>
                      <a:pt x="209" y="167"/>
                    </a:lnTo>
                    <a:lnTo>
                      <a:pt x="211" y="168"/>
                    </a:lnTo>
                    <a:lnTo>
                      <a:pt x="220" y="181"/>
                    </a:lnTo>
                    <a:lnTo>
                      <a:pt x="217" y="187"/>
                    </a:lnTo>
                    <a:lnTo>
                      <a:pt x="228" y="190"/>
                    </a:lnTo>
                    <a:lnTo>
                      <a:pt x="228" y="195"/>
                    </a:lnTo>
                    <a:lnTo>
                      <a:pt x="220" y="209"/>
                    </a:lnTo>
                    <a:lnTo>
                      <a:pt x="215" y="211"/>
                    </a:lnTo>
                    <a:lnTo>
                      <a:pt x="209" y="209"/>
                    </a:lnTo>
                    <a:lnTo>
                      <a:pt x="203" y="220"/>
                    </a:lnTo>
                    <a:lnTo>
                      <a:pt x="201" y="225"/>
                    </a:lnTo>
                    <a:lnTo>
                      <a:pt x="190" y="228"/>
                    </a:lnTo>
                    <a:lnTo>
                      <a:pt x="189" y="229"/>
                    </a:lnTo>
                    <a:lnTo>
                      <a:pt x="189" y="237"/>
                    </a:lnTo>
                    <a:lnTo>
                      <a:pt x="184" y="237"/>
                    </a:lnTo>
                    <a:lnTo>
                      <a:pt x="184" y="234"/>
                    </a:lnTo>
                    <a:lnTo>
                      <a:pt x="184" y="235"/>
                    </a:lnTo>
                    <a:lnTo>
                      <a:pt x="184" y="245"/>
                    </a:lnTo>
                    <a:lnTo>
                      <a:pt x="181" y="246"/>
                    </a:lnTo>
                    <a:lnTo>
                      <a:pt x="175" y="239"/>
                    </a:lnTo>
                    <a:lnTo>
                      <a:pt x="168" y="240"/>
                    </a:lnTo>
                    <a:lnTo>
                      <a:pt x="165" y="246"/>
                    </a:lnTo>
                    <a:lnTo>
                      <a:pt x="161" y="245"/>
                    </a:lnTo>
                    <a:lnTo>
                      <a:pt x="156" y="253"/>
                    </a:lnTo>
                    <a:lnTo>
                      <a:pt x="159" y="260"/>
                    </a:lnTo>
                    <a:lnTo>
                      <a:pt x="159" y="264"/>
                    </a:lnTo>
                    <a:lnTo>
                      <a:pt x="147" y="259"/>
                    </a:lnTo>
                    <a:lnTo>
                      <a:pt x="143" y="262"/>
                    </a:lnTo>
                    <a:lnTo>
                      <a:pt x="140" y="256"/>
                    </a:lnTo>
                    <a:lnTo>
                      <a:pt x="143" y="246"/>
                    </a:lnTo>
                    <a:lnTo>
                      <a:pt x="142" y="242"/>
                    </a:lnTo>
                    <a:lnTo>
                      <a:pt x="136" y="239"/>
                    </a:lnTo>
                    <a:lnTo>
                      <a:pt x="134" y="234"/>
                    </a:lnTo>
                    <a:lnTo>
                      <a:pt x="134" y="239"/>
                    </a:lnTo>
                    <a:lnTo>
                      <a:pt x="137" y="242"/>
                    </a:lnTo>
                    <a:lnTo>
                      <a:pt x="139" y="248"/>
                    </a:lnTo>
                    <a:lnTo>
                      <a:pt x="133" y="256"/>
                    </a:lnTo>
                    <a:lnTo>
                      <a:pt x="136" y="270"/>
                    </a:lnTo>
                    <a:lnTo>
                      <a:pt x="134" y="273"/>
                    </a:lnTo>
                    <a:lnTo>
                      <a:pt x="136" y="289"/>
                    </a:lnTo>
                    <a:lnTo>
                      <a:pt x="131" y="301"/>
                    </a:lnTo>
                    <a:lnTo>
                      <a:pt x="128" y="303"/>
                    </a:lnTo>
                    <a:lnTo>
                      <a:pt x="122" y="296"/>
                    </a:lnTo>
                    <a:lnTo>
                      <a:pt x="120" y="296"/>
                    </a:lnTo>
                    <a:lnTo>
                      <a:pt x="118" y="309"/>
                    </a:lnTo>
                    <a:lnTo>
                      <a:pt x="114" y="315"/>
                    </a:lnTo>
                    <a:lnTo>
                      <a:pt x="109" y="315"/>
                    </a:lnTo>
                    <a:lnTo>
                      <a:pt x="106" y="304"/>
                    </a:lnTo>
                    <a:lnTo>
                      <a:pt x="108" y="299"/>
                    </a:lnTo>
                    <a:lnTo>
                      <a:pt x="104" y="309"/>
                    </a:lnTo>
                    <a:lnTo>
                      <a:pt x="104" y="313"/>
                    </a:lnTo>
                    <a:lnTo>
                      <a:pt x="108" y="321"/>
                    </a:lnTo>
                    <a:lnTo>
                      <a:pt x="106" y="324"/>
                    </a:lnTo>
                    <a:lnTo>
                      <a:pt x="104" y="321"/>
                    </a:lnTo>
                    <a:lnTo>
                      <a:pt x="98" y="303"/>
                    </a:lnTo>
                    <a:lnTo>
                      <a:pt x="100" y="299"/>
                    </a:lnTo>
                    <a:lnTo>
                      <a:pt x="98" y="298"/>
                    </a:lnTo>
                    <a:lnTo>
                      <a:pt x="98" y="298"/>
                    </a:lnTo>
                    <a:close/>
                    <a:moveTo>
                      <a:pt x="165" y="251"/>
                    </a:moveTo>
                    <a:lnTo>
                      <a:pt x="165" y="250"/>
                    </a:lnTo>
                    <a:lnTo>
                      <a:pt x="165" y="246"/>
                    </a:lnTo>
                    <a:lnTo>
                      <a:pt x="172" y="243"/>
                    </a:lnTo>
                    <a:lnTo>
                      <a:pt x="178" y="251"/>
                    </a:lnTo>
                    <a:lnTo>
                      <a:pt x="172" y="257"/>
                    </a:lnTo>
                    <a:lnTo>
                      <a:pt x="172" y="262"/>
                    </a:lnTo>
                    <a:lnTo>
                      <a:pt x="167" y="260"/>
                    </a:lnTo>
                    <a:lnTo>
                      <a:pt x="165" y="251"/>
                    </a:lnTo>
                    <a:lnTo>
                      <a:pt x="165" y="251"/>
                    </a:lnTo>
                    <a:close/>
                  </a:path>
                </a:pathLst>
              </a:custGeom>
              <a:grpFill/>
              <a:ln w="4826" cap="rnd">
                <a:solidFill>
                  <a:schemeClr val="bg1"/>
                </a:solidFill>
                <a:prstDash val="solid"/>
                <a:round/>
                <a:headEnd/>
                <a:tailEnd/>
              </a:ln>
            </p:spPr>
            <p:txBody>
              <a:bodyPr/>
              <a:lstStyle/>
              <a:p>
                <a:pPr>
                  <a:defRPr/>
                </a:pPr>
                <a:endParaRPr lang="en-US">
                  <a:latin typeface="Arial" charset="0"/>
                </a:endParaRPr>
              </a:p>
            </p:txBody>
          </p:sp>
          <p:sp>
            <p:nvSpPr>
              <p:cNvPr id="23" name="Freeform 22"/>
              <p:cNvSpPr>
                <a:spLocks/>
              </p:cNvSpPr>
              <p:nvPr/>
            </p:nvSpPr>
            <p:spPr bwMode="auto">
              <a:xfrm>
                <a:off x="3744913" y="1338263"/>
                <a:ext cx="846137" cy="603250"/>
              </a:xfrm>
              <a:custGeom>
                <a:avLst/>
                <a:gdLst/>
                <a:ahLst/>
                <a:cxnLst>
                  <a:cxn ang="0">
                    <a:pos x="232" y="281"/>
                  </a:cxn>
                  <a:cxn ang="0">
                    <a:pos x="109" y="275"/>
                  </a:cxn>
                  <a:cxn ang="0">
                    <a:pos x="0" y="266"/>
                  </a:cxn>
                  <a:cxn ang="0">
                    <a:pos x="4" y="205"/>
                  </a:cxn>
                  <a:cxn ang="0">
                    <a:pos x="14" y="88"/>
                  </a:cxn>
                  <a:cxn ang="0">
                    <a:pos x="21" y="0"/>
                  </a:cxn>
                  <a:cxn ang="0">
                    <a:pos x="151" y="10"/>
                  </a:cxn>
                  <a:cxn ang="0">
                    <a:pos x="279" y="16"/>
                  </a:cxn>
                  <a:cxn ang="0">
                    <a:pos x="371" y="24"/>
                  </a:cxn>
                  <a:cxn ang="0">
                    <a:pos x="372" y="33"/>
                  </a:cxn>
                  <a:cxn ang="0">
                    <a:pos x="374" y="36"/>
                  </a:cxn>
                  <a:cxn ang="0">
                    <a:pos x="374" y="39"/>
                  </a:cxn>
                  <a:cxn ang="0">
                    <a:pos x="376" y="44"/>
                  </a:cxn>
                  <a:cxn ang="0">
                    <a:pos x="374" y="50"/>
                  </a:cxn>
                  <a:cxn ang="0">
                    <a:pos x="374" y="53"/>
                  </a:cxn>
                  <a:cxn ang="0">
                    <a:pos x="372" y="57"/>
                  </a:cxn>
                  <a:cxn ang="0">
                    <a:pos x="372" y="58"/>
                  </a:cxn>
                  <a:cxn ang="0">
                    <a:pos x="374" y="60"/>
                  </a:cxn>
                  <a:cxn ang="0">
                    <a:pos x="374" y="69"/>
                  </a:cxn>
                  <a:cxn ang="0">
                    <a:pos x="374" y="69"/>
                  </a:cxn>
                  <a:cxn ang="0">
                    <a:pos x="374" y="72"/>
                  </a:cxn>
                  <a:cxn ang="0">
                    <a:pos x="374" y="77"/>
                  </a:cxn>
                  <a:cxn ang="0">
                    <a:pos x="374" y="78"/>
                  </a:cxn>
                  <a:cxn ang="0">
                    <a:pos x="374" y="80"/>
                  </a:cxn>
                  <a:cxn ang="0">
                    <a:pos x="374" y="83"/>
                  </a:cxn>
                  <a:cxn ang="0">
                    <a:pos x="374" y="86"/>
                  </a:cxn>
                  <a:cxn ang="0">
                    <a:pos x="374" y="88"/>
                  </a:cxn>
                  <a:cxn ang="0">
                    <a:pos x="374" y="91"/>
                  </a:cxn>
                  <a:cxn ang="0">
                    <a:pos x="374" y="96"/>
                  </a:cxn>
                  <a:cxn ang="0">
                    <a:pos x="377" y="100"/>
                  </a:cxn>
                  <a:cxn ang="0">
                    <a:pos x="379" y="116"/>
                  </a:cxn>
                  <a:cxn ang="0">
                    <a:pos x="380" y="122"/>
                  </a:cxn>
                  <a:cxn ang="0">
                    <a:pos x="383" y="130"/>
                  </a:cxn>
                  <a:cxn ang="0">
                    <a:pos x="388" y="139"/>
                  </a:cxn>
                  <a:cxn ang="0">
                    <a:pos x="386" y="147"/>
                  </a:cxn>
                  <a:cxn ang="0">
                    <a:pos x="388" y="155"/>
                  </a:cxn>
                  <a:cxn ang="0">
                    <a:pos x="388" y="158"/>
                  </a:cxn>
                  <a:cxn ang="0">
                    <a:pos x="388" y="164"/>
                  </a:cxn>
                  <a:cxn ang="0">
                    <a:pos x="388" y="170"/>
                  </a:cxn>
                  <a:cxn ang="0">
                    <a:pos x="390" y="184"/>
                  </a:cxn>
                  <a:cxn ang="0">
                    <a:pos x="388" y="191"/>
                  </a:cxn>
                  <a:cxn ang="0">
                    <a:pos x="390" y="195"/>
                  </a:cxn>
                  <a:cxn ang="0">
                    <a:pos x="391" y="199"/>
                  </a:cxn>
                  <a:cxn ang="0">
                    <a:pos x="391" y="203"/>
                  </a:cxn>
                  <a:cxn ang="0">
                    <a:pos x="391" y="213"/>
                  </a:cxn>
                  <a:cxn ang="0">
                    <a:pos x="390" y="225"/>
                  </a:cxn>
                  <a:cxn ang="0">
                    <a:pos x="393" y="228"/>
                  </a:cxn>
                  <a:cxn ang="0">
                    <a:pos x="394" y="242"/>
                  </a:cxn>
                  <a:cxn ang="0">
                    <a:pos x="399" y="248"/>
                  </a:cxn>
                  <a:cxn ang="0">
                    <a:pos x="401" y="261"/>
                  </a:cxn>
                  <a:cxn ang="0">
                    <a:pos x="402" y="272"/>
                  </a:cxn>
                  <a:cxn ang="0">
                    <a:pos x="402" y="286"/>
                  </a:cxn>
                  <a:cxn ang="0">
                    <a:pos x="324" y="284"/>
                  </a:cxn>
                </a:cxnLst>
                <a:rect l="0" t="0" r="r" b="b"/>
                <a:pathLst>
                  <a:path w="402" h="286">
                    <a:moveTo>
                      <a:pt x="285" y="283"/>
                    </a:moveTo>
                    <a:lnTo>
                      <a:pt x="271" y="283"/>
                    </a:lnTo>
                    <a:lnTo>
                      <a:pt x="232" y="281"/>
                    </a:lnTo>
                    <a:lnTo>
                      <a:pt x="224" y="280"/>
                    </a:lnTo>
                    <a:lnTo>
                      <a:pt x="190" y="280"/>
                    </a:lnTo>
                    <a:lnTo>
                      <a:pt x="109" y="275"/>
                    </a:lnTo>
                    <a:lnTo>
                      <a:pt x="59" y="270"/>
                    </a:lnTo>
                    <a:lnTo>
                      <a:pt x="56" y="270"/>
                    </a:lnTo>
                    <a:lnTo>
                      <a:pt x="0" y="266"/>
                    </a:lnTo>
                    <a:lnTo>
                      <a:pt x="1" y="236"/>
                    </a:lnTo>
                    <a:lnTo>
                      <a:pt x="3" y="214"/>
                    </a:lnTo>
                    <a:lnTo>
                      <a:pt x="4" y="205"/>
                    </a:lnTo>
                    <a:lnTo>
                      <a:pt x="9" y="145"/>
                    </a:lnTo>
                    <a:lnTo>
                      <a:pt x="9" y="139"/>
                    </a:lnTo>
                    <a:lnTo>
                      <a:pt x="14" y="88"/>
                    </a:lnTo>
                    <a:lnTo>
                      <a:pt x="17" y="53"/>
                    </a:lnTo>
                    <a:lnTo>
                      <a:pt x="18" y="32"/>
                    </a:lnTo>
                    <a:lnTo>
                      <a:pt x="21" y="0"/>
                    </a:lnTo>
                    <a:lnTo>
                      <a:pt x="78" y="5"/>
                    </a:lnTo>
                    <a:lnTo>
                      <a:pt x="124" y="8"/>
                    </a:lnTo>
                    <a:lnTo>
                      <a:pt x="151" y="10"/>
                    </a:lnTo>
                    <a:lnTo>
                      <a:pt x="218" y="14"/>
                    </a:lnTo>
                    <a:lnTo>
                      <a:pt x="252" y="14"/>
                    </a:lnTo>
                    <a:lnTo>
                      <a:pt x="279" y="16"/>
                    </a:lnTo>
                    <a:lnTo>
                      <a:pt x="333" y="18"/>
                    </a:lnTo>
                    <a:lnTo>
                      <a:pt x="369" y="18"/>
                    </a:lnTo>
                    <a:lnTo>
                      <a:pt x="371" y="24"/>
                    </a:lnTo>
                    <a:lnTo>
                      <a:pt x="372" y="28"/>
                    </a:lnTo>
                    <a:lnTo>
                      <a:pt x="372" y="32"/>
                    </a:lnTo>
                    <a:lnTo>
                      <a:pt x="372" y="33"/>
                    </a:lnTo>
                    <a:lnTo>
                      <a:pt x="372" y="35"/>
                    </a:lnTo>
                    <a:lnTo>
                      <a:pt x="372" y="35"/>
                    </a:lnTo>
                    <a:lnTo>
                      <a:pt x="374" y="36"/>
                    </a:lnTo>
                    <a:lnTo>
                      <a:pt x="374" y="39"/>
                    </a:lnTo>
                    <a:lnTo>
                      <a:pt x="374" y="39"/>
                    </a:lnTo>
                    <a:lnTo>
                      <a:pt x="374" y="39"/>
                    </a:lnTo>
                    <a:lnTo>
                      <a:pt x="374" y="43"/>
                    </a:lnTo>
                    <a:lnTo>
                      <a:pt x="376" y="43"/>
                    </a:lnTo>
                    <a:lnTo>
                      <a:pt x="376" y="44"/>
                    </a:lnTo>
                    <a:lnTo>
                      <a:pt x="376" y="46"/>
                    </a:lnTo>
                    <a:lnTo>
                      <a:pt x="376" y="50"/>
                    </a:lnTo>
                    <a:lnTo>
                      <a:pt x="374" y="50"/>
                    </a:lnTo>
                    <a:lnTo>
                      <a:pt x="374" y="50"/>
                    </a:lnTo>
                    <a:lnTo>
                      <a:pt x="374" y="52"/>
                    </a:lnTo>
                    <a:lnTo>
                      <a:pt x="374" y="53"/>
                    </a:lnTo>
                    <a:lnTo>
                      <a:pt x="372" y="55"/>
                    </a:lnTo>
                    <a:lnTo>
                      <a:pt x="372" y="55"/>
                    </a:lnTo>
                    <a:lnTo>
                      <a:pt x="372" y="57"/>
                    </a:lnTo>
                    <a:lnTo>
                      <a:pt x="374" y="57"/>
                    </a:lnTo>
                    <a:lnTo>
                      <a:pt x="372" y="58"/>
                    </a:lnTo>
                    <a:lnTo>
                      <a:pt x="372" y="58"/>
                    </a:lnTo>
                    <a:lnTo>
                      <a:pt x="374" y="58"/>
                    </a:lnTo>
                    <a:lnTo>
                      <a:pt x="374" y="60"/>
                    </a:lnTo>
                    <a:lnTo>
                      <a:pt x="374" y="60"/>
                    </a:lnTo>
                    <a:lnTo>
                      <a:pt x="374" y="67"/>
                    </a:lnTo>
                    <a:lnTo>
                      <a:pt x="374" y="67"/>
                    </a:lnTo>
                    <a:lnTo>
                      <a:pt x="374" y="69"/>
                    </a:lnTo>
                    <a:lnTo>
                      <a:pt x="372" y="67"/>
                    </a:lnTo>
                    <a:lnTo>
                      <a:pt x="372" y="69"/>
                    </a:lnTo>
                    <a:lnTo>
                      <a:pt x="374" y="69"/>
                    </a:lnTo>
                    <a:lnTo>
                      <a:pt x="372" y="71"/>
                    </a:lnTo>
                    <a:lnTo>
                      <a:pt x="374" y="71"/>
                    </a:lnTo>
                    <a:lnTo>
                      <a:pt x="374" y="72"/>
                    </a:lnTo>
                    <a:lnTo>
                      <a:pt x="372" y="74"/>
                    </a:lnTo>
                    <a:lnTo>
                      <a:pt x="374" y="74"/>
                    </a:lnTo>
                    <a:lnTo>
                      <a:pt x="374" y="77"/>
                    </a:lnTo>
                    <a:lnTo>
                      <a:pt x="374" y="77"/>
                    </a:lnTo>
                    <a:lnTo>
                      <a:pt x="374" y="78"/>
                    </a:lnTo>
                    <a:lnTo>
                      <a:pt x="374" y="78"/>
                    </a:lnTo>
                    <a:lnTo>
                      <a:pt x="374" y="80"/>
                    </a:lnTo>
                    <a:lnTo>
                      <a:pt x="374" y="80"/>
                    </a:lnTo>
                    <a:lnTo>
                      <a:pt x="374" y="80"/>
                    </a:lnTo>
                    <a:lnTo>
                      <a:pt x="374" y="80"/>
                    </a:lnTo>
                    <a:lnTo>
                      <a:pt x="374" y="82"/>
                    </a:lnTo>
                    <a:lnTo>
                      <a:pt x="374" y="83"/>
                    </a:lnTo>
                    <a:lnTo>
                      <a:pt x="374" y="85"/>
                    </a:lnTo>
                    <a:lnTo>
                      <a:pt x="374" y="85"/>
                    </a:lnTo>
                    <a:lnTo>
                      <a:pt x="374" y="86"/>
                    </a:lnTo>
                    <a:lnTo>
                      <a:pt x="374" y="86"/>
                    </a:lnTo>
                    <a:lnTo>
                      <a:pt x="374" y="88"/>
                    </a:lnTo>
                    <a:lnTo>
                      <a:pt x="374" y="88"/>
                    </a:lnTo>
                    <a:lnTo>
                      <a:pt x="374" y="89"/>
                    </a:lnTo>
                    <a:lnTo>
                      <a:pt x="374" y="91"/>
                    </a:lnTo>
                    <a:lnTo>
                      <a:pt x="374" y="91"/>
                    </a:lnTo>
                    <a:lnTo>
                      <a:pt x="374" y="92"/>
                    </a:lnTo>
                    <a:lnTo>
                      <a:pt x="374" y="92"/>
                    </a:lnTo>
                    <a:lnTo>
                      <a:pt x="374" y="96"/>
                    </a:lnTo>
                    <a:lnTo>
                      <a:pt x="376" y="96"/>
                    </a:lnTo>
                    <a:lnTo>
                      <a:pt x="376" y="99"/>
                    </a:lnTo>
                    <a:lnTo>
                      <a:pt x="377" y="100"/>
                    </a:lnTo>
                    <a:lnTo>
                      <a:pt x="377" y="108"/>
                    </a:lnTo>
                    <a:lnTo>
                      <a:pt x="380" y="113"/>
                    </a:lnTo>
                    <a:lnTo>
                      <a:pt x="379" y="116"/>
                    </a:lnTo>
                    <a:lnTo>
                      <a:pt x="380" y="116"/>
                    </a:lnTo>
                    <a:lnTo>
                      <a:pt x="382" y="121"/>
                    </a:lnTo>
                    <a:lnTo>
                      <a:pt x="380" y="122"/>
                    </a:lnTo>
                    <a:lnTo>
                      <a:pt x="382" y="124"/>
                    </a:lnTo>
                    <a:lnTo>
                      <a:pt x="383" y="125"/>
                    </a:lnTo>
                    <a:lnTo>
                      <a:pt x="383" y="130"/>
                    </a:lnTo>
                    <a:lnTo>
                      <a:pt x="386" y="133"/>
                    </a:lnTo>
                    <a:lnTo>
                      <a:pt x="386" y="139"/>
                    </a:lnTo>
                    <a:lnTo>
                      <a:pt x="388" y="139"/>
                    </a:lnTo>
                    <a:lnTo>
                      <a:pt x="386" y="142"/>
                    </a:lnTo>
                    <a:lnTo>
                      <a:pt x="388" y="145"/>
                    </a:lnTo>
                    <a:lnTo>
                      <a:pt x="386" y="147"/>
                    </a:lnTo>
                    <a:lnTo>
                      <a:pt x="388" y="149"/>
                    </a:lnTo>
                    <a:lnTo>
                      <a:pt x="386" y="152"/>
                    </a:lnTo>
                    <a:lnTo>
                      <a:pt x="388" y="155"/>
                    </a:lnTo>
                    <a:lnTo>
                      <a:pt x="386" y="156"/>
                    </a:lnTo>
                    <a:lnTo>
                      <a:pt x="388" y="156"/>
                    </a:lnTo>
                    <a:lnTo>
                      <a:pt x="388" y="158"/>
                    </a:lnTo>
                    <a:lnTo>
                      <a:pt x="388" y="161"/>
                    </a:lnTo>
                    <a:lnTo>
                      <a:pt x="388" y="163"/>
                    </a:lnTo>
                    <a:lnTo>
                      <a:pt x="388" y="164"/>
                    </a:lnTo>
                    <a:lnTo>
                      <a:pt x="388" y="167"/>
                    </a:lnTo>
                    <a:lnTo>
                      <a:pt x="388" y="170"/>
                    </a:lnTo>
                    <a:lnTo>
                      <a:pt x="388" y="170"/>
                    </a:lnTo>
                    <a:lnTo>
                      <a:pt x="390" y="177"/>
                    </a:lnTo>
                    <a:lnTo>
                      <a:pt x="388" y="180"/>
                    </a:lnTo>
                    <a:lnTo>
                      <a:pt x="390" y="184"/>
                    </a:lnTo>
                    <a:lnTo>
                      <a:pt x="388" y="186"/>
                    </a:lnTo>
                    <a:lnTo>
                      <a:pt x="390" y="189"/>
                    </a:lnTo>
                    <a:lnTo>
                      <a:pt x="388" y="191"/>
                    </a:lnTo>
                    <a:lnTo>
                      <a:pt x="390" y="192"/>
                    </a:lnTo>
                    <a:lnTo>
                      <a:pt x="390" y="195"/>
                    </a:lnTo>
                    <a:lnTo>
                      <a:pt x="390" y="195"/>
                    </a:lnTo>
                    <a:lnTo>
                      <a:pt x="390" y="195"/>
                    </a:lnTo>
                    <a:lnTo>
                      <a:pt x="390" y="197"/>
                    </a:lnTo>
                    <a:lnTo>
                      <a:pt x="391" y="199"/>
                    </a:lnTo>
                    <a:lnTo>
                      <a:pt x="393" y="199"/>
                    </a:lnTo>
                    <a:lnTo>
                      <a:pt x="393" y="199"/>
                    </a:lnTo>
                    <a:lnTo>
                      <a:pt x="391" y="203"/>
                    </a:lnTo>
                    <a:lnTo>
                      <a:pt x="391" y="206"/>
                    </a:lnTo>
                    <a:lnTo>
                      <a:pt x="390" y="208"/>
                    </a:lnTo>
                    <a:lnTo>
                      <a:pt x="391" y="213"/>
                    </a:lnTo>
                    <a:lnTo>
                      <a:pt x="391" y="217"/>
                    </a:lnTo>
                    <a:lnTo>
                      <a:pt x="390" y="220"/>
                    </a:lnTo>
                    <a:lnTo>
                      <a:pt x="390" y="225"/>
                    </a:lnTo>
                    <a:lnTo>
                      <a:pt x="391" y="225"/>
                    </a:lnTo>
                    <a:lnTo>
                      <a:pt x="391" y="227"/>
                    </a:lnTo>
                    <a:lnTo>
                      <a:pt x="393" y="228"/>
                    </a:lnTo>
                    <a:lnTo>
                      <a:pt x="393" y="236"/>
                    </a:lnTo>
                    <a:lnTo>
                      <a:pt x="394" y="239"/>
                    </a:lnTo>
                    <a:lnTo>
                      <a:pt x="394" y="242"/>
                    </a:lnTo>
                    <a:lnTo>
                      <a:pt x="396" y="244"/>
                    </a:lnTo>
                    <a:lnTo>
                      <a:pt x="397" y="248"/>
                    </a:lnTo>
                    <a:lnTo>
                      <a:pt x="399" y="248"/>
                    </a:lnTo>
                    <a:lnTo>
                      <a:pt x="401" y="250"/>
                    </a:lnTo>
                    <a:lnTo>
                      <a:pt x="401" y="258"/>
                    </a:lnTo>
                    <a:lnTo>
                      <a:pt x="401" y="261"/>
                    </a:lnTo>
                    <a:lnTo>
                      <a:pt x="401" y="262"/>
                    </a:lnTo>
                    <a:lnTo>
                      <a:pt x="402" y="264"/>
                    </a:lnTo>
                    <a:lnTo>
                      <a:pt x="402" y="272"/>
                    </a:lnTo>
                    <a:lnTo>
                      <a:pt x="402" y="278"/>
                    </a:lnTo>
                    <a:lnTo>
                      <a:pt x="402" y="284"/>
                    </a:lnTo>
                    <a:lnTo>
                      <a:pt x="402" y="286"/>
                    </a:lnTo>
                    <a:lnTo>
                      <a:pt x="366" y="284"/>
                    </a:lnTo>
                    <a:lnTo>
                      <a:pt x="326" y="284"/>
                    </a:lnTo>
                    <a:lnTo>
                      <a:pt x="324" y="284"/>
                    </a:lnTo>
                    <a:lnTo>
                      <a:pt x="285" y="283"/>
                    </a:lnTo>
                    <a:lnTo>
                      <a:pt x="285" y="283"/>
                    </a:lnTo>
                    <a:close/>
                  </a:path>
                </a:pathLst>
              </a:custGeom>
              <a:grpFill/>
              <a:ln w="4826" cap="rnd">
                <a:solidFill>
                  <a:schemeClr val="bg1"/>
                </a:solidFill>
                <a:prstDash val="solid"/>
                <a:round/>
                <a:headEnd/>
                <a:tailEnd/>
              </a:ln>
            </p:spPr>
            <p:txBody>
              <a:bodyPr/>
              <a:lstStyle/>
              <a:p>
                <a:pPr>
                  <a:defRPr/>
                </a:pPr>
                <a:endParaRPr lang="en-US">
                  <a:latin typeface="Arial" charset="0"/>
                </a:endParaRPr>
              </a:p>
            </p:txBody>
          </p:sp>
          <p:sp>
            <p:nvSpPr>
              <p:cNvPr id="24" name="Freeform 23"/>
              <p:cNvSpPr>
                <a:spLocks/>
              </p:cNvSpPr>
              <p:nvPr/>
            </p:nvSpPr>
            <p:spPr bwMode="auto">
              <a:xfrm>
                <a:off x="3694113" y="1898650"/>
                <a:ext cx="909637" cy="671513"/>
              </a:xfrm>
              <a:custGeom>
                <a:avLst/>
                <a:gdLst/>
                <a:ahLst/>
                <a:cxnLst>
                  <a:cxn ang="0">
                    <a:pos x="31" y="259"/>
                  </a:cxn>
                  <a:cxn ang="0">
                    <a:pos x="5" y="213"/>
                  </a:cxn>
                  <a:cxn ang="0">
                    <a:pos x="10" y="154"/>
                  </a:cxn>
                  <a:cxn ang="0">
                    <a:pos x="16" y="82"/>
                  </a:cxn>
                  <a:cxn ang="0">
                    <a:pos x="24" y="0"/>
                  </a:cxn>
                  <a:cxn ang="0">
                    <a:pos x="133" y="9"/>
                  </a:cxn>
                  <a:cxn ang="0">
                    <a:pos x="256" y="15"/>
                  </a:cxn>
                  <a:cxn ang="0">
                    <a:pos x="348" y="18"/>
                  </a:cxn>
                  <a:cxn ang="0">
                    <a:pos x="426" y="20"/>
                  </a:cxn>
                  <a:cxn ang="0">
                    <a:pos x="421" y="35"/>
                  </a:cxn>
                  <a:cxn ang="0">
                    <a:pos x="410" y="50"/>
                  </a:cxn>
                  <a:cxn ang="0">
                    <a:pos x="418" y="65"/>
                  </a:cxn>
                  <a:cxn ang="0">
                    <a:pos x="431" y="73"/>
                  </a:cxn>
                  <a:cxn ang="0">
                    <a:pos x="432" y="104"/>
                  </a:cxn>
                  <a:cxn ang="0">
                    <a:pos x="431" y="142"/>
                  </a:cxn>
                  <a:cxn ang="0">
                    <a:pos x="431" y="232"/>
                  </a:cxn>
                  <a:cxn ang="0">
                    <a:pos x="423" y="238"/>
                  </a:cxn>
                  <a:cxn ang="0">
                    <a:pos x="426" y="245"/>
                  </a:cxn>
                  <a:cxn ang="0">
                    <a:pos x="425" y="252"/>
                  </a:cxn>
                  <a:cxn ang="0">
                    <a:pos x="425" y="255"/>
                  </a:cxn>
                  <a:cxn ang="0">
                    <a:pos x="431" y="265"/>
                  </a:cxn>
                  <a:cxn ang="0">
                    <a:pos x="429" y="270"/>
                  </a:cxn>
                  <a:cxn ang="0">
                    <a:pos x="428" y="277"/>
                  </a:cxn>
                  <a:cxn ang="0">
                    <a:pos x="426" y="285"/>
                  </a:cxn>
                  <a:cxn ang="0">
                    <a:pos x="423" y="290"/>
                  </a:cxn>
                  <a:cxn ang="0">
                    <a:pos x="420" y="298"/>
                  </a:cxn>
                  <a:cxn ang="0">
                    <a:pos x="426" y="305"/>
                  </a:cxn>
                  <a:cxn ang="0">
                    <a:pos x="428" y="313"/>
                  </a:cxn>
                  <a:cxn ang="0">
                    <a:pos x="431" y="319"/>
                  </a:cxn>
                  <a:cxn ang="0">
                    <a:pos x="423" y="318"/>
                  </a:cxn>
                  <a:cxn ang="0">
                    <a:pos x="420" y="315"/>
                  </a:cxn>
                  <a:cxn ang="0">
                    <a:pos x="417" y="307"/>
                  </a:cxn>
                  <a:cxn ang="0">
                    <a:pos x="410" y="304"/>
                  </a:cxn>
                  <a:cxn ang="0">
                    <a:pos x="404" y="299"/>
                  </a:cxn>
                  <a:cxn ang="0">
                    <a:pos x="401" y="298"/>
                  </a:cxn>
                  <a:cxn ang="0">
                    <a:pos x="392" y="294"/>
                  </a:cxn>
                  <a:cxn ang="0">
                    <a:pos x="387" y="288"/>
                  </a:cxn>
                  <a:cxn ang="0">
                    <a:pos x="382" y="287"/>
                  </a:cxn>
                  <a:cxn ang="0">
                    <a:pos x="373" y="288"/>
                  </a:cxn>
                  <a:cxn ang="0">
                    <a:pos x="364" y="287"/>
                  </a:cxn>
                  <a:cxn ang="0">
                    <a:pos x="356" y="288"/>
                  </a:cxn>
                  <a:cxn ang="0">
                    <a:pos x="350" y="287"/>
                  </a:cxn>
                  <a:cxn ang="0">
                    <a:pos x="345" y="294"/>
                  </a:cxn>
                  <a:cxn ang="0">
                    <a:pos x="336" y="291"/>
                  </a:cxn>
                  <a:cxn ang="0">
                    <a:pos x="332" y="288"/>
                  </a:cxn>
                  <a:cxn ang="0">
                    <a:pos x="317" y="279"/>
                  </a:cxn>
                  <a:cxn ang="0">
                    <a:pos x="256" y="273"/>
                  </a:cxn>
                  <a:cxn ang="0">
                    <a:pos x="111" y="266"/>
                  </a:cxn>
                </a:cxnLst>
                <a:rect l="0" t="0" r="r" b="b"/>
                <a:pathLst>
                  <a:path w="432" h="319">
                    <a:moveTo>
                      <a:pt x="72" y="262"/>
                    </a:moveTo>
                    <a:lnTo>
                      <a:pt x="59" y="260"/>
                    </a:lnTo>
                    <a:lnTo>
                      <a:pt x="31" y="259"/>
                    </a:lnTo>
                    <a:lnTo>
                      <a:pt x="0" y="255"/>
                    </a:lnTo>
                    <a:lnTo>
                      <a:pt x="5" y="215"/>
                    </a:lnTo>
                    <a:lnTo>
                      <a:pt x="5" y="213"/>
                    </a:lnTo>
                    <a:lnTo>
                      <a:pt x="6" y="182"/>
                    </a:lnTo>
                    <a:lnTo>
                      <a:pt x="10" y="157"/>
                    </a:lnTo>
                    <a:lnTo>
                      <a:pt x="10" y="154"/>
                    </a:lnTo>
                    <a:lnTo>
                      <a:pt x="13" y="120"/>
                    </a:lnTo>
                    <a:lnTo>
                      <a:pt x="16" y="82"/>
                    </a:lnTo>
                    <a:lnTo>
                      <a:pt x="16" y="82"/>
                    </a:lnTo>
                    <a:lnTo>
                      <a:pt x="17" y="64"/>
                    </a:lnTo>
                    <a:lnTo>
                      <a:pt x="22" y="6"/>
                    </a:lnTo>
                    <a:lnTo>
                      <a:pt x="24" y="0"/>
                    </a:lnTo>
                    <a:lnTo>
                      <a:pt x="80" y="4"/>
                    </a:lnTo>
                    <a:lnTo>
                      <a:pt x="83" y="4"/>
                    </a:lnTo>
                    <a:lnTo>
                      <a:pt x="133" y="9"/>
                    </a:lnTo>
                    <a:lnTo>
                      <a:pt x="214" y="14"/>
                    </a:lnTo>
                    <a:lnTo>
                      <a:pt x="248" y="14"/>
                    </a:lnTo>
                    <a:lnTo>
                      <a:pt x="256" y="15"/>
                    </a:lnTo>
                    <a:lnTo>
                      <a:pt x="295" y="17"/>
                    </a:lnTo>
                    <a:lnTo>
                      <a:pt x="309" y="17"/>
                    </a:lnTo>
                    <a:lnTo>
                      <a:pt x="348" y="18"/>
                    </a:lnTo>
                    <a:lnTo>
                      <a:pt x="350" y="18"/>
                    </a:lnTo>
                    <a:lnTo>
                      <a:pt x="390" y="18"/>
                    </a:lnTo>
                    <a:lnTo>
                      <a:pt x="426" y="20"/>
                    </a:lnTo>
                    <a:lnTo>
                      <a:pt x="425" y="29"/>
                    </a:lnTo>
                    <a:lnTo>
                      <a:pt x="423" y="31"/>
                    </a:lnTo>
                    <a:lnTo>
                      <a:pt x="421" y="35"/>
                    </a:lnTo>
                    <a:lnTo>
                      <a:pt x="410" y="45"/>
                    </a:lnTo>
                    <a:lnTo>
                      <a:pt x="410" y="48"/>
                    </a:lnTo>
                    <a:lnTo>
                      <a:pt x="410" y="50"/>
                    </a:lnTo>
                    <a:lnTo>
                      <a:pt x="415" y="56"/>
                    </a:lnTo>
                    <a:lnTo>
                      <a:pt x="417" y="60"/>
                    </a:lnTo>
                    <a:lnTo>
                      <a:pt x="418" y="65"/>
                    </a:lnTo>
                    <a:lnTo>
                      <a:pt x="423" y="67"/>
                    </a:lnTo>
                    <a:lnTo>
                      <a:pt x="428" y="68"/>
                    </a:lnTo>
                    <a:lnTo>
                      <a:pt x="431" y="73"/>
                    </a:lnTo>
                    <a:lnTo>
                      <a:pt x="432" y="75"/>
                    </a:lnTo>
                    <a:lnTo>
                      <a:pt x="432" y="76"/>
                    </a:lnTo>
                    <a:lnTo>
                      <a:pt x="432" y="104"/>
                    </a:lnTo>
                    <a:lnTo>
                      <a:pt x="431" y="118"/>
                    </a:lnTo>
                    <a:lnTo>
                      <a:pt x="431" y="134"/>
                    </a:lnTo>
                    <a:lnTo>
                      <a:pt x="431" y="142"/>
                    </a:lnTo>
                    <a:lnTo>
                      <a:pt x="431" y="171"/>
                    </a:lnTo>
                    <a:lnTo>
                      <a:pt x="431" y="201"/>
                    </a:lnTo>
                    <a:lnTo>
                      <a:pt x="431" y="232"/>
                    </a:lnTo>
                    <a:lnTo>
                      <a:pt x="423" y="232"/>
                    </a:lnTo>
                    <a:lnTo>
                      <a:pt x="423" y="234"/>
                    </a:lnTo>
                    <a:lnTo>
                      <a:pt x="423" y="238"/>
                    </a:lnTo>
                    <a:lnTo>
                      <a:pt x="425" y="241"/>
                    </a:lnTo>
                    <a:lnTo>
                      <a:pt x="426" y="241"/>
                    </a:lnTo>
                    <a:lnTo>
                      <a:pt x="426" y="245"/>
                    </a:lnTo>
                    <a:lnTo>
                      <a:pt x="426" y="249"/>
                    </a:lnTo>
                    <a:lnTo>
                      <a:pt x="423" y="251"/>
                    </a:lnTo>
                    <a:lnTo>
                      <a:pt x="425" y="252"/>
                    </a:lnTo>
                    <a:lnTo>
                      <a:pt x="425" y="254"/>
                    </a:lnTo>
                    <a:lnTo>
                      <a:pt x="425" y="254"/>
                    </a:lnTo>
                    <a:lnTo>
                      <a:pt x="425" y="255"/>
                    </a:lnTo>
                    <a:lnTo>
                      <a:pt x="429" y="257"/>
                    </a:lnTo>
                    <a:lnTo>
                      <a:pt x="429" y="257"/>
                    </a:lnTo>
                    <a:lnTo>
                      <a:pt x="431" y="265"/>
                    </a:lnTo>
                    <a:lnTo>
                      <a:pt x="431" y="268"/>
                    </a:lnTo>
                    <a:lnTo>
                      <a:pt x="431" y="270"/>
                    </a:lnTo>
                    <a:lnTo>
                      <a:pt x="429" y="270"/>
                    </a:lnTo>
                    <a:lnTo>
                      <a:pt x="426" y="271"/>
                    </a:lnTo>
                    <a:lnTo>
                      <a:pt x="428" y="274"/>
                    </a:lnTo>
                    <a:lnTo>
                      <a:pt x="428" y="277"/>
                    </a:lnTo>
                    <a:lnTo>
                      <a:pt x="428" y="279"/>
                    </a:lnTo>
                    <a:lnTo>
                      <a:pt x="426" y="284"/>
                    </a:lnTo>
                    <a:lnTo>
                      <a:pt x="426" y="285"/>
                    </a:lnTo>
                    <a:lnTo>
                      <a:pt x="425" y="288"/>
                    </a:lnTo>
                    <a:lnTo>
                      <a:pt x="423" y="290"/>
                    </a:lnTo>
                    <a:lnTo>
                      <a:pt x="423" y="290"/>
                    </a:lnTo>
                    <a:lnTo>
                      <a:pt x="423" y="293"/>
                    </a:lnTo>
                    <a:lnTo>
                      <a:pt x="420" y="294"/>
                    </a:lnTo>
                    <a:lnTo>
                      <a:pt x="420" y="298"/>
                    </a:lnTo>
                    <a:lnTo>
                      <a:pt x="420" y="301"/>
                    </a:lnTo>
                    <a:lnTo>
                      <a:pt x="425" y="304"/>
                    </a:lnTo>
                    <a:lnTo>
                      <a:pt x="426" y="305"/>
                    </a:lnTo>
                    <a:lnTo>
                      <a:pt x="428" y="309"/>
                    </a:lnTo>
                    <a:lnTo>
                      <a:pt x="429" y="312"/>
                    </a:lnTo>
                    <a:lnTo>
                      <a:pt x="428" y="313"/>
                    </a:lnTo>
                    <a:lnTo>
                      <a:pt x="429" y="313"/>
                    </a:lnTo>
                    <a:lnTo>
                      <a:pt x="429" y="318"/>
                    </a:lnTo>
                    <a:lnTo>
                      <a:pt x="431" y="319"/>
                    </a:lnTo>
                    <a:lnTo>
                      <a:pt x="428" y="319"/>
                    </a:lnTo>
                    <a:lnTo>
                      <a:pt x="426" y="318"/>
                    </a:lnTo>
                    <a:lnTo>
                      <a:pt x="423" y="318"/>
                    </a:lnTo>
                    <a:lnTo>
                      <a:pt x="421" y="319"/>
                    </a:lnTo>
                    <a:lnTo>
                      <a:pt x="420" y="316"/>
                    </a:lnTo>
                    <a:lnTo>
                      <a:pt x="420" y="315"/>
                    </a:lnTo>
                    <a:lnTo>
                      <a:pt x="415" y="310"/>
                    </a:lnTo>
                    <a:lnTo>
                      <a:pt x="415" y="309"/>
                    </a:lnTo>
                    <a:lnTo>
                      <a:pt x="417" y="307"/>
                    </a:lnTo>
                    <a:lnTo>
                      <a:pt x="417" y="305"/>
                    </a:lnTo>
                    <a:lnTo>
                      <a:pt x="415" y="304"/>
                    </a:lnTo>
                    <a:lnTo>
                      <a:pt x="410" y="304"/>
                    </a:lnTo>
                    <a:lnTo>
                      <a:pt x="410" y="304"/>
                    </a:lnTo>
                    <a:lnTo>
                      <a:pt x="410" y="301"/>
                    </a:lnTo>
                    <a:lnTo>
                      <a:pt x="404" y="299"/>
                    </a:lnTo>
                    <a:lnTo>
                      <a:pt x="401" y="299"/>
                    </a:lnTo>
                    <a:lnTo>
                      <a:pt x="401" y="299"/>
                    </a:lnTo>
                    <a:lnTo>
                      <a:pt x="401" y="298"/>
                    </a:lnTo>
                    <a:lnTo>
                      <a:pt x="401" y="296"/>
                    </a:lnTo>
                    <a:lnTo>
                      <a:pt x="398" y="296"/>
                    </a:lnTo>
                    <a:lnTo>
                      <a:pt x="392" y="294"/>
                    </a:lnTo>
                    <a:lnTo>
                      <a:pt x="390" y="293"/>
                    </a:lnTo>
                    <a:lnTo>
                      <a:pt x="387" y="291"/>
                    </a:lnTo>
                    <a:lnTo>
                      <a:pt x="387" y="288"/>
                    </a:lnTo>
                    <a:lnTo>
                      <a:pt x="386" y="288"/>
                    </a:lnTo>
                    <a:lnTo>
                      <a:pt x="384" y="288"/>
                    </a:lnTo>
                    <a:lnTo>
                      <a:pt x="382" y="287"/>
                    </a:lnTo>
                    <a:lnTo>
                      <a:pt x="378" y="287"/>
                    </a:lnTo>
                    <a:lnTo>
                      <a:pt x="373" y="288"/>
                    </a:lnTo>
                    <a:lnTo>
                      <a:pt x="373" y="288"/>
                    </a:lnTo>
                    <a:lnTo>
                      <a:pt x="371" y="287"/>
                    </a:lnTo>
                    <a:lnTo>
                      <a:pt x="367" y="288"/>
                    </a:lnTo>
                    <a:lnTo>
                      <a:pt x="364" y="287"/>
                    </a:lnTo>
                    <a:lnTo>
                      <a:pt x="361" y="288"/>
                    </a:lnTo>
                    <a:lnTo>
                      <a:pt x="359" y="287"/>
                    </a:lnTo>
                    <a:lnTo>
                      <a:pt x="356" y="288"/>
                    </a:lnTo>
                    <a:lnTo>
                      <a:pt x="354" y="288"/>
                    </a:lnTo>
                    <a:lnTo>
                      <a:pt x="353" y="287"/>
                    </a:lnTo>
                    <a:lnTo>
                      <a:pt x="350" y="287"/>
                    </a:lnTo>
                    <a:lnTo>
                      <a:pt x="350" y="290"/>
                    </a:lnTo>
                    <a:lnTo>
                      <a:pt x="347" y="293"/>
                    </a:lnTo>
                    <a:lnTo>
                      <a:pt x="345" y="294"/>
                    </a:lnTo>
                    <a:lnTo>
                      <a:pt x="343" y="294"/>
                    </a:lnTo>
                    <a:lnTo>
                      <a:pt x="340" y="294"/>
                    </a:lnTo>
                    <a:lnTo>
                      <a:pt x="336" y="291"/>
                    </a:lnTo>
                    <a:lnTo>
                      <a:pt x="336" y="290"/>
                    </a:lnTo>
                    <a:lnTo>
                      <a:pt x="334" y="288"/>
                    </a:lnTo>
                    <a:lnTo>
                      <a:pt x="332" y="288"/>
                    </a:lnTo>
                    <a:lnTo>
                      <a:pt x="326" y="285"/>
                    </a:lnTo>
                    <a:lnTo>
                      <a:pt x="320" y="280"/>
                    </a:lnTo>
                    <a:lnTo>
                      <a:pt x="317" y="279"/>
                    </a:lnTo>
                    <a:lnTo>
                      <a:pt x="315" y="274"/>
                    </a:lnTo>
                    <a:lnTo>
                      <a:pt x="272" y="273"/>
                    </a:lnTo>
                    <a:lnTo>
                      <a:pt x="256" y="273"/>
                    </a:lnTo>
                    <a:lnTo>
                      <a:pt x="219" y="271"/>
                    </a:lnTo>
                    <a:lnTo>
                      <a:pt x="161" y="270"/>
                    </a:lnTo>
                    <a:lnTo>
                      <a:pt x="111" y="266"/>
                    </a:lnTo>
                    <a:lnTo>
                      <a:pt x="72" y="262"/>
                    </a:lnTo>
                    <a:lnTo>
                      <a:pt x="72" y="262"/>
                    </a:lnTo>
                    <a:close/>
                  </a:path>
                </a:pathLst>
              </a:custGeom>
              <a:grpFill/>
              <a:ln w="4826" cap="rnd">
                <a:solidFill>
                  <a:schemeClr val="bg1"/>
                </a:solidFill>
                <a:prstDash val="solid"/>
                <a:round/>
                <a:headEnd/>
                <a:tailEnd/>
              </a:ln>
            </p:spPr>
            <p:txBody>
              <a:bodyPr/>
              <a:lstStyle/>
              <a:p>
                <a:pPr>
                  <a:defRPr/>
                </a:pPr>
                <a:endParaRPr lang="en-US">
                  <a:latin typeface="Arial" charset="0"/>
                </a:endParaRPr>
              </a:p>
            </p:txBody>
          </p:sp>
          <p:sp>
            <p:nvSpPr>
              <p:cNvPr id="25" name="Freeform 24"/>
              <p:cNvSpPr>
                <a:spLocks/>
              </p:cNvSpPr>
              <p:nvPr/>
            </p:nvSpPr>
            <p:spPr bwMode="auto">
              <a:xfrm>
                <a:off x="2813050" y="1971675"/>
                <a:ext cx="914400" cy="831850"/>
              </a:xfrm>
              <a:custGeom>
                <a:avLst/>
                <a:gdLst/>
                <a:ahLst/>
                <a:cxnLst>
                  <a:cxn ang="0">
                    <a:pos x="410" y="334"/>
                  </a:cxn>
                  <a:cxn ang="0">
                    <a:pos x="408" y="347"/>
                  </a:cxn>
                  <a:cxn ang="0">
                    <a:pos x="408" y="362"/>
                  </a:cxn>
                  <a:cxn ang="0">
                    <a:pos x="405" y="395"/>
                  </a:cxn>
                  <a:cxn ang="0">
                    <a:pos x="354" y="391"/>
                  </a:cxn>
                  <a:cxn ang="0">
                    <a:pos x="333" y="389"/>
                  </a:cxn>
                  <a:cxn ang="0">
                    <a:pos x="280" y="383"/>
                  </a:cxn>
                  <a:cxn ang="0">
                    <a:pos x="273" y="383"/>
                  </a:cxn>
                  <a:cxn ang="0">
                    <a:pos x="241" y="380"/>
                  </a:cxn>
                  <a:cxn ang="0">
                    <a:pos x="216" y="376"/>
                  </a:cxn>
                  <a:cxn ang="0">
                    <a:pos x="181" y="372"/>
                  </a:cxn>
                  <a:cxn ang="0">
                    <a:pos x="115" y="362"/>
                  </a:cxn>
                  <a:cxn ang="0">
                    <a:pos x="59" y="355"/>
                  </a:cxn>
                  <a:cxn ang="0">
                    <a:pos x="56" y="355"/>
                  </a:cxn>
                  <a:cxn ang="0">
                    <a:pos x="0" y="345"/>
                  </a:cxn>
                  <a:cxn ang="0">
                    <a:pos x="3" y="323"/>
                  </a:cxn>
                  <a:cxn ang="0">
                    <a:pos x="7" y="295"/>
                  </a:cxn>
                  <a:cxn ang="0">
                    <a:pos x="12" y="259"/>
                  </a:cxn>
                  <a:cxn ang="0">
                    <a:pos x="20" y="216"/>
                  </a:cxn>
                  <a:cxn ang="0">
                    <a:pos x="28" y="172"/>
                  </a:cxn>
                  <a:cxn ang="0">
                    <a:pos x="31" y="149"/>
                  </a:cxn>
                  <a:cxn ang="0">
                    <a:pos x="34" y="128"/>
                  </a:cxn>
                  <a:cxn ang="0">
                    <a:pos x="40" y="88"/>
                  </a:cxn>
                  <a:cxn ang="0">
                    <a:pos x="46" y="46"/>
                  </a:cxn>
                  <a:cxn ang="0">
                    <a:pos x="49" y="30"/>
                  </a:cxn>
                  <a:cxn ang="0">
                    <a:pos x="54" y="0"/>
                  </a:cxn>
                  <a:cxn ang="0">
                    <a:pos x="87" y="7"/>
                  </a:cxn>
                  <a:cxn ang="0">
                    <a:pos x="90" y="7"/>
                  </a:cxn>
                  <a:cxn ang="0">
                    <a:pos x="112" y="10"/>
                  </a:cxn>
                  <a:cxn ang="0">
                    <a:pos x="121" y="11"/>
                  </a:cxn>
                  <a:cxn ang="0">
                    <a:pos x="185" y="21"/>
                  </a:cxn>
                  <a:cxn ang="0">
                    <a:pos x="205" y="22"/>
                  </a:cxn>
                  <a:cxn ang="0">
                    <a:pos x="226" y="25"/>
                  </a:cxn>
                  <a:cxn ang="0">
                    <a:pos x="315" y="36"/>
                  </a:cxn>
                  <a:cxn ang="0">
                    <a:pos x="327" y="38"/>
                  </a:cxn>
                  <a:cxn ang="0">
                    <a:pos x="379" y="43"/>
                  </a:cxn>
                  <a:cxn ang="0">
                    <a:pos x="380" y="43"/>
                  </a:cxn>
                  <a:cxn ang="0">
                    <a:pos x="435" y="47"/>
                  </a:cxn>
                  <a:cxn ang="0">
                    <a:pos x="432" y="85"/>
                  </a:cxn>
                  <a:cxn ang="0">
                    <a:pos x="429" y="119"/>
                  </a:cxn>
                  <a:cxn ang="0">
                    <a:pos x="429" y="122"/>
                  </a:cxn>
                  <a:cxn ang="0">
                    <a:pos x="425" y="147"/>
                  </a:cxn>
                  <a:cxn ang="0">
                    <a:pos x="424" y="178"/>
                  </a:cxn>
                  <a:cxn ang="0">
                    <a:pos x="424" y="180"/>
                  </a:cxn>
                  <a:cxn ang="0">
                    <a:pos x="419" y="220"/>
                  </a:cxn>
                  <a:cxn ang="0">
                    <a:pos x="418" y="255"/>
                  </a:cxn>
                  <a:cxn ang="0">
                    <a:pos x="413" y="308"/>
                  </a:cxn>
                  <a:cxn ang="0">
                    <a:pos x="410" y="334"/>
                  </a:cxn>
                  <a:cxn ang="0">
                    <a:pos x="410" y="334"/>
                  </a:cxn>
                </a:cxnLst>
                <a:rect l="0" t="0" r="r" b="b"/>
                <a:pathLst>
                  <a:path w="435" h="395">
                    <a:moveTo>
                      <a:pt x="410" y="334"/>
                    </a:moveTo>
                    <a:lnTo>
                      <a:pt x="408" y="347"/>
                    </a:lnTo>
                    <a:lnTo>
                      <a:pt x="408" y="362"/>
                    </a:lnTo>
                    <a:lnTo>
                      <a:pt x="405" y="395"/>
                    </a:lnTo>
                    <a:lnTo>
                      <a:pt x="354" y="391"/>
                    </a:lnTo>
                    <a:lnTo>
                      <a:pt x="333" y="389"/>
                    </a:lnTo>
                    <a:lnTo>
                      <a:pt x="280" y="383"/>
                    </a:lnTo>
                    <a:lnTo>
                      <a:pt x="273" y="383"/>
                    </a:lnTo>
                    <a:lnTo>
                      <a:pt x="241" y="380"/>
                    </a:lnTo>
                    <a:lnTo>
                      <a:pt x="216" y="376"/>
                    </a:lnTo>
                    <a:lnTo>
                      <a:pt x="181" y="372"/>
                    </a:lnTo>
                    <a:lnTo>
                      <a:pt x="115" y="362"/>
                    </a:lnTo>
                    <a:lnTo>
                      <a:pt x="59" y="355"/>
                    </a:lnTo>
                    <a:lnTo>
                      <a:pt x="56" y="355"/>
                    </a:lnTo>
                    <a:lnTo>
                      <a:pt x="0" y="345"/>
                    </a:lnTo>
                    <a:lnTo>
                      <a:pt x="3" y="323"/>
                    </a:lnTo>
                    <a:lnTo>
                      <a:pt x="7" y="295"/>
                    </a:lnTo>
                    <a:lnTo>
                      <a:pt x="12" y="259"/>
                    </a:lnTo>
                    <a:lnTo>
                      <a:pt x="20" y="216"/>
                    </a:lnTo>
                    <a:lnTo>
                      <a:pt x="28" y="172"/>
                    </a:lnTo>
                    <a:lnTo>
                      <a:pt x="31" y="149"/>
                    </a:lnTo>
                    <a:lnTo>
                      <a:pt x="34" y="128"/>
                    </a:lnTo>
                    <a:lnTo>
                      <a:pt x="40" y="88"/>
                    </a:lnTo>
                    <a:lnTo>
                      <a:pt x="46" y="46"/>
                    </a:lnTo>
                    <a:lnTo>
                      <a:pt x="49" y="30"/>
                    </a:lnTo>
                    <a:lnTo>
                      <a:pt x="54" y="0"/>
                    </a:lnTo>
                    <a:lnTo>
                      <a:pt x="87" y="7"/>
                    </a:lnTo>
                    <a:lnTo>
                      <a:pt x="90" y="7"/>
                    </a:lnTo>
                    <a:lnTo>
                      <a:pt x="112" y="10"/>
                    </a:lnTo>
                    <a:lnTo>
                      <a:pt x="121" y="11"/>
                    </a:lnTo>
                    <a:lnTo>
                      <a:pt x="185" y="21"/>
                    </a:lnTo>
                    <a:lnTo>
                      <a:pt x="205" y="22"/>
                    </a:lnTo>
                    <a:lnTo>
                      <a:pt x="226" y="25"/>
                    </a:lnTo>
                    <a:lnTo>
                      <a:pt x="315" y="36"/>
                    </a:lnTo>
                    <a:lnTo>
                      <a:pt x="327" y="38"/>
                    </a:lnTo>
                    <a:lnTo>
                      <a:pt x="379" y="43"/>
                    </a:lnTo>
                    <a:lnTo>
                      <a:pt x="380" y="43"/>
                    </a:lnTo>
                    <a:lnTo>
                      <a:pt x="435" y="47"/>
                    </a:lnTo>
                    <a:lnTo>
                      <a:pt x="432" y="85"/>
                    </a:lnTo>
                    <a:lnTo>
                      <a:pt x="429" y="119"/>
                    </a:lnTo>
                    <a:lnTo>
                      <a:pt x="429" y="122"/>
                    </a:lnTo>
                    <a:lnTo>
                      <a:pt x="425" y="147"/>
                    </a:lnTo>
                    <a:lnTo>
                      <a:pt x="424" y="178"/>
                    </a:lnTo>
                    <a:lnTo>
                      <a:pt x="424" y="180"/>
                    </a:lnTo>
                    <a:lnTo>
                      <a:pt x="419" y="220"/>
                    </a:lnTo>
                    <a:lnTo>
                      <a:pt x="418" y="255"/>
                    </a:lnTo>
                    <a:lnTo>
                      <a:pt x="413" y="308"/>
                    </a:lnTo>
                    <a:lnTo>
                      <a:pt x="410" y="334"/>
                    </a:lnTo>
                    <a:lnTo>
                      <a:pt x="410" y="334"/>
                    </a:lnTo>
                    <a:close/>
                  </a:path>
                </a:pathLst>
              </a:custGeom>
              <a:grpFill/>
              <a:ln w="4826" cap="rnd">
                <a:solidFill>
                  <a:schemeClr val="bg1"/>
                </a:solidFill>
                <a:prstDash val="solid"/>
                <a:round/>
                <a:headEnd/>
                <a:tailEnd/>
              </a:ln>
            </p:spPr>
            <p:txBody>
              <a:bodyPr/>
              <a:lstStyle/>
              <a:p>
                <a:pPr>
                  <a:defRPr/>
                </a:pPr>
                <a:endParaRPr lang="en-US">
                  <a:latin typeface="Arial" charset="0"/>
                </a:endParaRPr>
              </a:p>
            </p:txBody>
          </p:sp>
          <p:sp>
            <p:nvSpPr>
              <p:cNvPr id="26" name="Freeform 25"/>
              <p:cNvSpPr>
                <a:spLocks noEditPoints="1"/>
              </p:cNvSpPr>
              <p:nvPr/>
            </p:nvSpPr>
            <p:spPr bwMode="auto">
              <a:xfrm>
                <a:off x="5011738" y="1736725"/>
                <a:ext cx="679450" cy="814388"/>
              </a:xfrm>
              <a:custGeom>
                <a:avLst/>
                <a:gdLst/>
                <a:ahLst/>
                <a:cxnLst>
                  <a:cxn ang="0">
                    <a:pos x="271" y="187"/>
                  </a:cxn>
                  <a:cxn ang="0">
                    <a:pos x="274" y="200"/>
                  </a:cxn>
                  <a:cxn ang="0">
                    <a:pos x="290" y="172"/>
                  </a:cxn>
                  <a:cxn ang="0">
                    <a:pos x="307" y="175"/>
                  </a:cxn>
                  <a:cxn ang="0">
                    <a:pos x="295" y="236"/>
                  </a:cxn>
                  <a:cxn ang="0">
                    <a:pos x="287" y="301"/>
                  </a:cxn>
                  <a:cxn ang="0">
                    <a:pos x="295" y="347"/>
                  </a:cxn>
                  <a:cxn ang="0">
                    <a:pos x="270" y="379"/>
                  </a:cxn>
                  <a:cxn ang="0">
                    <a:pos x="207" y="384"/>
                  </a:cxn>
                  <a:cxn ang="0">
                    <a:pos x="137" y="386"/>
                  </a:cxn>
                  <a:cxn ang="0">
                    <a:pos x="121" y="373"/>
                  </a:cxn>
                  <a:cxn ang="0">
                    <a:pos x="109" y="356"/>
                  </a:cxn>
                  <a:cxn ang="0">
                    <a:pos x="103" y="332"/>
                  </a:cxn>
                  <a:cxn ang="0">
                    <a:pos x="101" y="314"/>
                  </a:cxn>
                  <a:cxn ang="0">
                    <a:pos x="98" y="293"/>
                  </a:cxn>
                  <a:cxn ang="0">
                    <a:pos x="89" y="264"/>
                  </a:cxn>
                  <a:cxn ang="0">
                    <a:pos x="72" y="254"/>
                  </a:cxn>
                  <a:cxn ang="0">
                    <a:pos x="56" y="233"/>
                  </a:cxn>
                  <a:cxn ang="0">
                    <a:pos x="37" y="222"/>
                  </a:cxn>
                  <a:cxn ang="0">
                    <a:pos x="17" y="209"/>
                  </a:cxn>
                  <a:cxn ang="0">
                    <a:pos x="8" y="187"/>
                  </a:cxn>
                  <a:cxn ang="0">
                    <a:pos x="8" y="173"/>
                  </a:cxn>
                  <a:cxn ang="0">
                    <a:pos x="8" y="156"/>
                  </a:cxn>
                  <a:cxn ang="0">
                    <a:pos x="12" y="136"/>
                  </a:cxn>
                  <a:cxn ang="0">
                    <a:pos x="3" y="127"/>
                  </a:cxn>
                  <a:cxn ang="0">
                    <a:pos x="4" y="108"/>
                  </a:cxn>
                  <a:cxn ang="0">
                    <a:pos x="15" y="91"/>
                  </a:cxn>
                  <a:cxn ang="0">
                    <a:pos x="28" y="84"/>
                  </a:cxn>
                  <a:cxn ang="0">
                    <a:pos x="28" y="30"/>
                  </a:cxn>
                  <a:cxn ang="0">
                    <a:pos x="67" y="19"/>
                  </a:cxn>
                  <a:cxn ang="0">
                    <a:pos x="111" y="27"/>
                  </a:cxn>
                  <a:cxn ang="0">
                    <a:pos x="134" y="34"/>
                  </a:cxn>
                  <a:cxn ang="0">
                    <a:pos x="142" y="42"/>
                  </a:cxn>
                  <a:cxn ang="0">
                    <a:pos x="201" y="64"/>
                  </a:cxn>
                  <a:cxn ang="0">
                    <a:pos x="218" y="73"/>
                  </a:cxn>
                  <a:cxn ang="0">
                    <a:pos x="226" y="75"/>
                  </a:cxn>
                  <a:cxn ang="0">
                    <a:pos x="234" y="73"/>
                  </a:cxn>
                  <a:cxn ang="0">
                    <a:pos x="242" y="75"/>
                  </a:cxn>
                  <a:cxn ang="0">
                    <a:pos x="251" y="78"/>
                  </a:cxn>
                  <a:cxn ang="0">
                    <a:pos x="259" y="84"/>
                  </a:cxn>
                  <a:cxn ang="0">
                    <a:pos x="263" y="91"/>
                  </a:cxn>
                  <a:cxn ang="0">
                    <a:pos x="274" y="97"/>
                  </a:cxn>
                  <a:cxn ang="0">
                    <a:pos x="276" y="105"/>
                  </a:cxn>
                  <a:cxn ang="0">
                    <a:pos x="276" y="116"/>
                  </a:cxn>
                  <a:cxn ang="0">
                    <a:pos x="273" y="128"/>
                  </a:cxn>
                  <a:cxn ang="0">
                    <a:pos x="279" y="128"/>
                  </a:cxn>
                  <a:cxn ang="0">
                    <a:pos x="282" y="137"/>
                  </a:cxn>
                  <a:cxn ang="0">
                    <a:pos x="285" y="145"/>
                  </a:cxn>
                  <a:cxn ang="0">
                    <a:pos x="282" y="162"/>
                  </a:cxn>
                  <a:cxn ang="0">
                    <a:pos x="321" y="136"/>
                  </a:cxn>
                  <a:cxn ang="0">
                    <a:pos x="318" y="147"/>
                  </a:cxn>
                  <a:cxn ang="0">
                    <a:pos x="312" y="167"/>
                  </a:cxn>
                  <a:cxn ang="0">
                    <a:pos x="307" y="152"/>
                  </a:cxn>
                  <a:cxn ang="0">
                    <a:pos x="318" y="130"/>
                  </a:cxn>
                </a:cxnLst>
                <a:rect l="0" t="0" r="r" b="b"/>
                <a:pathLst>
                  <a:path w="323" h="387">
                    <a:moveTo>
                      <a:pt x="282" y="162"/>
                    </a:moveTo>
                    <a:lnTo>
                      <a:pt x="277" y="166"/>
                    </a:lnTo>
                    <a:lnTo>
                      <a:pt x="277" y="170"/>
                    </a:lnTo>
                    <a:lnTo>
                      <a:pt x="271" y="184"/>
                    </a:lnTo>
                    <a:lnTo>
                      <a:pt x="271" y="187"/>
                    </a:lnTo>
                    <a:lnTo>
                      <a:pt x="270" y="191"/>
                    </a:lnTo>
                    <a:lnTo>
                      <a:pt x="273" y="194"/>
                    </a:lnTo>
                    <a:lnTo>
                      <a:pt x="270" y="192"/>
                    </a:lnTo>
                    <a:lnTo>
                      <a:pt x="270" y="197"/>
                    </a:lnTo>
                    <a:lnTo>
                      <a:pt x="274" y="200"/>
                    </a:lnTo>
                    <a:lnTo>
                      <a:pt x="276" y="200"/>
                    </a:lnTo>
                    <a:lnTo>
                      <a:pt x="277" y="192"/>
                    </a:lnTo>
                    <a:lnTo>
                      <a:pt x="284" y="189"/>
                    </a:lnTo>
                    <a:lnTo>
                      <a:pt x="285" y="186"/>
                    </a:lnTo>
                    <a:lnTo>
                      <a:pt x="290" y="172"/>
                    </a:lnTo>
                    <a:lnTo>
                      <a:pt x="293" y="170"/>
                    </a:lnTo>
                    <a:lnTo>
                      <a:pt x="295" y="173"/>
                    </a:lnTo>
                    <a:lnTo>
                      <a:pt x="299" y="166"/>
                    </a:lnTo>
                    <a:lnTo>
                      <a:pt x="304" y="173"/>
                    </a:lnTo>
                    <a:lnTo>
                      <a:pt x="307" y="175"/>
                    </a:lnTo>
                    <a:lnTo>
                      <a:pt x="306" y="184"/>
                    </a:lnTo>
                    <a:lnTo>
                      <a:pt x="301" y="197"/>
                    </a:lnTo>
                    <a:lnTo>
                      <a:pt x="299" y="215"/>
                    </a:lnTo>
                    <a:lnTo>
                      <a:pt x="301" y="230"/>
                    </a:lnTo>
                    <a:lnTo>
                      <a:pt x="295" y="236"/>
                    </a:lnTo>
                    <a:lnTo>
                      <a:pt x="292" y="254"/>
                    </a:lnTo>
                    <a:lnTo>
                      <a:pt x="295" y="273"/>
                    </a:lnTo>
                    <a:lnTo>
                      <a:pt x="292" y="284"/>
                    </a:lnTo>
                    <a:lnTo>
                      <a:pt x="290" y="293"/>
                    </a:lnTo>
                    <a:lnTo>
                      <a:pt x="287" y="301"/>
                    </a:lnTo>
                    <a:lnTo>
                      <a:pt x="287" y="315"/>
                    </a:lnTo>
                    <a:lnTo>
                      <a:pt x="290" y="326"/>
                    </a:lnTo>
                    <a:lnTo>
                      <a:pt x="288" y="331"/>
                    </a:lnTo>
                    <a:lnTo>
                      <a:pt x="293" y="336"/>
                    </a:lnTo>
                    <a:lnTo>
                      <a:pt x="295" y="347"/>
                    </a:lnTo>
                    <a:lnTo>
                      <a:pt x="298" y="351"/>
                    </a:lnTo>
                    <a:lnTo>
                      <a:pt x="298" y="362"/>
                    </a:lnTo>
                    <a:lnTo>
                      <a:pt x="298" y="378"/>
                    </a:lnTo>
                    <a:lnTo>
                      <a:pt x="276" y="379"/>
                    </a:lnTo>
                    <a:lnTo>
                      <a:pt x="270" y="379"/>
                    </a:lnTo>
                    <a:lnTo>
                      <a:pt x="246" y="381"/>
                    </a:lnTo>
                    <a:lnTo>
                      <a:pt x="243" y="381"/>
                    </a:lnTo>
                    <a:lnTo>
                      <a:pt x="234" y="382"/>
                    </a:lnTo>
                    <a:lnTo>
                      <a:pt x="209" y="384"/>
                    </a:lnTo>
                    <a:lnTo>
                      <a:pt x="207" y="384"/>
                    </a:lnTo>
                    <a:lnTo>
                      <a:pt x="182" y="384"/>
                    </a:lnTo>
                    <a:lnTo>
                      <a:pt x="178" y="384"/>
                    </a:lnTo>
                    <a:lnTo>
                      <a:pt x="150" y="387"/>
                    </a:lnTo>
                    <a:lnTo>
                      <a:pt x="137" y="387"/>
                    </a:lnTo>
                    <a:lnTo>
                      <a:pt x="137" y="386"/>
                    </a:lnTo>
                    <a:lnTo>
                      <a:pt x="136" y="382"/>
                    </a:lnTo>
                    <a:lnTo>
                      <a:pt x="134" y="381"/>
                    </a:lnTo>
                    <a:lnTo>
                      <a:pt x="132" y="376"/>
                    </a:lnTo>
                    <a:lnTo>
                      <a:pt x="129" y="375"/>
                    </a:lnTo>
                    <a:lnTo>
                      <a:pt x="121" y="373"/>
                    </a:lnTo>
                    <a:lnTo>
                      <a:pt x="120" y="373"/>
                    </a:lnTo>
                    <a:lnTo>
                      <a:pt x="115" y="371"/>
                    </a:lnTo>
                    <a:lnTo>
                      <a:pt x="111" y="368"/>
                    </a:lnTo>
                    <a:lnTo>
                      <a:pt x="109" y="365"/>
                    </a:lnTo>
                    <a:lnTo>
                      <a:pt x="109" y="356"/>
                    </a:lnTo>
                    <a:lnTo>
                      <a:pt x="106" y="353"/>
                    </a:lnTo>
                    <a:lnTo>
                      <a:pt x="104" y="345"/>
                    </a:lnTo>
                    <a:lnTo>
                      <a:pt x="104" y="339"/>
                    </a:lnTo>
                    <a:lnTo>
                      <a:pt x="103" y="339"/>
                    </a:lnTo>
                    <a:lnTo>
                      <a:pt x="103" y="332"/>
                    </a:lnTo>
                    <a:lnTo>
                      <a:pt x="109" y="323"/>
                    </a:lnTo>
                    <a:lnTo>
                      <a:pt x="109" y="322"/>
                    </a:lnTo>
                    <a:lnTo>
                      <a:pt x="107" y="318"/>
                    </a:lnTo>
                    <a:lnTo>
                      <a:pt x="103" y="315"/>
                    </a:lnTo>
                    <a:lnTo>
                      <a:pt x="101" y="314"/>
                    </a:lnTo>
                    <a:lnTo>
                      <a:pt x="100" y="309"/>
                    </a:lnTo>
                    <a:lnTo>
                      <a:pt x="98" y="306"/>
                    </a:lnTo>
                    <a:lnTo>
                      <a:pt x="98" y="303"/>
                    </a:lnTo>
                    <a:lnTo>
                      <a:pt x="97" y="298"/>
                    </a:lnTo>
                    <a:lnTo>
                      <a:pt x="98" y="293"/>
                    </a:lnTo>
                    <a:lnTo>
                      <a:pt x="97" y="287"/>
                    </a:lnTo>
                    <a:lnTo>
                      <a:pt x="97" y="283"/>
                    </a:lnTo>
                    <a:lnTo>
                      <a:pt x="97" y="278"/>
                    </a:lnTo>
                    <a:lnTo>
                      <a:pt x="93" y="272"/>
                    </a:lnTo>
                    <a:lnTo>
                      <a:pt x="89" y="264"/>
                    </a:lnTo>
                    <a:lnTo>
                      <a:pt x="86" y="261"/>
                    </a:lnTo>
                    <a:lnTo>
                      <a:pt x="79" y="256"/>
                    </a:lnTo>
                    <a:lnTo>
                      <a:pt x="78" y="256"/>
                    </a:lnTo>
                    <a:lnTo>
                      <a:pt x="75" y="256"/>
                    </a:lnTo>
                    <a:lnTo>
                      <a:pt x="72" y="254"/>
                    </a:lnTo>
                    <a:lnTo>
                      <a:pt x="67" y="248"/>
                    </a:lnTo>
                    <a:lnTo>
                      <a:pt x="61" y="244"/>
                    </a:lnTo>
                    <a:lnTo>
                      <a:pt x="59" y="237"/>
                    </a:lnTo>
                    <a:lnTo>
                      <a:pt x="56" y="236"/>
                    </a:lnTo>
                    <a:lnTo>
                      <a:pt x="56" y="233"/>
                    </a:lnTo>
                    <a:lnTo>
                      <a:pt x="56" y="231"/>
                    </a:lnTo>
                    <a:lnTo>
                      <a:pt x="53" y="228"/>
                    </a:lnTo>
                    <a:lnTo>
                      <a:pt x="47" y="225"/>
                    </a:lnTo>
                    <a:lnTo>
                      <a:pt x="40" y="223"/>
                    </a:lnTo>
                    <a:lnTo>
                      <a:pt x="37" y="222"/>
                    </a:lnTo>
                    <a:lnTo>
                      <a:pt x="34" y="219"/>
                    </a:lnTo>
                    <a:lnTo>
                      <a:pt x="34" y="214"/>
                    </a:lnTo>
                    <a:lnTo>
                      <a:pt x="33" y="212"/>
                    </a:lnTo>
                    <a:lnTo>
                      <a:pt x="23" y="212"/>
                    </a:lnTo>
                    <a:lnTo>
                      <a:pt x="17" y="209"/>
                    </a:lnTo>
                    <a:lnTo>
                      <a:pt x="15" y="206"/>
                    </a:lnTo>
                    <a:lnTo>
                      <a:pt x="9" y="200"/>
                    </a:lnTo>
                    <a:lnTo>
                      <a:pt x="6" y="197"/>
                    </a:lnTo>
                    <a:lnTo>
                      <a:pt x="9" y="189"/>
                    </a:lnTo>
                    <a:lnTo>
                      <a:pt x="8" y="187"/>
                    </a:lnTo>
                    <a:lnTo>
                      <a:pt x="8" y="184"/>
                    </a:lnTo>
                    <a:lnTo>
                      <a:pt x="9" y="183"/>
                    </a:lnTo>
                    <a:lnTo>
                      <a:pt x="9" y="181"/>
                    </a:lnTo>
                    <a:lnTo>
                      <a:pt x="8" y="175"/>
                    </a:lnTo>
                    <a:lnTo>
                      <a:pt x="8" y="173"/>
                    </a:lnTo>
                    <a:lnTo>
                      <a:pt x="6" y="169"/>
                    </a:lnTo>
                    <a:lnTo>
                      <a:pt x="9" y="166"/>
                    </a:lnTo>
                    <a:lnTo>
                      <a:pt x="9" y="161"/>
                    </a:lnTo>
                    <a:lnTo>
                      <a:pt x="8" y="159"/>
                    </a:lnTo>
                    <a:lnTo>
                      <a:pt x="8" y="156"/>
                    </a:lnTo>
                    <a:lnTo>
                      <a:pt x="8" y="148"/>
                    </a:lnTo>
                    <a:lnTo>
                      <a:pt x="9" y="147"/>
                    </a:lnTo>
                    <a:lnTo>
                      <a:pt x="11" y="144"/>
                    </a:lnTo>
                    <a:lnTo>
                      <a:pt x="12" y="141"/>
                    </a:lnTo>
                    <a:lnTo>
                      <a:pt x="12" y="136"/>
                    </a:lnTo>
                    <a:lnTo>
                      <a:pt x="12" y="134"/>
                    </a:lnTo>
                    <a:lnTo>
                      <a:pt x="11" y="134"/>
                    </a:lnTo>
                    <a:lnTo>
                      <a:pt x="8" y="127"/>
                    </a:lnTo>
                    <a:lnTo>
                      <a:pt x="6" y="125"/>
                    </a:lnTo>
                    <a:lnTo>
                      <a:pt x="3" y="127"/>
                    </a:lnTo>
                    <a:lnTo>
                      <a:pt x="0" y="125"/>
                    </a:lnTo>
                    <a:lnTo>
                      <a:pt x="0" y="119"/>
                    </a:lnTo>
                    <a:lnTo>
                      <a:pt x="0" y="112"/>
                    </a:lnTo>
                    <a:lnTo>
                      <a:pt x="1" y="111"/>
                    </a:lnTo>
                    <a:lnTo>
                      <a:pt x="4" y="108"/>
                    </a:lnTo>
                    <a:lnTo>
                      <a:pt x="6" y="102"/>
                    </a:lnTo>
                    <a:lnTo>
                      <a:pt x="6" y="102"/>
                    </a:lnTo>
                    <a:lnTo>
                      <a:pt x="8" y="97"/>
                    </a:lnTo>
                    <a:lnTo>
                      <a:pt x="11" y="95"/>
                    </a:lnTo>
                    <a:lnTo>
                      <a:pt x="15" y="91"/>
                    </a:lnTo>
                    <a:lnTo>
                      <a:pt x="18" y="89"/>
                    </a:lnTo>
                    <a:lnTo>
                      <a:pt x="22" y="89"/>
                    </a:lnTo>
                    <a:lnTo>
                      <a:pt x="23" y="84"/>
                    </a:lnTo>
                    <a:lnTo>
                      <a:pt x="26" y="86"/>
                    </a:lnTo>
                    <a:lnTo>
                      <a:pt x="28" y="84"/>
                    </a:lnTo>
                    <a:lnTo>
                      <a:pt x="28" y="81"/>
                    </a:lnTo>
                    <a:lnTo>
                      <a:pt x="29" y="81"/>
                    </a:lnTo>
                    <a:lnTo>
                      <a:pt x="29" y="73"/>
                    </a:lnTo>
                    <a:lnTo>
                      <a:pt x="29" y="50"/>
                    </a:lnTo>
                    <a:lnTo>
                      <a:pt x="28" y="30"/>
                    </a:lnTo>
                    <a:lnTo>
                      <a:pt x="33" y="30"/>
                    </a:lnTo>
                    <a:lnTo>
                      <a:pt x="37" y="22"/>
                    </a:lnTo>
                    <a:lnTo>
                      <a:pt x="43" y="27"/>
                    </a:lnTo>
                    <a:lnTo>
                      <a:pt x="47" y="27"/>
                    </a:lnTo>
                    <a:lnTo>
                      <a:pt x="67" y="19"/>
                    </a:lnTo>
                    <a:lnTo>
                      <a:pt x="103" y="0"/>
                    </a:lnTo>
                    <a:lnTo>
                      <a:pt x="107" y="3"/>
                    </a:lnTo>
                    <a:lnTo>
                      <a:pt x="107" y="6"/>
                    </a:lnTo>
                    <a:lnTo>
                      <a:pt x="101" y="33"/>
                    </a:lnTo>
                    <a:lnTo>
                      <a:pt x="111" y="27"/>
                    </a:lnTo>
                    <a:lnTo>
                      <a:pt x="121" y="31"/>
                    </a:lnTo>
                    <a:lnTo>
                      <a:pt x="128" y="31"/>
                    </a:lnTo>
                    <a:lnTo>
                      <a:pt x="131" y="34"/>
                    </a:lnTo>
                    <a:lnTo>
                      <a:pt x="134" y="33"/>
                    </a:lnTo>
                    <a:lnTo>
                      <a:pt x="134" y="34"/>
                    </a:lnTo>
                    <a:lnTo>
                      <a:pt x="134" y="36"/>
                    </a:lnTo>
                    <a:lnTo>
                      <a:pt x="137" y="36"/>
                    </a:lnTo>
                    <a:lnTo>
                      <a:pt x="137" y="38"/>
                    </a:lnTo>
                    <a:lnTo>
                      <a:pt x="140" y="38"/>
                    </a:lnTo>
                    <a:lnTo>
                      <a:pt x="142" y="42"/>
                    </a:lnTo>
                    <a:lnTo>
                      <a:pt x="143" y="47"/>
                    </a:lnTo>
                    <a:lnTo>
                      <a:pt x="145" y="49"/>
                    </a:lnTo>
                    <a:lnTo>
                      <a:pt x="146" y="52"/>
                    </a:lnTo>
                    <a:lnTo>
                      <a:pt x="156" y="53"/>
                    </a:lnTo>
                    <a:lnTo>
                      <a:pt x="201" y="64"/>
                    </a:lnTo>
                    <a:lnTo>
                      <a:pt x="207" y="69"/>
                    </a:lnTo>
                    <a:lnTo>
                      <a:pt x="210" y="70"/>
                    </a:lnTo>
                    <a:lnTo>
                      <a:pt x="218" y="73"/>
                    </a:lnTo>
                    <a:lnTo>
                      <a:pt x="218" y="72"/>
                    </a:lnTo>
                    <a:lnTo>
                      <a:pt x="218" y="73"/>
                    </a:lnTo>
                    <a:lnTo>
                      <a:pt x="220" y="73"/>
                    </a:lnTo>
                    <a:lnTo>
                      <a:pt x="221" y="73"/>
                    </a:lnTo>
                    <a:lnTo>
                      <a:pt x="223" y="73"/>
                    </a:lnTo>
                    <a:lnTo>
                      <a:pt x="224" y="73"/>
                    </a:lnTo>
                    <a:lnTo>
                      <a:pt x="226" y="75"/>
                    </a:lnTo>
                    <a:lnTo>
                      <a:pt x="228" y="75"/>
                    </a:lnTo>
                    <a:lnTo>
                      <a:pt x="229" y="73"/>
                    </a:lnTo>
                    <a:lnTo>
                      <a:pt x="231" y="75"/>
                    </a:lnTo>
                    <a:lnTo>
                      <a:pt x="231" y="73"/>
                    </a:lnTo>
                    <a:lnTo>
                      <a:pt x="234" y="73"/>
                    </a:lnTo>
                    <a:lnTo>
                      <a:pt x="234" y="73"/>
                    </a:lnTo>
                    <a:lnTo>
                      <a:pt x="235" y="75"/>
                    </a:lnTo>
                    <a:lnTo>
                      <a:pt x="237" y="75"/>
                    </a:lnTo>
                    <a:lnTo>
                      <a:pt x="240" y="75"/>
                    </a:lnTo>
                    <a:lnTo>
                      <a:pt x="242" y="75"/>
                    </a:lnTo>
                    <a:lnTo>
                      <a:pt x="243" y="77"/>
                    </a:lnTo>
                    <a:lnTo>
                      <a:pt x="245" y="77"/>
                    </a:lnTo>
                    <a:lnTo>
                      <a:pt x="248" y="77"/>
                    </a:lnTo>
                    <a:lnTo>
                      <a:pt x="249" y="78"/>
                    </a:lnTo>
                    <a:lnTo>
                      <a:pt x="251" y="78"/>
                    </a:lnTo>
                    <a:lnTo>
                      <a:pt x="253" y="78"/>
                    </a:lnTo>
                    <a:lnTo>
                      <a:pt x="256" y="80"/>
                    </a:lnTo>
                    <a:lnTo>
                      <a:pt x="256" y="80"/>
                    </a:lnTo>
                    <a:lnTo>
                      <a:pt x="256" y="83"/>
                    </a:lnTo>
                    <a:lnTo>
                      <a:pt x="259" y="84"/>
                    </a:lnTo>
                    <a:lnTo>
                      <a:pt x="256" y="88"/>
                    </a:lnTo>
                    <a:lnTo>
                      <a:pt x="256" y="89"/>
                    </a:lnTo>
                    <a:lnTo>
                      <a:pt x="257" y="91"/>
                    </a:lnTo>
                    <a:lnTo>
                      <a:pt x="259" y="91"/>
                    </a:lnTo>
                    <a:lnTo>
                      <a:pt x="263" y="91"/>
                    </a:lnTo>
                    <a:lnTo>
                      <a:pt x="265" y="92"/>
                    </a:lnTo>
                    <a:lnTo>
                      <a:pt x="270" y="94"/>
                    </a:lnTo>
                    <a:lnTo>
                      <a:pt x="271" y="95"/>
                    </a:lnTo>
                    <a:lnTo>
                      <a:pt x="274" y="97"/>
                    </a:lnTo>
                    <a:lnTo>
                      <a:pt x="274" y="97"/>
                    </a:lnTo>
                    <a:lnTo>
                      <a:pt x="274" y="98"/>
                    </a:lnTo>
                    <a:lnTo>
                      <a:pt x="274" y="100"/>
                    </a:lnTo>
                    <a:lnTo>
                      <a:pt x="273" y="100"/>
                    </a:lnTo>
                    <a:lnTo>
                      <a:pt x="273" y="102"/>
                    </a:lnTo>
                    <a:lnTo>
                      <a:pt x="276" y="105"/>
                    </a:lnTo>
                    <a:lnTo>
                      <a:pt x="276" y="106"/>
                    </a:lnTo>
                    <a:lnTo>
                      <a:pt x="276" y="109"/>
                    </a:lnTo>
                    <a:lnTo>
                      <a:pt x="273" y="109"/>
                    </a:lnTo>
                    <a:lnTo>
                      <a:pt x="274" y="111"/>
                    </a:lnTo>
                    <a:lnTo>
                      <a:pt x="276" y="116"/>
                    </a:lnTo>
                    <a:lnTo>
                      <a:pt x="274" y="119"/>
                    </a:lnTo>
                    <a:lnTo>
                      <a:pt x="273" y="120"/>
                    </a:lnTo>
                    <a:lnTo>
                      <a:pt x="273" y="123"/>
                    </a:lnTo>
                    <a:lnTo>
                      <a:pt x="271" y="127"/>
                    </a:lnTo>
                    <a:lnTo>
                      <a:pt x="273" y="128"/>
                    </a:lnTo>
                    <a:lnTo>
                      <a:pt x="273" y="127"/>
                    </a:lnTo>
                    <a:lnTo>
                      <a:pt x="273" y="127"/>
                    </a:lnTo>
                    <a:lnTo>
                      <a:pt x="274" y="128"/>
                    </a:lnTo>
                    <a:lnTo>
                      <a:pt x="274" y="128"/>
                    </a:lnTo>
                    <a:lnTo>
                      <a:pt x="279" y="128"/>
                    </a:lnTo>
                    <a:lnTo>
                      <a:pt x="282" y="123"/>
                    </a:lnTo>
                    <a:lnTo>
                      <a:pt x="285" y="127"/>
                    </a:lnTo>
                    <a:lnTo>
                      <a:pt x="285" y="128"/>
                    </a:lnTo>
                    <a:lnTo>
                      <a:pt x="282" y="134"/>
                    </a:lnTo>
                    <a:lnTo>
                      <a:pt x="282" y="137"/>
                    </a:lnTo>
                    <a:lnTo>
                      <a:pt x="282" y="137"/>
                    </a:lnTo>
                    <a:lnTo>
                      <a:pt x="282" y="141"/>
                    </a:lnTo>
                    <a:lnTo>
                      <a:pt x="281" y="141"/>
                    </a:lnTo>
                    <a:lnTo>
                      <a:pt x="282" y="144"/>
                    </a:lnTo>
                    <a:lnTo>
                      <a:pt x="285" y="145"/>
                    </a:lnTo>
                    <a:lnTo>
                      <a:pt x="285" y="148"/>
                    </a:lnTo>
                    <a:lnTo>
                      <a:pt x="290" y="150"/>
                    </a:lnTo>
                    <a:lnTo>
                      <a:pt x="288" y="153"/>
                    </a:lnTo>
                    <a:lnTo>
                      <a:pt x="288" y="159"/>
                    </a:lnTo>
                    <a:lnTo>
                      <a:pt x="282" y="162"/>
                    </a:lnTo>
                    <a:lnTo>
                      <a:pt x="282" y="162"/>
                    </a:lnTo>
                    <a:close/>
                    <a:moveTo>
                      <a:pt x="318" y="130"/>
                    </a:moveTo>
                    <a:lnTo>
                      <a:pt x="321" y="128"/>
                    </a:lnTo>
                    <a:lnTo>
                      <a:pt x="323" y="134"/>
                    </a:lnTo>
                    <a:lnTo>
                      <a:pt x="321" y="136"/>
                    </a:lnTo>
                    <a:lnTo>
                      <a:pt x="318" y="133"/>
                    </a:lnTo>
                    <a:lnTo>
                      <a:pt x="320" y="142"/>
                    </a:lnTo>
                    <a:lnTo>
                      <a:pt x="318" y="142"/>
                    </a:lnTo>
                    <a:lnTo>
                      <a:pt x="320" y="147"/>
                    </a:lnTo>
                    <a:lnTo>
                      <a:pt x="318" y="147"/>
                    </a:lnTo>
                    <a:lnTo>
                      <a:pt x="318" y="150"/>
                    </a:lnTo>
                    <a:lnTo>
                      <a:pt x="316" y="150"/>
                    </a:lnTo>
                    <a:lnTo>
                      <a:pt x="313" y="156"/>
                    </a:lnTo>
                    <a:lnTo>
                      <a:pt x="315" y="161"/>
                    </a:lnTo>
                    <a:lnTo>
                      <a:pt x="312" y="167"/>
                    </a:lnTo>
                    <a:lnTo>
                      <a:pt x="307" y="173"/>
                    </a:lnTo>
                    <a:lnTo>
                      <a:pt x="304" y="170"/>
                    </a:lnTo>
                    <a:lnTo>
                      <a:pt x="301" y="164"/>
                    </a:lnTo>
                    <a:lnTo>
                      <a:pt x="304" y="155"/>
                    </a:lnTo>
                    <a:lnTo>
                      <a:pt x="307" y="152"/>
                    </a:lnTo>
                    <a:lnTo>
                      <a:pt x="309" y="141"/>
                    </a:lnTo>
                    <a:lnTo>
                      <a:pt x="312" y="142"/>
                    </a:lnTo>
                    <a:lnTo>
                      <a:pt x="316" y="130"/>
                    </a:lnTo>
                    <a:lnTo>
                      <a:pt x="318" y="130"/>
                    </a:lnTo>
                    <a:lnTo>
                      <a:pt x="318" y="130"/>
                    </a:lnTo>
                    <a:close/>
                  </a:path>
                </a:pathLst>
              </a:custGeom>
              <a:grpFill/>
              <a:ln w="4826" cap="rnd">
                <a:solidFill>
                  <a:schemeClr val="bg1"/>
                </a:solidFill>
                <a:prstDash val="solid"/>
                <a:round/>
                <a:headEnd/>
                <a:tailEnd/>
              </a:ln>
            </p:spPr>
            <p:txBody>
              <a:bodyPr/>
              <a:lstStyle/>
              <a:p>
                <a:pPr>
                  <a:defRPr/>
                </a:pPr>
                <a:endParaRPr lang="en-US">
                  <a:latin typeface="Arial" charset="0"/>
                </a:endParaRPr>
              </a:p>
            </p:txBody>
          </p:sp>
          <p:sp>
            <p:nvSpPr>
              <p:cNvPr id="27" name="Freeform 26"/>
              <p:cNvSpPr>
                <a:spLocks/>
              </p:cNvSpPr>
              <p:nvPr/>
            </p:nvSpPr>
            <p:spPr bwMode="auto">
              <a:xfrm>
                <a:off x="2128838" y="1125538"/>
                <a:ext cx="781050" cy="1392237"/>
              </a:xfrm>
              <a:custGeom>
                <a:avLst/>
                <a:gdLst/>
                <a:ahLst/>
                <a:cxnLst>
                  <a:cxn ang="0">
                    <a:pos x="36" y="438"/>
                  </a:cxn>
                  <a:cxn ang="0">
                    <a:pos x="44" y="426"/>
                  </a:cxn>
                  <a:cxn ang="0">
                    <a:pos x="45" y="409"/>
                  </a:cxn>
                  <a:cxn ang="0">
                    <a:pos x="39" y="402"/>
                  </a:cxn>
                  <a:cxn ang="0">
                    <a:pos x="36" y="395"/>
                  </a:cxn>
                  <a:cxn ang="0">
                    <a:pos x="42" y="379"/>
                  </a:cxn>
                  <a:cxn ang="0">
                    <a:pos x="58" y="360"/>
                  </a:cxn>
                  <a:cxn ang="0">
                    <a:pos x="67" y="346"/>
                  </a:cxn>
                  <a:cxn ang="0">
                    <a:pos x="72" y="337"/>
                  </a:cxn>
                  <a:cxn ang="0">
                    <a:pos x="91" y="307"/>
                  </a:cxn>
                  <a:cxn ang="0">
                    <a:pos x="97" y="282"/>
                  </a:cxn>
                  <a:cxn ang="0">
                    <a:pos x="83" y="259"/>
                  </a:cxn>
                  <a:cxn ang="0">
                    <a:pos x="84" y="240"/>
                  </a:cxn>
                  <a:cxn ang="0">
                    <a:pos x="84" y="218"/>
                  </a:cxn>
                  <a:cxn ang="0">
                    <a:pos x="116" y="81"/>
                  </a:cxn>
                  <a:cxn ang="0">
                    <a:pos x="164" y="98"/>
                  </a:cxn>
                  <a:cxn ang="0">
                    <a:pos x="172" y="115"/>
                  </a:cxn>
                  <a:cxn ang="0">
                    <a:pos x="176" y="133"/>
                  </a:cxn>
                  <a:cxn ang="0">
                    <a:pos x="176" y="147"/>
                  </a:cxn>
                  <a:cxn ang="0">
                    <a:pos x="175" y="153"/>
                  </a:cxn>
                  <a:cxn ang="0">
                    <a:pos x="184" y="165"/>
                  </a:cxn>
                  <a:cxn ang="0">
                    <a:pos x="195" y="184"/>
                  </a:cxn>
                  <a:cxn ang="0">
                    <a:pos x="201" y="200"/>
                  </a:cxn>
                  <a:cxn ang="0">
                    <a:pos x="206" y="214"/>
                  </a:cxn>
                  <a:cxn ang="0">
                    <a:pos x="214" y="218"/>
                  </a:cxn>
                  <a:cxn ang="0">
                    <a:pos x="222" y="231"/>
                  </a:cxn>
                  <a:cxn ang="0">
                    <a:pos x="226" y="240"/>
                  </a:cxn>
                  <a:cxn ang="0">
                    <a:pos x="218" y="261"/>
                  </a:cxn>
                  <a:cxn ang="0">
                    <a:pos x="212" y="270"/>
                  </a:cxn>
                  <a:cxn ang="0">
                    <a:pos x="211" y="282"/>
                  </a:cxn>
                  <a:cxn ang="0">
                    <a:pos x="212" y="292"/>
                  </a:cxn>
                  <a:cxn ang="0">
                    <a:pos x="206" y="300"/>
                  </a:cxn>
                  <a:cxn ang="0">
                    <a:pos x="204" y="314"/>
                  </a:cxn>
                  <a:cxn ang="0">
                    <a:pos x="204" y="323"/>
                  </a:cxn>
                  <a:cxn ang="0">
                    <a:pos x="214" y="331"/>
                  </a:cxn>
                  <a:cxn ang="0">
                    <a:pos x="223" y="324"/>
                  </a:cxn>
                  <a:cxn ang="0">
                    <a:pos x="231" y="315"/>
                  </a:cxn>
                  <a:cxn ang="0">
                    <a:pos x="236" y="323"/>
                  </a:cxn>
                  <a:cxn ang="0">
                    <a:pos x="240" y="334"/>
                  </a:cxn>
                  <a:cxn ang="0">
                    <a:pos x="242" y="354"/>
                  </a:cxn>
                  <a:cxn ang="0">
                    <a:pos x="245" y="368"/>
                  </a:cxn>
                  <a:cxn ang="0">
                    <a:pos x="250" y="376"/>
                  </a:cxn>
                  <a:cxn ang="0">
                    <a:pos x="247" y="385"/>
                  </a:cxn>
                  <a:cxn ang="0">
                    <a:pos x="257" y="398"/>
                  </a:cxn>
                  <a:cxn ang="0">
                    <a:pos x="265" y="412"/>
                  </a:cxn>
                  <a:cxn ang="0">
                    <a:pos x="265" y="429"/>
                  </a:cxn>
                  <a:cxn ang="0">
                    <a:pos x="272" y="440"/>
                  </a:cxn>
                  <a:cxn ang="0">
                    <a:pos x="278" y="432"/>
                  </a:cxn>
                  <a:cxn ang="0">
                    <a:pos x="295" y="435"/>
                  </a:cxn>
                  <a:cxn ang="0">
                    <a:pos x="307" y="431"/>
                  </a:cxn>
                  <a:cxn ang="0">
                    <a:pos x="318" y="434"/>
                  </a:cxn>
                  <a:cxn ang="0">
                    <a:pos x="331" y="438"/>
                  </a:cxn>
                  <a:cxn ang="0">
                    <a:pos x="345" y="437"/>
                  </a:cxn>
                  <a:cxn ang="0">
                    <a:pos x="348" y="434"/>
                  </a:cxn>
                  <a:cxn ang="0">
                    <a:pos x="351" y="426"/>
                  </a:cxn>
                  <a:cxn ang="0">
                    <a:pos x="359" y="424"/>
                  </a:cxn>
                  <a:cxn ang="0">
                    <a:pos x="365" y="434"/>
                  </a:cxn>
                  <a:cxn ang="0">
                    <a:pos x="368" y="443"/>
                  </a:cxn>
                  <a:cxn ang="0">
                    <a:pos x="356" y="551"/>
                  </a:cxn>
                  <a:cxn ang="0">
                    <a:pos x="275" y="651"/>
                  </a:cxn>
                  <a:cxn ang="0">
                    <a:pos x="2" y="598"/>
                  </a:cxn>
                </a:cxnLst>
                <a:rect l="0" t="0" r="r" b="b"/>
                <a:pathLst>
                  <a:path w="371" h="661">
                    <a:moveTo>
                      <a:pt x="33" y="452"/>
                    </a:moveTo>
                    <a:lnTo>
                      <a:pt x="34" y="446"/>
                    </a:lnTo>
                    <a:lnTo>
                      <a:pt x="34" y="443"/>
                    </a:lnTo>
                    <a:lnTo>
                      <a:pt x="34" y="440"/>
                    </a:lnTo>
                    <a:lnTo>
                      <a:pt x="36" y="440"/>
                    </a:lnTo>
                    <a:lnTo>
                      <a:pt x="36" y="438"/>
                    </a:lnTo>
                    <a:lnTo>
                      <a:pt x="38" y="438"/>
                    </a:lnTo>
                    <a:lnTo>
                      <a:pt x="39" y="437"/>
                    </a:lnTo>
                    <a:lnTo>
                      <a:pt x="39" y="435"/>
                    </a:lnTo>
                    <a:lnTo>
                      <a:pt x="41" y="434"/>
                    </a:lnTo>
                    <a:lnTo>
                      <a:pt x="41" y="431"/>
                    </a:lnTo>
                    <a:lnTo>
                      <a:pt x="44" y="426"/>
                    </a:lnTo>
                    <a:lnTo>
                      <a:pt x="42" y="420"/>
                    </a:lnTo>
                    <a:lnTo>
                      <a:pt x="44" y="418"/>
                    </a:lnTo>
                    <a:lnTo>
                      <a:pt x="44" y="418"/>
                    </a:lnTo>
                    <a:lnTo>
                      <a:pt x="48" y="415"/>
                    </a:lnTo>
                    <a:lnTo>
                      <a:pt x="48" y="412"/>
                    </a:lnTo>
                    <a:lnTo>
                      <a:pt x="45" y="409"/>
                    </a:lnTo>
                    <a:lnTo>
                      <a:pt x="45" y="407"/>
                    </a:lnTo>
                    <a:lnTo>
                      <a:pt x="45" y="406"/>
                    </a:lnTo>
                    <a:lnTo>
                      <a:pt x="44" y="404"/>
                    </a:lnTo>
                    <a:lnTo>
                      <a:pt x="42" y="406"/>
                    </a:lnTo>
                    <a:lnTo>
                      <a:pt x="41" y="404"/>
                    </a:lnTo>
                    <a:lnTo>
                      <a:pt x="39" y="402"/>
                    </a:lnTo>
                    <a:lnTo>
                      <a:pt x="39" y="402"/>
                    </a:lnTo>
                    <a:lnTo>
                      <a:pt x="38" y="402"/>
                    </a:lnTo>
                    <a:lnTo>
                      <a:pt x="36" y="402"/>
                    </a:lnTo>
                    <a:lnTo>
                      <a:pt x="34" y="399"/>
                    </a:lnTo>
                    <a:lnTo>
                      <a:pt x="34" y="398"/>
                    </a:lnTo>
                    <a:lnTo>
                      <a:pt x="36" y="395"/>
                    </a:lnTo>
                    <a:lnTo>
                      <a:pt x="34" y="390"/>
                    </a:lnTo>
                    <a:lnTo>
                      <a:pt x="36" y="387"/>
                    </a:lnTo>
                    <a:lnTo>
                      <a:pt x="38" y="384"/>
                    </a:lnTo>
                    <a:lnTo>
                      <a:pt x="38" y="382"/>
                    </a:lnTo>
                    <a:lnTo>
                      <a:pt x="41" y="381"/>
                    </a:lnTo>
                    <a:lnTo>
                      <a:pt x="42" y="379"/>
                    </a:lnTo>
                    <a:lnTo>
                      <a:pt x="44" y="378"/>
                    </a:lnTo>
                    <a:lnTo>
                      <a:pt x="44" y="376"/>
                    </a:lnTo>
                    <a:lnTo>
                      <a:pt x="48" y="367"/>
                    </a:lnTo>
                    <a:lnTo>
                      <a:pt x="50" y="367"/>
                    </a:lnTo>
                    <a:lnTo>
                      <a:pt x="53" y="362"/>
                    </a:lnTo>
                    <a:lnTo>
                      <a:pt x="58" y="360"/>
                    </a:lnTo>
                    <a:lnTo>
                      <a:pt x="61" y="357"/>
                    </a:lnTo>
                    <a:lnTo>
                      <a:pt x="62" y="356"/>
                    </a:lnTo>
                    <a:lnTo>
                      <a:pt x="64" y="354"/>
                    </a:lnTo>
                    <a:lnTo>
                      <a:pt x="66" y="349"/>
                    </a:lnTo>
                    <a:lnTo>
                      <a:pt x="66" y="346"/>
                    </a:lnTo>
                    <a:lnTo>
                      <a:pt x="67" y="346"/>
                    </a:lnTo>
                    <a:lnTo>
                      <a:pt x="67" y="345"/>
                    </a:lnTo>
                    <a:lnTo>
                      <a:pt x="66" y="345"/>
                    </a:lnTo>
                    <a:lnTo>
                      <a:pt x="67" y="343"/>
                    </a:lnTo>
                    <a:lnTo>
                      <a:pt x="67" y="342"/>
                    </a:lnTo>
                    <a:lnTo>
                      <a:pt x="70" y="339"/>
                    </a:lnTo>
                    <a:lnTo>
                      <a:pt x="72" y="337"/>
                    </a:lnTo>
                    <a:lnTo>
                      <a:pt x="73" y="335"/>
                    </a:lnTo>
                    <a:lnTo>
                      <a:pt x="73" y="335"/>
                    </a:lnTo>
                    <a:lnTo>
                      <a:pt x="75" y="332"/>
                    </a:lnTo>
                    <a:lnTo>
                      <a:pt x="81" y="323"/>
                    </a:lnTo>
                    <a:lnTo>
                      <a:pt x="83" y="317"/>
                    </a:lnTo>
                    <a:lnTo>
                      <a:pt x="91" y="307"/>
                    </a:lnTo>
                    <a:lnTo>
                      <a:pt x="92" y="304"/>
                    </a:lnTo>
                    <a:lnTo>
                      <a:pt x="97" y="300"/>
                    </a:lnTo>
                    <a:lnTo>
                      <a:pt x="98" y="296"/>
                    </a:lnTo>
                    <a:lnTo>
                      <a:pt x="97" y="290"/>
                    </a:lnTo>
                    <a:lnTo>
                      <a:pt x="97" y="285"/>
                    </a:lnTo>
                    <a:lnTo>
                      <a:pt x="97" y="282"/>
                    </a:lnTo>
                    <a:lnTo>
                      <a:pt x="92" y="279"/>
                    </a:lnTo>
                    <a:lnTo>
                      <a:pt x="91" y="275"/>
                    </a:lnTo>
                    <a:lnTo>
                      <a:pt x="87" y="275"/>
                    </a:lnTo>
                    <a:lnTo>
                      <a:pt x="86" y="271"/>
                    </a:lnTo>
                    <a:lnTo>
                      <a:pt x="84" y="265"/>
                    </a:lnTo>
                    <a:lnTo>
                      <a:pt x="83" y="259"/>
                    </a:lnTo>
                    <a:lnTo>
                      <a:pt x="83" y="257"/>
                    </a:lnTo>
                    <a:lnTo>
                      <a:pt x="81" y="251"/>
                    </a:lnTo>
                    <a:lnTo>
                      <a:pt x="81" y="250"/>
                    </a:lnTo>
                    <a:lnTo>
                      <a:pt x="83" y="248"/>
                    </a:lnTo>
                    <a:lnTo>
                      <a:pt x="84" y="243"/>
                    </a:lnTo>
                    <a:lnTo>
                      <a:pt x="84" y="240"/>
                    </a:lnTo>
                    <a:lnTo>
                      <a:pt x="84" y="236"/>
                    </a:lnTo>
                    <a:lnTo>
                      <a:pt x="84" y="231"/>
                    </a:lnTo>
                    <a:lnTo>
                      <a:pt x="83" y="228"/>
                    </a:lnTo>
                    <a:lnTo>
                      <a:pt x="81" y="225"/>
                    </a:lnTo>
                    <a:lnTo>
                      <a:pt x="84" y="222"/>
                    </a:lnTo>
                    <a:lnTo>
                      <a:pt x="84" y="218"/>
                    </a:lnTo>
                    <a:lnTo>
                      <a:pt x="86" y="209"/>
                    </a:lnTo>
                    <a:lnTo>
                      <a:pt x="97" y="161"/>
                    </a:lnTo>
                    <a:lnTo>
                      <a:pt x="100" y="148"/>
                    </a:lnTo>
                    <a:lnTo>
                      <a:pt x="103" y="140"/>
                    </a:lnTo>
                    <a:lnTo>
                      <a:pt x="114" y="87"/>
                    </a:lnTo>
                    <a:lnTo>
                      <a:pt x="116" y="81"/>
                    </a:lnTo>
                    <a:lnTo>
                      <a:pt x="131" y="14"/>
                    </a:lnTo>
                    <a:lnTo>
                      <a:pt x="134" y="0"/>
                    </a:lnTo>
                    <a:lnTo>
                      <a:pt x="183" y="11"/>
                    </a:lnTo>
                    <a:lnTo>
                      <a:pt x="173" y="53"/>
                    </a:lnTo>
                    <a:lnTo>
                      <a:pt x="169" y="78"/>
                    </a:lnTo>
                    <a:lnTo>
                      <a:pt x="164" y="98"/>
                    </a:lnTo>
                    <a:lnTo>
                      <a:pt x="165" y="100"/>
                    </a:lnTo>
                    <a:lnTo>
                      <a:pt x="165" y="103"/>
                    </a:lnTo>
                    <a:lnTo>
                      <a:pt x="169" y="109"/>
                    </a:lnTo>
                    <a:lnTo>
                      <a:pt x="169" y="112"/>
                    </a:lnTo>
                    <a:lnTo>
                      <a:pt x="172" y="112"/>
                    </a:lnTo>
                    <a:lnTo>
                      <a:pt x="172" y="115"/>
                    </a:lnTo>
                    <a:lnTo>
                      <a:pt x="172" y="119"/>
                    </a:lnTo>
                    <a:lnTo>
                      <a:pt x="173" y="122"/>
                    </a:lnTo>
                    <a:lnTo>
                      <a:pt x="173" y="125"/>
                    </a:lnTo>
                    <a:lnTo>
                      <a:pt x="175" y="126"/>
                    </a:lnTo>
                    <a:lnTo>
                      <a:pt x="175" y="131"/>
                    </a:lnTo>
                    <a:lnTo>
                      <a:pt x="176" y="133"/>
                    </a:lnTo>
                    <a:lnTo>
                      <a:pt x="176" y="136"/>
                    </a:lnTo>
                    <a:lnTo>
                      <a:pt x="172" y="139"/>
                    </a:lnTo>
                    <a:lnTo>
                      <a:pt x="175" y="140"/>
                    </a:lnTo>
                    <a:lnTo>
                      <a:pt x="175" y="144"/>
                    </a:lnTo>
                    <a:lnTo>
                      <a:pt x="176" y="145"/>
                    </a:lnTo>
                    <a:lnTo>
                      <a:pt x="176" y="147"/>
                    </a:lnTo>
                    <a:lnTo>
                      <a:pt x="175" y="148"/>
                    </a:lnTo>
                    <a:lnTo>
                      <a:pt x="172" y="147"/>
                    </a:lnTo>
                    <a:lnTo>
                      <a:pt x="170" y="148"/>
                    </a:lnTo>
                    <a:lnTo>
                      <a:pt x="170" y="150"/>
                    </a:lnTo>
                    <a:lnTo>
                      <a:pt x="173" y="151"/>
                    </a:lnTo>
                    <a:lnTo>
                      <a:pt x="175" y="153"/>
                    </a:lnTo>
                    <a:lnTo>
                      <a:pt x="176" y="154"/>
                    </a:lnTo>
                    <a:lnTo>
                      <a:pt x="178" y="159"/>
                    </a:lnTo>
                    <a:lnTo>
                      <a:pt x="179" y="162"/>
                    </a:lnTo>
                    <a:lnTo>
                      <a:pt x="179" y="164"/>
                    </a:lnTo>
                    <a:lnTo>
                      <a:pt x="184" y="165"/>
                    </a:lnTo>
                    <a:lnTo>
                      <a:pt x="184" y="165"/>
                    </a:lnTo>
                    <a:lnTo>
                      <a:pt x="187" y="167"/>
                    </a:lnTo>
                    <a:lnTo>
                      <a:pt x="189" y="168"/>
                    </a:lnTo>
                    <a:lnTo>
                      <a:pt x="189" y="175"/>
                    </a:lnTo>
                    <a:lnTo>
                      <a:pt x="194" y="181"/>
                    </a:lnTo>
                    <a:lnTo>
                      <a:pt x="194" y="183"/>
                    </a:lnTo>
                    <a:lnTo>
                      <a:pt x="195" y="184"/>
                    </a:lnTo>
                    <a:lnTo>
                      <a:pt x="195" y="186"/>
                    </a:lnTo>
                    <a:lnTo>
                      <a:pt x="197" y="190"/>
                    </a:lnTo>
                    <a:lnTo>
                      <a:pt x="198" y="195"/>
                    </a:lnTo>
                    <a:lnTo>
                      <a:pt x="198" y="197"/>
                    </a:lnTo>
                    <a:lnTo>
                      <a:pt x="200" y="197"/>
                    </a:lnTo>
                    <a:lnTo>
                      <a:pt x="201" y="200"/>
                    </a:lnTo>
                    <a:lnTo>
                      <a:pt x="203" y="201"/>
                    </a:lnTo>
                    <a:lnTo>
                      <a:pt x="203" y="203"/>
                    </a:lnTo>
                    <a:lnTo>
                      <a:pt x="201" y="206"/>
                    </a:lnTo>
                    <a:lnTo>
                      <a:pt x="203" y="211"/>
                    </a:lnTo>
                    <a:lnTo>
                      <a:pt x="204" y="212"/>
                    </a:lnTo>
                    <a:lnTo>
                      <a:pt x="206" y="214"/>
                    </a:lnTo>
                    <a:lnTo>
                      <a:pt x="208" y="215"/>
                    </a:lnTo>
                    <a:lnTo>
                      <a:pt x="209" y="215"/>
                    </a:lnTo>
                    <a:lnTo>
                      <a:pt x="208" y="222"/>
                    </a:lnTo>
                    <a:lnTo>
                      <a:pt x="209" y="222"/>
                    </a:lnTo>
                    <a:lnTo>
                      <a:pt x="212" y="218"/>
                    </a:lnTo>
                    <a:lnTo>
                      <a:pt x="214" y="218"/>
                    </a:lnTo>
                    <a:lnTo>
                      <a:pt x="215" y="223"/>
                    </a:lnTo>
                    <a:lnTo>
                      <a:pt x="214" y="225"/>
                    </a:lnTo>
                    <a:lnTo>
                      <a:pt x="214" y="226"/>
                    </a:lnTo>
                    <a:lnTo>
                      <a:pt x="215" y="229"/>
                    </a:lnTo>
                    <a:lnTo>
                      <a:pt x="218" y="229"/>
                    </a:lnTo>
                    <a:lnTo>
                      <a:pt x="222" y="231"/>
                    </a:lnTo>
                    <a:lnTo>
                      <a:pt x="225" y="229"/>
                    </a:lnTo>
                    <a:lnTo>
                      <a:pt x="228" y="228"/>
                    </a:lnTo>
                    <a:lnTo>
                      <a:pt x="229" y="229"/>
                    </a:lnTo>
                    <a:lnTo>
                      <a:pt x="229" y="232"/>
                    </a:lnTo>
                    <a:lnTo>
                      <a:pt x="228" y="236"/>
                    </a:lnTo>
                    <a:lnTo>
                      <a:pt x="226" y="240"/>
                    </a:lnTo>
                    <a:lnTo>
                      <a:pt x="226" y="242"/>
                    </a:lnTo>
                    <a:lnTo>
                      <a:pt x="223" y="243"/>
                    </a:lnTo>
                    <a:lnTo>
                      <a:pt x="223" y="248"/>
                    </a:lnTo>
                    <a:lnTo>
                      <a:pt x="222" y="251"/>
                    </a:lnTo>
                    <a:lnTo>
                      <a:pt x="222" y="251"/>
                    </a:lnTo>
                    <a:lnTo>
                      <a:pt x="218" y="261"/>
                    </a:lnTo>
                    <a:lnTo>
                      <a:pt x="215" y="262"/>
                    </a:lnTo>
                    <a:lnTo>
                      <a:pt x="215" y="264"/>
                    </a:lnTo>
                    <a:lnTo>
                      <a:pt x="217" y="265"/>
                    </a:lnTo>
                    <a:lnTo>
                      <a:pt x="215" y="270"/>
                    </a:lnTo>
                    <a:lnTo>
                      <a:pt x="215" y="271"/>
                    </a:lnTo>
                    <a:lnTo>
                      <a:pt x="212" y="270"/>
                    </a:lnTo>
                    <a:lnTo>
                      <a:pt x="212" y="271"/>
                    </a:lnTo>
                    <a:lnTo>
                      <a:pt x="212" y="275"/>
                    </a:lnTo>
                    <a:lnTo>
                      <a:pt x="212" y="275"/>
                    </a:lnTo>
                    <a:lnTo>
                      <a:pt x="214" y="278"/>
                    </a:lnTo>
                    <a:lnTo>
                      <a:pt x="212" y="279"/>
                    </a:lnTo>
                    <a:lnTo>
                      <a:pt x="211" y="282"/>
                    </a:lnTo>
                    <a:lnTo>
                      <a:pt x="212" y="284"/>
                    </a:lnTo>
                    <a:lnTo>
                      <a:pt x="211" y="284"/>
                    </a:lnTo>
                    <a:lnTo>
                      <a:pt x="214" y="287"/>
                    </a:lnTo>
                    <a:lnTo>
                      <a:pt x="214" y="289"/>
                    </a:lnTo>
                    <a:lnTo>
                      <a:pt x="212" y="292"/>
                    </a:lnTo>
                    <a:lnTo>
                      <a:pt x="212" y="292"/>
                    </a:lnTo>
                    <a:lnTo>
                      <a:pt x="214" y="296"/>
                    </a:lnTo>
                    <a:lnTo>
                      <a:pt x="212" y="298"/>
                    </a:lnTo>
                    <a:lnTo>
                      <a:pt x="211" y="296"/>
                    </a:lnTo>
                    <a:lnTo>
                      <a:pt x="209" y="298"/>
                    </a:lnTo>
                    <a:lnTo>
                      <a:pt x="208" y="296"/>
                    </a:lnTo>
                    <a:lnTo>
                      <a:pt x="206" y="300"/>
                    </a:lnTo>
                    <a:lnTo>
                      <a:pt x="203" y="303"/>
                    </a:lnTo>
                    <a:lnTo>
                      <a:pt x="203" y="306"/>
                    </a:lnTo>
                    <a:lnTo>
                      <a:pt x="203" y="307"/>
                    </a:lnTo>
                    <a:lnTo>
                      <a:pt x="206" y="310"/>
                    </a:lnTo>
                    <a:lnTo>
                      <a:pt x="204" y="312"/>
                    </a:lnTo>
                    <a:lnTo>
                      <a:pt x="204" y="314"/>
                    </a:lnTo>
                    <a:lnTo>
                      <a:pt x="200" y="315"/>
                    </a:lnTo>
                    <a:lnTo>
                      <a:pt x="201" y="318"/>
                    </a:lnTo>
                    <a:lnTo>
                      <a:pt x="200" y="321"/>
                    </a:lnTo>
                    <a:lnTo>
                      <a:pt x="201" y="321"/>
                    </a:lnTo>
                    <a:lnTo>
                      <a:pt x="203" y="323"/>
                    </a:lnTo>
                    <a:lnTo>
                      <a:pt x="204" y="323"/>
                    </a:lnTo>
                    <a:lnTo>
                      <a:pt x="206" y="324"/>
                    </a:lnTo>
                    <a:lnTo>
                      <a:pt x="206" y="328"/>
                    </a:lnTo>
                    <a:lnTo>
                      <a:pt x="209" y="329"/>
                    </a:lnTo>
                    <a:lnTo>
                      <a:pt x="209" y="331"/>
                    </a:lnTo>
                    <a:lnTo>
                      <a:pt x="211" y="332"/>
                    </a:lnTo>
                    <a:lnTo>
                      <a:pt x="214" y="331"/>
                    </a:lnTo>
                    <a:lnTo>
                      <a:pt x="215" y="329"/>
                    </a:lnTo>
                    <a:lnTo>
                      <a:pt x="215" y="326"/>
                    </a:lnTo>
                    <a:lnTo>
                      <a:pt x="218" y="328"/>
                    </a:lnTo>
                    <a:lnTo>
                      <a:pt x="220" y="326"/>
                    </a:lnTo>
                    <a:lnTo>
                      <a:pt x="222" y="326"/>
                    </a:lnTo>
                    <a:lnTo>
                      <a:pt x="223" y="324"/>
                    </a:lnTo>
                    <a:lnTo>
                      <a:pt x="225" y="323"/>
                    </a:lnTo>
                    <a:lnTo>
                      <a:pt x="228" y="321"/>
                    </a:lnTo>
                    <a:lnTo>
                      <a:pt x="229" y="320"/>
                    </a:lnTo>
                    <a:lnTo>
                      <a:pt x="231" y="318"/>
                    </a:lnTo>
                    <a:lnTo>
                      <a:pt x="231" y="317"/>
                    </a:lnTo>
                    <a:lnTo>
                      <a:pt x="231" y="315"/>
                    </a:lnTo>
                    <a:lnTo>
                      <a:pt x="233" y="315"/>
                    </a:lnTo>
                    <a:lnTo>
                      <a:pt x="234" y="317"/>
                    </a:lnTo>
                    <a:lnTo>
                      <a:pt x="236" y="318"/>
                    </a:lnTo>
                    <a:lnTo>
                      <a:pt x="234" y="320"/>
                    </a:lnTo>
                    <a:lnTo>
                      <a:pt x="236" y="321"/>
                    </a:lnTo>
                    <a:lnTo>
                      <a:pt x="236" y="323"/>
                    </a:lnTo>
                    <a:lnTo>
                      <a:pt x="237" y="324"/>
                    </a:lnTo>
                    <a:lnTo>
                      <a:pt x="240" y="324"/>
                    </a:lnTo>
                    <a:lnTo>
                      <a:pt x="240" y="326"/>
                    </a:lnTo>
                    <a:lnTo>
                      <a:pt x="237" y="332"/>
                    </a:lnTo>
                    <a:lnTo>
                      <a:pt x="240" y="332"/>
                    </a:lnTo>
                    <a:lnTo>
                      <a:pt x="240" y="334"/>
                    </a:lnTo>
                    <a:lnTo>
                      <a:pt x="240" y="335"/>
                    </a:lnTo>
                    <a:lnTo>
                      <a:pt x="239" y="339"/>
                    </a:lnTo>
                    <a:lnTo>
                      <a:pt x="239" y="342"/>
                    </a:lnTo>
                    <a:lnTo>
                      <a:pt x="240" y="345"/>
                    </a:lnTo>
                    <a:lnTo>
                      <a:pt x="239" y="349"/>
                    </a:lnTo>
                    <a:lnTo>
                      <a:pt x="242" y="354"/>
                    </a:lnTo>
                    <a:lnTo>
                      <a:pt x="240" y="356"/>
                    </a:lnTo>
                    <a:lnTo>
                      <a:pt x="242" y="360"/>
                    </a:lnTo>
                    <a:lnTo>
                      <a:pt x="245" y="363"/>
                    </a:lnTo>
                    <a:lnTo>
                      <a:pt x="243" y="365"/>
                    </a:lnTo>
                    <a:lnTo>
                      <a:pt x="245" y="368"/>
                    </a:lnTo>
                    <a:lnTo>
                      <a:pt x="245" y="368"/>
                    </a:lnTo>
                    <a:lnTo>
                      <a:pt x="247" y="370"/>
                    </a:lnTo>
                    <a:lnTo>
                      <a:pt x="248" y="371"/>
                    </a:lnTo>
                    <a:lnTo>
                      <a:pt x="247" y="373"/>
                    </a:lnTo>
                    <a:lnTo>
                      <a:pt x="248" y="374"/>
                    </a:lnTo>
                    <a:lnTo>
                      <a:pt x="248" y="374"/>
                    </a:lnTo>
                    <a:lnTo>
                      <a:pt x="250" y="376"/>
                    </a:lnTo>
                    <a:lnTo>
                      <a:pt x="250" y="378"/>
                    </a:lnTo>
                    <a:lnTo>
                      <a:pt x="250" y="381"/>
                    </a:lnTo>
                    <a:lnTo>
                      <a:pt x="250" y="384"/>
                    </a:lnTo>
                    <a:lnTo>
                      <a:pt x="248" y="385"/>
                    </a:lnTo>
                    <a:lnTo>
                      <a:pt x="247" y="385"/>
                    </a:lnTo>
                    <a:lnTo>
                      <a:pt x="247" y="385"/>
                    </a:lnTo>
                    <a:lnTo>
                      <a:pt x="248" y="393"/>
                    </a:lnTo>
                    <a:lnTo>
                      <a:pt x="248" y="395"/>
                    </a:lnTo>
                    <a:lnTo>
                      <a:pt x="253" y="398"/>
                    </a:lnTo>
                    <a:lnTo>
                      <a:pt x="253" y="399"/>
                    </a:lnTo>
                    <a:lnTo>
                      <a:pt x="253" y="401"/>
                    </a:lnTo>
                    <a:lnTo>
                      <a:pt x="257" y="398"/>
                    </a:lnTo>
                    <a:lnTo>
                      <a:pt x="257" y="399"/>
                    </a:lnTo>
                    <a:lnTo>
                      <a:pt x="262" y="404"/>
                    </a:lnTo>
                    <a:lnTo>
                      <a:pt x="262" y="406"/>
                    </a:lnTo>
                    <a:lnTo>
                      <a:pt x="264" y="409"/>
                    </a:lnTo>
                    <a:lnTo>
                      <a:pt x="264" y="410"/>
                    </a:lnTo>
                    <a:lnTo>
                      <a:pt x="265" y="412"/>
                    </a:lnTo>
                    <a:lnTo>
                      <a:pt x="265" y="417"/>
                    </a:lnTo>
                    <a:lnTo>
                      <a:pt x="262" y="420"/>
                    </a:lnTo>
                    <a:lnTo>
                      <a:pt x="265" y="423"/>
                    </a:lnTo>
                    <a:lnTo>
                      <a:pt x="265" y="424"/>
                    </a:lnTo>
                    <a:lnTo>
                      <a:pt x="265" y="427"/>
                    </a:lnTo>
                    <a:lnTo>
                      <a:pt x="265" y="429"/>
                    </a:lnTo>
                    <a:lnTo>
                      <a:pt x="265" y="432"/>
                    </a:lnTo>
                    <a:lnTo>
                      <a:pt x="265" y="434"/>
                    </a:lnTo>
                    <a:lnTo>
                      <a:pt x="265" y="434"/>
                    </a:lnTo>
                    <a:lnTo>
                      <a:pt x="268" y="437"/>
                    </a:lnTo>
                    <a:lnTo>
                      <a:pt x="272" y="438"/>
                    </a:lnTo>
                    <a:lnTo>
                      <a:pt x="272" y="440"/>
                    </a:lnTo>
                    <a:lnTo>
                      <a:pt x="272" y="442"/>
                    </a:lnTo>
                    <a:lnTo>
                      <a:pt x="275" y="442"/>
                    </a:lnTo>
                    <a:lnTo>
                      <a:pt x="275" y="438"/>
                    </a:lnTo>
                    <a:lnTo>
                      <a:pt x="275" y="437"/>
                    </a:lnTo>
                    <a:lnTo>
                      <a:pt x="276" y="434"/>
                    </a:lnTo>
                    <a:lnTo>
                      <a:pt x="278" y="432"/>
                    </a:lnTo>
                    <a:lnTo>
                      <a:pt x="281" y="432"/>
                    </a:lnTo>
                    <a:lnTo>
                      <a:pt x="281" y="431"/>
                    </a:lnTo>
                    <a:lnTo>
                      <a:pt x="284" y="432"/>
                    </a:lnTo>
                    <a:lnTo>
                      <a:pt x="290" y="434"/>
                    </a:lnTo>
                    <a:lnTo>
                      <a:pt x="293" y="435"/>
                    </a:lnTo>
                    <a:lnTo>
                      <a:pt x="295" y="435"/>
                    </a:lnTo>
                    <a:lnTo>
                      <a:pt x="296" y="437"/>
                    </a:lnTo>
                    <a:lnTo>
                      <a:pt x="300" y="438"/>
                    </a:lnTo>
                    <a:lnTo>
                      <a:pt x="303" y="434"/>
                    </a:lnTo>
                    <a:lnTo>
                      <a:pt x="303" y="432"/>
                    </a:lnTo>
                    <a:lnTo>
                      <a:pt x="306" y="431"/>
                    </a:lnTo>
                    <a:lnTo>
                      <a:pt x="307" y="431"/>
                    </a:lnTo>
                    <a:lnTo>
                      <a:pt x="309" y="431"/>
                    </a:lnTo>
                    <a:lnTo>
                      <a:pt x="309" y="432"/>
                    </a:lnTo>
                    <a:lnTo>
                      <a:pt x="311" y="432"/>
                    </a:lnTo>
                    <a:lnTo>
                      <a:pt x="314" y="434"/>
                    </a:lnTo>
                    <a:lnTo>
                      <a:pt x="315" y="435"/>
                    </a:lnTo>
                    <a:lnTo>
                      <a:pt x="318" y="434"/>
                    </a:lnTo>
                    <a:lnTo>
                      <a:pt x="320" y="435"/>
                    </a:lnTo>
                    <a:lnTo>
                      <a:pt x="320" y="434"/>
                    </a:lnTo>
                    <a:lnTo>
                      <a:pt x="321" y="435"/>
                    </a:lnTo>
                    <a:lnTo>
                      <a:pt x="325" y="434"/>
                    </a:lnTo>
                    <a:lnTo>
                      <a:pt x="328" y="434"/>
                    </a:lnTo>
                    <a:lnTo>
                      <a:pt x="331" y="438"/>
                    </a:lnTo>
                    <a:lnTo>
                      <a:pt x="332" y="437"/>
                    </a:lnTo>
                    <a:lnTo>
                      <a:pt x="334" y="437"/>
                    </a:lnTo>
                    <a:lnTo>
                      <a:pt x="337" y="437"/>
                    </a:lnTo>
                    <a:lnTo>
                      <a:pt x="339" y="435"/>
                    </a:lnTo>
                    <a:lnTo>
                      <a:pt x="343" y="437"/>
                    </a:lnTo>
                    <a:lnTo>
                      <a:pt x="345" y="437"/>
                    </a:lnTo>
                    <a:lnTo>
                      <a:pt x="350" y="440"/>
                    </a:lnTo>
                    <a:lnTo>
                      <a:pt x="350" y="438"/>
                    </a:lnTo>
                    <a:lnTo>
                      <a:pt x="351" y="438"/>
                    </a:lnTo>
                    <a:lnTo>
                      <a:pt x="351" y="438"/>
                    </a:lnTo>
                    <a:lnTo>
                      <a:pt x="350" y="437"/>
                    </a:lnTo>
                    <a:lnTo>
                      <a:pt x="348" y="434"/>
                    </a:lnTo>
                    <a:lnTo>
                      <a:pt x="350" y="432"/>
                    </a:lnTo>
                    <a:lnTo>
                      <a:pt x="350" y="431"/>
                    </a:lnTo>
                    <a:lnTo>
                      <a:pt x="351" y="431"/>
                    </a:lnTo>
                    <a:lnTo>
                      <a:pt x="353" y="429"/>
                    </a:lnTo>
                    <a:lnTo>
                      <a:pt x="353" y="427"/>
                    </a:lnTo>
                    <a:lnTo>
                      <a:pt x="351" y="426"/>
                    </a:lnTo>
                    <a:lnTo>
                      <a:pt x="353" y="424"/>
                    </a:lnTo>
                    <a:lnTo>
                      <a:pt x="354" y="424"/>
                    </a:lnTo>
                    <a:lnTo>
                      <a:pt x="356" y="424"/>
                    </a:lnTo>
                    <a:lnTo>
                      <a:pt x="357" y="423"/>
                    </a:lnTo>
                    <a:lnTo>
                      <a:pt x="359" y="421"/>
                    </a:lnTo>
                    <a:lnTo>
                      <a:pt x="359" y="424"/>
                    </a:lnTo>
                    <a:lnTo>
                      <a:pt x="360" y="424"/>
                    </a:lnTo>
                    <a:lnTo>
                      <a:pt x="360" y="426"/>
                    </a:lnTo>
                    <a:lnTo>
                      <a:pt x="362" y="427"/>
                    </a:lnTo>
                    <a:lnTo>
                      <a:pt x="362" y="429"/>
                    </a:lnTo>
                    <a:lnTo>
                      <a:pt x="362" y="432"/>
                    </a:lnTo>
                    <a:lnTo>
                      <a:pt x="365" y="434"/>
                    </a:lnTo>
                    <a:lnTo>
                      <a:pt x="365" y="434"/>
                    </a:lnTo>
                    <a:lnTo>
                      <a:pt x="364" y="435"/>
                    </a:lnTo>
                    <a:lnTo>
                      <a:pt x="364" y="438"/>
                    </a:lnTo>
                    <a:lnTo>
                      <a:pt x="367" y="440"/>
                    </a:lnTo>
                    <a:lnTo>
                      <a:pt x="367" y="440"/>
                    </a:lnTo>
                    <a:lnTo>
                      <a:pt x="368" y="443"/>
                    </a:lnTo>
                    <a:lnTo>
                      <a:pt x="368" y="445"/>
                    </a:lnTo>
                    <a:lnTo>
                      <a:pt x="370" y="446"/>
                    </a:lnTo>
                    <a:lnTo>
                      <a:pt x="371" y="448"/>
                    </a:lnTo>
                    <a:lnTo>
                      <a:pt x="365" y="490"/>
                    </a:lnTo>
                    <a:lnTo>
                      <a:pt x="359" y="530"/>
                    </a:lnTo>
                    <a:lnTo>
                      <a:pt x="356" y="551"/>
                    </a:lnTo>
                    <a:lnTo>
                      <a:pt x="353" y="574"/>
                    </a:lnTo>
                    <a:lnTo>
                      <a:pt x="345" y="618"/>
                    </a:lnTo>
                    <a:lnTo>
                      <a:pt x="337" y="661"/>
                    </a:lnTo>
                    <a:lnTo>
                      <a:pt x="312" y="657"/>
                    </a:lnTo>
                    <a:lnTo>
                      <a:pt x="278" y="652"/>
                    </a:lnTo>
                    <a:lnTo>
                      <a:pt x="275" y="651"/>
                    </a:lnTo>
                    <a:lnTo>
                      <a:pt x="228" y="643"/>
                    </a:lnTo>
                    <a:lnTo>
                      <a:pt x="169" y="632"/>
                    </a:lnTo>
                    <a:lnTo>
                      <a:pt x="156" y="629"/>
                    </a:lnTo>
                    <a:lnTo>
                      <a:pt x="112" y="621"/>
                    </a:lnTo>
                    <a:lnTo>
                      <a:pt x="61" y="610"/>
                    </a:lnTo>
                    <a:lnTo>
                      <a:pt x="2" y="598"/>
                    </a:lnTo>
                    <a:lnTo>
                      <a:pt x="0" y="596"/>
                    </a:lnTo>
                    <a:lnTo>
                      <a:pt x="33" y="452"/>
                    </a:lnTo>
                    <a:lnTo>
                      <a:pt x="33" y="452"/>
                    </a:lnTo>
                    <a:close/>
                  </a:path>
                </a:pathLst>
              </a:custGeom>
              <a:grpFill/>
              <a:ln w="4826" cap="rnd">
                <a:solidFill>
                  <a:schemeClr val="bg1"/>
                </a:solidFill>
                <a:prstDash val="solid"/>
                <a:round/>
                <a:headEnd/>
                <a:tailEnd/>
              </a:ln>
            </p:spPr>
            <p:txBody>
              <a:bodyPr/>
              <a:lstStyle/>
              <a:p>
                <a:pPr>
                  <a:defRPr/>
                </a:pPr>
                <a:endParaRPr lang="en-US">
                  <a:latin typeface="Arial" charset="0"/>
                </a:endParaRPr>
              </a:p>
            </p:txBody>
          </p:sp>
          <p:sp>
            <p:nvSpPr>
              <p:cNvPr id="28" name="Freeform 27"/>
              <p:cNvSpPr>
                <a:spLocks/>
              </p:cNvSpPr>
              <p:nvPr/>
            </p:nvSpPr>
            <p:spPr bwMode="auto">
              <a:xfrm>
                <a:off x="7243763" y="1736725"/>
                <a:ext cx="219075" cy="452438"/>
              </a:xfrm>
              <a:custGeom>
                <a:avLst/>
                <a:gdLst/>
                <a:ahLst/>
                <a:cxnLst>
                  <a:cxn ang="0">
                    <a:pos x="46" y="210"/>
                  </a:cxn>
                  <a:cxn ang="0">
                    <a:pos x="39" y="167"/>
                  </a:cxn>
                  <a:cxn ang="0">
                    <a:pos x="31" y="145"/>
                  </a:cxn>
                  <a:cxn ang="0">
                    <a:pos x="29" y="142"/>
                  </a:cxn>
                  <a:cxn ang="0">
                    <a:pos x="25" y="147"/>
                  </a:cxn>
                  <a:cxn ang="0">
                    <a:pos x="25" y="131"/>
                  </a:cxn>
                  <a:cxn ang="0">
                    <a:pos x="20" y="120"/>
                  </a:cxn>
                  <a:cxn ang="0">
                    <a:pos x="15" y="109"/>
                  </a:cxn>
                  <a:cxn ang="0">
                    <a:pos x="14" y="101"/>
                  </a:cxn>
                  <a:cxn ang="0">
                    <a:pos x="14" y="93"/>
                  </a:cxn>
                  <a:cxn ang="0">
                    <a:pos x="14" y="75"/>
                  </a:cxn>
                  <a:cxn ang="0">
                    <a:pos x="7" y="64"/>
                  </a:cxn>
                  <a:cxn ang="0">
                    <a:pos x="6" y="58"/>
                  </a:cxn>
                  <a:cxn ang="0">
                    <a:pos x="3" y="48"/>
                  </a:cxn>
                  <a:cxn ang="0">
                    <a:pos x="0" y="39"/>
                  </a:cxn>
                  <a:cxn ang="0">
                    <a:pos x="0" y="25"/>
                  </a:cxn>
                  <a:cxn ang="0">
                    <a:pos x="76" y="5"/>
                  </a:cxn>
                  <a:cxn ang="0">
                    <a:pos x="98" y="5"/>
                  </a:cxn>
                  <a:cxn ang="0">
                    <a:pos x="98" y="20"/>
                  </a:cxn>
                  <a:cxn ang="0">
                    <a:pos x="99" y="31"/>
                  </a:cxn>
                  <a:cxn ang="0">
                    <a:pos x="104" y="36"/>
                  </a:cxn>
                  <a:cxn ang="0">
                    <a:pos x="103" y="42"/>
                  </a:cxn>
                  <a:cxn ang="0">
                    <a:pos x="101" y="47"/>
                  </a:cxn>
                  <a:cxn ang="0">
                    <a:pos x="99" y="51"/>
                  </a:cxn>
                  <a:cxn ang="0">
                    <a:pos x="95" y="61"/>
                  </a:cxn>
                  <a:cxn ang="0">
                    <a:pos x="89" y="64"/>
                  </a:cxn>
                  <a:cxn ang="0">
                    <a:pos x="84" y="70"/>
                  </a:cxn>
                  <a:cxn ang="0">
                    <a:pos x="87" y="79"/>
                  </a:cxn>
                  <a:cxn ang="0">
                    <a:pos x="89" y="84"/>
                  </a:cxn>
                  <a:cxn ang="0">
                    <a:pos x="87" y="92"/>
                  </a:cxn>
                  <a:cxn ang="0">
                    <a:pos x="89" y="97"/>
                  </a:cxn>
                  <a:cxn ang="0">
                    <a:pos x="85" y="104"/>
                  </a:cxn>
                  <a:cxn ang="0">
                    <a:pos x="85" y="117"/>
                  </a:cxn>
                  <a:cxn ang="0">
                    <a:pos x="84" y="131"/>
                  </a:cxn>
                  <a:cxn ang="0">
                    <a:pos x="82" y="140"/>
                  </a:cxn>
                  <a:cxn ang="0">
                    <a:pos x="85" y="153"/>
                  </a:cxn>
                  <a:cxn ang="0">
                    <a:pos x="85" y="164"/>
                  </a:cxn>
                  <a:cxn ang="0">
                    <a:pos x="89" y="176"/>
                  </a:cxn>
                  <a:cxn ang="0">
                    <a:pos x="89" y="186"/>
                  </a:cxn>
                  <a:cxn ang="0">
                    <a:pos x="87" y="192"/>
                  </a:cxn>
                  <a:cxn ang="0">
                    <a:pos x="90" y="201"/>
                  </a:cxn>
                  <a:cxn ang="0">
                    <a:pos x="95" y="204"/>
                  </a:cxn>
                  <a:cxn ang="0">
                    <a:pos x="64" y="214"/>
                  </a:cxn>
                </a:cxnLst>
                <a:rect l="0" t="0" r="r" b="b"/>
                <a:pathLst>
                  <a:path w="104" h="215">
                    <a:moveTo>
                      <a:pt x="50" y="215"/>
                    </a:moveTo>
                    <a:lnTo>
                      <a:pt x="50" y="215"/>
                    </a:lnTo>
                    <a:lnTo>
                      <a:pt x="46" y="210"/>
                    </a:lnTo>
                    <a:lnTo>
                      <a:pt x="46" y="207"/>
                    </a:lnTo>
                    <a:lnTo>
                      <a:pt x="45" y="200"/>
                    </a:lnTo>
                    <a:lnTo>
                      <a:pt x="39" y="167"/>
                    </a:lnTo>
                    <a:lnTo>
                      <a:pt x="35" y="150"/>
                    </a:lnTo>
                    <a:lnTo>
                      <a:pt x="34" y="147"/>
                    </a:lnTo>
                    <a:lnTo>
                      <a:pt x="31" y="145"/>
                    </a:lnTo>
                    <a:lnTo>
                      <a:pt x="31" y="143"/>
                    </a:lnTo>
                    <a:lnTo>
                      <a:pt x="31" y="142"/>
                    </a:lnTo>
                    <a:lnTo>
                      <a:pt x="29" y="142"/>
                    </a:lnTo>
                    <a:lnTo>
                      <a:pt x="26" y="143"/>
                    </a:lnTo>
                    <a:lnTo>
                      <a:pt x="26" y="148"/>
                    </a:lnTo>
                    <a:lnTo>
                      <a:pt x="25" y="147"/>
                    </a:lnTo>
                    <a:lnTo>
                      <a:pt x="23" y="142"/>
                    </a:lnTo>
                    <a:lnTo>
                      <a:pt x="25" y="136"/>
                    </a:lnTo>
                    <a:lnTo>
                      <a:pt x="25" y="131"/>
                    </a:lnTo>
                    <a:lnTo>
                      <a:pt x="23" y="129"/>
                    </a:lnTo>
                    <a:lnTo>
                      <a:pt x="21" y="128"/>
                    </a:lnTo>
                    <a:lnTo>
                      <a:pt x="20" y="120"/>
                    </a:lnTo>
                    <a:lnTo>
                      <a:pt x="18" y="118"/>
                    </a:lnTo>
                    <a:lnTo>
                      <a:pt x="15" y="112"/>
                    </a:lnTo>
                    <a:lnTo>
                      <a:pt x="15" y="109"/>
                    </a:lnTo>
                    <a:lnTo>
                      <a:pt x="14" y="107"/>
                    </a:lnTo>
                    <a:lnTo>
                      <a:pt x="14" y="106"/>
                    </a:lnTo>
                    <a:lnTo>
                      <a:pt x="14" y="101"/>
                    </a:lnTo>
                    <a:lnTo>
                      <a:pt x="14" y="100"/>
                    </a:lnTo>
                    <a:lnTo>
                      <a:pt x="14" y="97"/>
                    </a:lnTo>
                    <a:lnTo>
                      <a:pt x="14" y="93"/>
                    </a:lnTo>
                    <a:lnTo>
                      <a:pt x="17" y="87"/>
                    </a:lnTo>
                    <a:lnTo>
                      <a:pt x="12" y="79"/>
                    </a:lnTo>
                    <a:lnTo>
                      <a:pt x="14" y="75"/>
                    </a:lnTo>
                    <a:lnTo>
                      <a:pt x="14" y="73"/>
                    </a:lnTo>
                    <a:lnTo>
                      <a:pt x="9" y="64"/>
                    </a:lnTo>
                    <a:lnTo>
                      <a:pt x="7" y="64"/>
                    </a:lnTo>
                    <a:lnTo>
                      <a:pt x="6" y="61"/>
                    </a:lnTo>
                    <a:lnTo>
                      <a:pt x="4" y="58"/>
                    </a:lnTo>
                    <a:lnTo>
                      <a:pt x="6" y="58"/>
                    </a:lnTo>
                    <a:lnTo>
                      <a:pt x="4" y="54"/>
                    </a:lnTo>
                    <a:lnTo>
                      <a:pt x="4" y="53"/>
                    </a:lnTo>
                    <a:lnTo>
                      <a:pt x="3" y="48"/>
                    </a:lnTo>
                    <a:lnTo>
                      <a:pt x="4" y="42"/>
                    </a:lnTo>
                    <a:lnTo>
                      <a:pt x="1" y="40"/>
                    </a:lnTo>
                    <a:lnTo>
                      <a:pt x="0" y="39"/>
                    </a:lnTo>
                    <a:lnTo>
                      <a:pt x="1" y="31"/>
                    </a:lnTo>
                    <a:lnTo>
                      <a:pt x="0" y="26"/>
                    </a:lnTo>
                    <a:lnTo>
                      <a:pt x="0" y="25"/>
                    </a:lnTo>
                    <a:lnTo>
                      <a:pt x="7" y="23"/>
                    </a:lnTo>
                    <a:lnTo>
                      <a:pt x="42" y="14"/>
                    </a:lnTo>
                    <a:lnTo>
                      <a:pt x="76" y="5"/>
                    </a:lnTo>
                    <a:lnTo>
                      <a:pt x="96" y="0"/>
                    </a:lnTo>
                    <a:lnTo>
                      <a:pt x="95" y="3"/>
                    </a:lnTo>
                    <a:lnTo>
                      <a:pt x="98" y="5"/>
                    </a:lnTo>
                    <a:lnTo>
                      <a:pt x="99" y="9"/>
                    </a:lnTo>
                    <a:lnTo>
                      <a:pt x="96" y="17"/>
                    </a:lnTo>
                    <a:lnTo>
                      <a:pt x="98" y="20"/>
                    </a:lnTo>
                    <a:lnTo>
                      <a:pt x="96" y="23"/>
                    </a:lnTo>
                    <a:lnTo>
                      <a:pt x="98" y="29"/>
                    </a:lnTo>
                    <a:lnTo>
                      <a:pt x="99" y="31"/>
                    </a:lnTo>
                    <a:lnTo>
                      <a:pt x="101" y="33"/>
                    </a:lnTo>
                    <a:lnTo>
                      <a:pt x="103" y="36"/>
                    </a:lnTo>
                    <a:lnTo>
                      <a:pt x="104" y="36"/>
                    </a:lnTo>
                    <a:lnTo>
                      <a:pt x="103" y="39"/>
                    </a:lnTo>
                    <a:lnTo>
                      <a:pt x="103" y="40"/>
                    </a:lnTo>
                    <a:lnTo>
                      <a:pt x="103" y="42"/>
                    </a:lnTo>
                    <a:lnTo>
                      <a:pt x="104" y="45"/>
                    </a:lnTo>
                    <a:lnTo>
                      <a:pt x="103" y="47"/>
                    </a:lnTo>
                    <a:lnTo>
                      <a:pt x="101" y="47"/>
                    </a:lnTo>
                    <a:lnTo>
                      <a:pt x="101" y="48"/>
                    </a:lnTo>
                    <a:lnTo>
                      <a:pt x="101" y="50"/>
                    </a:lnTo>
                    <a:lnTo>
                      <a:pt x="99" y="51"/>
                    </a:lnTo>
                    <a:lnTo>
                      <a:pt x="96" y="54"/>
                    </a:lnTo>
                    <a:lnTo>
                      <a:pt x="95" y="58"/>
                    </a:lnTo>
                    <a:lnTo>
                      <a:pt x="95" y="61"/>
                    </a:lnTo>
                    <a:lnTo>
                      <a:pt x="93" y="61"/>
                    </a:lnTo>
                    <a:lnTo>
                      <a:pt x="89" y="62"/>
                    </a:lnTo>
                    <a:lnTo>
                      <a:pt x="89" y="64"/>
                    </a:lnTo>
                    <a:lnTo>
                      <a:pt x="85" y="64"/>
                    </a:lnTo>
                    <a:lnTo>
                      <a:pt x="84" y="67"/>
                    </a:lnTo>
                    <a:lnTo>
                      <a:pt x="84" y="70"/>
                    </a:lnTo>
                    <a:lnTo>
                      <a:pt x="84" y="73"/>
                    </a:lnTo>
                    <a:lnTo>
                      <a:pt x="85" y="78"/>
                    </a:lnTo>
                    <a:lnTo>
                      <a:pt x="87" y="79"/>
                    </a:lnTo>
                    <a:lnTo>
                      <a:pt x="87" y="83"/>
                    </a:lnTo>
                    <a:lnTo>
                      <a:pt x="87" y="84"/>
                    </a:lnTo>
                    <a:lnTo>
                      <a:pt x="89" y="84"/>
                    </a:lnTo>
                    <a:lnTo>
                      <a:pt x="89" y="86"/>
                    </a:lnTo>
                    <a:lnTo>
                      <a:pt x="87" y="90"/>
                    </a:lnTo>
                    <a:lnTo>
                      <a:pt x="87" y="92"/>
                    </a:lnTo>
                    <a:lnTo>
                      <a:pt x="87" y="95"/>
                    </a:lnTo>
                    <a:lnTo>
                      <a:pt x="87" y="95"/>
                    </a:lnTo>
                    <a:lnTo>
                      <a:pt x="89" y="97"/>
                    </a:lnTo>
                    <a:lnTo>
                      <a:pt x="87" y="98"/>
                    </a:lnTo>
                    <a:lnTo>
                      <a:pt x="87" y="101"/>
                    </a:lnTo>
                    <a:lnTo>
                      <a:pt x="85" y="104"/>
                    </a:lnTo>
                    <a:lnTo>
                      <a:pt x="87" y="111"/>
                    </a:lnTo>
                    <a:lnTo>
                      <a:pt x="87" y="115"/>
                    </a:lnTo>
                    <a:lnTo>
                      <a:pt x="85" y="117"/>
                    </a:lnTo>
                    <a:lnTo>
                      <a:pt x="84" y="118"/>
                    </a:lnTo>
                    <a:lnTo>
                      <a:pt x="82" y="122"/>
                    </a:lnTo>
                    <a:lnTo>
                      <a:pt x="84" y="131"/>
                    </a:lnTo>
                    <a:lnTo>
                      <a:pt x="81" y="132"/>
                    </a:lnTo>
                    <a:lnTo>
                      <a:pt x="81" y="139"/>
                    </a:lnTo>
                    <a:lnTo>
                      <a:pt x="82" y="140"/>
                    </a:lnTo>
                    <a:lnTo>
                      <a:pt x="84" y="148"/>
                    </a:lnTo>
                    <a:lnTo>
                      <a:pt x="84" y="151"/>
                    </a:lnTo>
                    <a:lnTo>
                      <a:pt x="85" y="153"/>
                    </a:lnTo>
                    <a:lnTo>
                      <a:pt x="84" y="154"/>
                    </a:lnTo>
                    <a:lnTo>
                      <a:pt x="85" y="156"/>
                    </a:lnTo>
                    <a:lnTo>
                      <a:pt x="85" y="164"/>
                    </a:lnTo>
                    <a:lnTo>
                      <a:pt x="85" y="170"/>
                    </a:lnTo>
                    <a:lnTo>
                      <a:pt x="87" y="173"/>
                    </a:lnTo>
                    <a:lnTo>
                      <a:pt x="89" y="176"/>
                    </a:lnTo>
                    <a:lnTo>
                      <a:pt x="87" y="179"/>
                    </a:lnTo>
                    <a:lnTo>
                      <a:pt x="89" y="182"/>
                    </a:lnTo>
                    <a:lnTo>
                      <a:pt x="89" y="186"/>
                    </a:lnTo>
                    <a:lnTo>
                      <a:pt x="87" y="187"/>
                    </a:lnTo>
                    <a:lnTo>
                      <a:pt x="87" y="189"/>
                    </a:lnTo>
                    <a:lnTo>
                      <a:pt x="87" y="192"/>
                    </a:lnTo>
                    <a:lnTo>
                      <a:pt x="87" y="196"/>
                    </a:lnTo>
                    <a:lnTo>
                      <a:pt x="89" y="201"/>
                    </a:lnTo>
                    <a:lnTo>
                      <a:pt x="90" y="201"/>
                    </a:lnTo>
                    <a:lnTo>
                      <a:pt x="92" y="203"/>
                    </a:lnTo>
                    <a:lnTo>
                      <a:pt x="93" y="204"/>
                    </a:lnTo>
                    <a:lnTo>
                      <a:pt x="95" y="204"/>
                    </a:lnTo>
                    <a:lnTo>
                      <a:pt x="95" y="206"/>
                    </a:lnTo>
                    <a:lnTo>
                      <a:pt x="68" y="212"/>
                    </a:lnTo>
                    <a:lnTo>
                      <a:pt x="64" y="214"/>
                    </a:lnTo>
                    <a:lnTo>
                      <a:pt x="50" y="215"/>
                    </a:lnTo>
                    <a:lnTo>
                      <a:pt x="50" y="215"/>
                    </a:lnTo>
                    <a:close/>
                  </a:path>
                </a:pathLst>
              </a:custGeom>
              <a:grpFill/>
              <a:ln w="4826" cap="rnd">
                <a:solidFill>
                  <a:schemeClr val="bg1"/>
                </a:solidFill>
                <a:prstDash val="solid"/>
                <a:round/>
                <a:headEnd/>
                <a:tailEnd/>
              </a:ln>
            </p:spPr>
            <p:txBody>
              <a:bodyPr/>
              <a:lstStyle/>
              <a:p>
                <a:pPr>
                  <a:defRPr/>
                </a:pPr>
                <a:endParaRPr lang="en-US">
                  <a:latin typeface="Arial" charset="0"/>
                </a:endParaRPr>
              </a:p>
            </p:txBody>
          </p:sp>
          <p:sp>
            <p:nvSpPr>
              <p:cNvPr id="29" name="Freeform 28"/>
              <p:cNvSpPr>
                <a:spLocks/>
              </p:cNvSpPr>
              <p:nvPr/>
            </p:nvSpPr>
            <p:spPr bwMode="auto">
              <a:xfrm>
                <a:off x="4521200" y="1309688"/>
                <a:ext cx="841375" cy="1077912"/>
              </a:xfrm>
              <a:custGeom>
                <a:avLst/>
                <a:gdLst/>
                <a:ahLst/>
                <a:cxnLst>
                  <a:cxn ang="0">
                    <a:pos x="230" y="509"/>
                  </a:cxn>
                  <a:cxn ang="0">
                    <a:pos x="161" y="512"/>
                  </a:cxn>
                  <a:cxn ang="0">
                    <a:pos x="94" y="512"/>
                  </a:cxn>
                  <a:cxn ang="0">
                    <a:pos x="38" y="451"/>
                  </a:cxn>
                  <a:cxn ang="0">
                    <a:pos x="39" y="356"/>
                  </a:cxn>
                  <a:cxn ang="0">
                    <a:pos x="25" y="345"/>
                  </a:cxn>
                  <a:cxn ang="0">
                    <a:pos x="17" y="325"/>
                  </a:cxn>
                  <a:cxn ang="0">
                    <a:pos x="33" y="298"/>
                  </a:cxn>
                  <a:cxn ang="0">
                    <a:pos x="32" y="275"/>
                  </a:cxn>
                  <a:cxn ang="0">
                    <a:pos x="27" y="258"/>
                  </a:cxn>
                  <a:cxn ang="0">
                    <a:pos x="22" y="241"/>
                  </a:cxn>
                  <a:cxn ang="0">
                    <a:pos x="22" y="227"/>
                  </a:cxn>
                  <a:cxn ang="0">
                    <a:pos x="24" y="213"/>
                  </a:cxn>
                  <a:cxn ang="0">
                    <a:pos x="21" y="209"/>
                  </a:cxn>
                  <a:cxn ang="0">
                    <a:pos x="21" y="198"/>
                  </a:cxn>
                  <a:cxn ang="0">
                    <a:pos x="19" y="181"/>
                  </a:cxn>
                  <a:cxn ang="0">
                    <a:pos x="19" y="170"/>
                  </a:cxn>
                  <a:cxn ang="0">
                    <a:pos x="17" y="161"/>
                  </a:cxn>
                  <a:cxn ang="0">
                    <a:pos x="17" y="147"/>
                  </a:cxn>
                  <a:cxn ang="0">
                    <a:pos x="13" y="135"/>
                  </a:cxn>
                  <a:cxn ang="0">
                    <a:pos x="8" y="114"/>
                  </a:cxn>
                  <a:cxn ang="0">
                    <a:pos x="5" y="106"/>
                  </a:cxn>
                  <a:cxn ang="0">
                    <a:pos x="5" y="102"/>
                  </a:cxn>
                  <a:cxn ang="0">
                    <a:pos x="5" y="97"/>
                  </a:cxn>
                  <a:cxn ang="0">
                    <a:pos x="5" y="94"/>
                  </a:cxn>
                  <a:cxn ang="0">
                    <a:pos x="5" y="88"/>
                  </a:cxn>
                  <a:cxn ang="0">
                    <a:pos x="5" y="83"/>
                  </a:cxn>
                  <a:cxn ang="0">
                    <a:pos x="5" y="81"/>
                  </a:cxn>
                  <a:cxn ang="0">
                    <a:pos x="3" y="72"/>
                  </a:cxn>
                  <a:cxn ang="0">
                    <a:pos x="5" y="67"/>
                  </a:cxn>
                  <a:cxn ang="0">
                    <a:pos x="7" y="60"/>
                  </a:cxn>
                  <a:cxn ang="0">
                    <a:pos x="5" y="53"/>
                  </a:cxn>
                  <a:cxn ang="0">
                    <a:pos x="3" y="47"/>
                  </a:cxn>
                  <a:cxn ang="0">
                    <a:pos x="42" y="32"/>
                  </a:cxn>
                  <a:cxn ang="0">
                    <a:pos x="131" y="42"/>
                  </a:cxn>
                  <a:cxn ang="0">
                    <a:pos x="155" y="61"/>
                  </a:cxn>
                  <a:cxn ang="0">
                    <a:pos x="194" y="69"/>
                  </a:cxn>
                  <a:cxn ang="0">
                    <a:pos x="233" y="69"/>
                  </a:cxn>
                  <a:cxn ang="0">
                    <a:pos x="244" y="78"/>
                  </a:cxn>
                  <a:cxn ang="0">
                    <a:pos x="255" y="89"/>
                  </a:cxn>
                  <a:cxn ang="0">
                    <a:pos x="281" y="97"/>
                  </a:cxn>
                  <a:cxn ang="0">
                    <a:pos x="311" y="106"/>
                  </a:cxn>
                  <a:cxn ang="0">
                    <a:pos x="345" y="103"/>
                  </a:cxn>
                  <a:cxn ang="0">
                    <a:pos x="389" y="106"/>
                  </a:cxn>
                  <a:cxn ang="0">
                    <a:pos x="350" y="136"/>
                  </a:cxn>
                  <a:cxn ang="0">
                    <a:pos x="266" y="231"/>
                  </a:cxn>
                  <a:cxn ang="0">
                    <a:pos x="262" y="284"/>
                  </a:cxn>
                  <a:cxn ang="0">
                    <a:pos x="255" y="292"/>
                  </a:cxn>
                  <a:cxn ang="0">
                    <a:pos x="239" y="305"/>
                  </a:cxn>
                  <a:cxn ang="0">
                    <a:pos x="233" y="322"/>
                  </a:cxn>
                  <a:cxn ang="0">
                    <a:pos x="244" y="337"/>
                  </a:cxn>
                  <a:cxn ang="0">
                    <a:pos x="242" y="350"/>
                  </a:cxn>
                  <a:cxn ang="0">
                    <a:pos x="242" y="369"/>
                  </a:cxn>
                  <a:cxn ang="0">
                    <a:pos x="242" y="386"/>
                  </a:cxn>
                  <a:cxn ang="0">
                    <a:pos x="242" y="403"/>
                  </a:cxn>
                  <a:cxn ang="0">
                    <a:pos x="267" y="417"/>
                  </a:cxn>
                  <a:cxn ang="0">
                    <a:pos x="286" y="431"/>
                  </a:cxn>
                  <a:cxn ang="0">
                    <a:pos x="294" y="447"/>
                  </a:cxn>
                  <a:cxn ang="0">
                    <a:pos x="312" y="459"/>
                  </a:cxn>
                  <a:cxn ang="0">
                    <a:pos x="330" y="486"/>
                  </a:cxn>
                  <a:cxn ang="0">
                    <a:pos x="311" y="506"/>
                  </a:cxn>
                </a:cxnLst>
                <a:rect l="0" t="0" r="r" b="b"/>
                <a:pathLst>
                  <a:path w="400" h="512">
                    <a:moveTo>
                      <a:pt x="303" y="506"/>
                    </a:moveTo>
                    <a:lnTo>
                      <a:pt x="284" y="507"/>
                    </a:lnTo>
                    <a:lnTo>
                      <a:pt x="262" y="509"/>
                    </a:lnTo>
                    <a:lnTo>
                      <a:pt x="256" y="509"/>
                    </a:lnTo>
                    <a:lnTo>
                      <a:pt x="230" y="509"/>
                    </a:lnTo>
                    <a:lnTo>
                      <a:pt x="230" y="509"/>
                    </a:lnTo>
                    <a:lnTo>
                      <a:pt x="205" y="511"/>
                    </a:lnTo>
                    <a:lnTo>
                      <a:pt x="195" y="511"/>
                    </a:lnTo>
                    <a:lnTo>
                      <a:pt x="177" y="511"/>
                    </a:lnTo>
                    <a:lnTo>
                      <a:pt x="161" y="512"/>
                    </a:lnTo>
                    <a:lnTo>
                      <a:pt x="150" y="512"/>
                    </a:lnTo>
                    <a:lnTo>
                      <a:pt x="127" y="512"/>
                    </a:lnTo>
                    <a:lnTo>
                      <a:pt x="124" y="512"/>
                    </a:lnTo>
                    <a:lnTo>
                      <a:pt x="97" y="512"/>
                    </a:lnTo>
                    <a:lnTo>
                      <a:pt x="94" y="512"/>
                    </a:lnTo>
                    <a:lnTo>
                      <a:pt x="71" y="512"/>
                    </a:lnTo>
                    <a:lnTo>
                      <a:pt x="60" y="512"/>
                    </a:lnTo>
                    <a:lnTo>
                      <a:pt x="38" y="512"/>
                    </a:lnTo>
                    <a:lnTo>
                      <a:pt x="38" y="481"/>
                    </a:lnTo>
                    <a:lnTo>
                      <a:pt x="38" y="451"/>
                    </a:lnTo>
                    <a:lnTo>
                      <a:pt x="38" y="422"/>
                    </a:lnTo>
                    <a:lnTo>
                      <a:pt x="38" y="414"/>
                    </a:lnTo>
                    <a:lnTo>
                      <a:pt x="38" y="398"/>
                    </a:lnTo>
                    <a:lnTo>
                      <a:pt x="39" y="384"/>
                    </a:lnTo>
                    <a:lnTo>
                      <a:pt x="39" y="356"/>
                    </a:lnTo>
                    <a:lnTo>
                      <a:pt x="39" y="355"/>
                    </a:lnTo>
                    <a:lnTo>
                      <a:pt x="38" y="353"/>
                    </a:lnTo>
                    <a:lnTo>
                      <a:pt x="35" y="348"/>
                    </a:lnTo>
                    <a:lnTo>
                      <a:pt x="30" y="347"/>
                    </a:lnTo>
                    <a:lnTo>
                      <a:pt x="25" y="345"/>
                    </a:lnTo>
                    <a:lnTo>
                      <a:pt x="24" y="340"/>
                    </a:lnTo>
                    <a:lnTo>
                      <a:pt x="22" y="336"/>
                    </a:lnTo>
                    <a:lnTo>
                      <a:pt x="17" y="330"/>
                    </a:lnTo>
                    <a:lnTo>
                      <a:pt x="17" y="328"/>
                    </a:lnTo>
                    <a:lnTo>
                      <a:pt x="17" y="325"/>
                    </a:lnTo>
                    <a:lnTo>
                      <a:pt x="28" y="315"/>
                    </a:lnTo>
                    <a:lnTo>
                      <a:pt x="30" y="311"/>
                    </a:lnTo>
                    <a:lnTo>
                      <a:pt x="32" y="309"/>
                    </a:lnTo>
                    <a:lnTo>
                      <a:pt x="33" y="300"/>
                    </a:lnTo>
                    <a:lnTo>
                      <a:pt x="33" y="298"/>
                    </a:lnTo>
                    <a:lnTo>
                      <a:pt x="33" y="292"/>
                    </a:lnTo>
                    <a:lnTo>
                      <a:pt x="33" y="286"/>
                    </a:lnTo>
                    <a:lnTo>
                      <a:pt x="33" y="278"/>
                    </a:lnTo>
                    <a:lnTo>
                      <a:pt x="32" y="276"/>
                    </a:lnTo>
                    <a:lnTo>
                      <a:pt x="32" y="275"/>
                    </a:lnTo>
                    <a:lnTo>
                      <a:pt x="32" y="272"/>
                    </a:lnTo>
                    <a:lnTo>
                      <a:pt x="32" y="264"/>
                    </a:lnTo>
                    <a:lnTo>
                      <a:pt x="30" y="262"/>
                    </a:lnTo>
                    <a:lnTo>
                      <a:pt x="28" y="262"/>
                    </a:lnTo>
                    <a:lnTo>
                      <a:pt x="27" y="258"/>
                    </a:lnTo>
                    <a:lnTo>
                      <a:pt x="25" y="256"/>
                    </a:lnTo>
                    <a:lnTo>
                      <a:pt x="25" y="253"/>
                    </a:lnTo>
                    <a:lnTo>
                      <a:pt x="24" y="250"/>
                    </a:lnTo>
                    <a:lnTo>
                      <a:pt x="24" y="242"/>
                    </a:lnTo>
                    <a:lnTo>
                      <a:pt x="22" y="241"/>
                    </a:lnTo>
                    <a:lnTo>
                      <a:pt x="22" y="239"/>
                    </a:lnTo>
                    <a:lnTo>
                      <a:pt x="21" y="239"/>
                    </a:lnTo>
                    <a:lnTo>
                      <a:pt x="21" y="234"/>
                    </a:lnTo>
                    <a:lnTo>
                      <a:pt x="22" y="231"/>
                    </a:lnTo>
                    <a:lnTo>
                      <a:pt x="22" y="227"/>
                    </a:lnTo>
                    <a:lnTo>
                      <a:pt x="21" y="222"/>
                    </a:lnTo>
                    <a:lnTo>
                      <a:pt x="22" y="220"/>
                    </a:lnTo>
                    <a:lnTo>
                      <a:pt x="22" y="217"/>
                    </a:lnTo>
                    <a:lnTo>
                      <a:pt x="24" y="213"/>
                    </a:lnTo>
                    <a:lnTo>
                      <a:pt x="24" y="213"/>
                    </a:lnTo>
                    <a:lnTo>
                      <a:pt x="22" y="213"/>
                    </a:lnTo>
                    <a:lnTo>
                      <a:pt x="21" y="211"/>
                    </a:lnTo>
                    <a:lnTo>
                      <a:pt x="21" y="209"/>
                    </a:lnTo>
                    <a:lnTo>
                      <a:pt x="21" y="209"/>
                    </a:lnTo>
                    <a:lnTo>
                      <a:pt x="21" y="209"/>
                    </a:lnTo>
                    <a:lnTo>
                      <a:pt x="21" y="206"/>
                    </a:lnTo>
                    <a:lnTo>
                      <a:pt x="19" y="205"/>
                    </a:lnTo>
                    <a:lnTo>
                      <a:pt x="21" y="203"/>
                    </a:lnTo>
                    <a:lnTo>
                      <a:pt x="19" y="200"/>
                    </a:lnTo>
                    <a:lnTo>
                      <a:pt x="21" y="198"/>
                    </a:lnTo>
                    <a:lnTo>
                      <a:pt x="19" y="194"/>
                    </a:lnTo>
                    <a:lnTo>
                      <a:pt x="21" y="191"/>
                    </a:lnTo>
                    <a:lnTo>
                      <a:pt x="19" y="184"/>
                    </a:lnTo>
                    <a:lnTo>
                      <a:pt x="19" y="184"/>
                    </a:lnTo>
                    <a:lnTo>
                      <a:pt x="19" y="181"/>
                    </a:lnTo>
                    <a:lnTo>
                      <a:pt x="19" y="178"/>
                    </a:lnTo>
                    <a:lnTo>
                      <a:pt x="19" y="177"/>
                    </a:lnTo>
                    <a:lnTo>
                      <a:pt x="19" y="175"/>
                    </a:lnTo>
                    <a:lnTo>
                      <a:pt x="19" y="172"/>
                    </a:lnTo>
                    <a:lnTo>
                      <a:pt x="19" y="170"/>
                    </a:lnTo>
                    <a:lnTo>
                      <a:pt x="17" y="170"/>
                    </a:lnTo>
                    <a:lnTo>
                      <a:pt x="19" y="169"/>
                    </a:lnTo>
                    <a:lnTo>
                      <a:pt x="17" y="166"/>
                    </a:lnTo>
                    <a:lnTo>
                      <a:pt x="19" y="163"/>
                    </a:lnTo>
                    <a:lnTo>
                      <a:pt x="17" y="161"/>
                    </a:lnTo>
                    <a:lnTo>
                      <a:pt x="19" y="159"/>
                    </a:lnTo>
                    <a:lnTo>
                      <a:pt x="17" y="156"/>
                    </a:lnTo>
                    <a:lnTo>
                      <a:pt x="19" y="153"/>
                    </a:lnTo>
                    <a:lnTo>
                      <a:pt x="17" y="153"/>
                    </a:lnTo>
                    <a:lnTo>
                      <a:pt x="17" y="147"/>
                    </a:lnTo>
                    <a:lnTo>
                      <a:pt x="14" y="144"/>
                    </a:lnTo>
                    <a:lnTo>
                      <a:pt x="14" y="139"/>
                    </a:lnTo>
                    <a:lnTo>
                      <a:pt x="13" y="138"/>
                    </a:lnTo>
                    <a:lnTo>
                      <a:pt x="11" y="136"/>
                    </a:lnTo>
                    <a:lnTo>
                      <a:pt x="13" y="135"/>
                    </a:lnTo>
                    <a:lnTo>
                      <a:pt x="11" y="130"/>
                    </a:lnTo>
                    <a:lnTo>
                      <a:pt x="10" y="130"/>
                    </a:lnTo>
                    <a:lnTo>
                      <a:pt x="11" y="127"/>
                    </a:lnTo>
                    <a:lnTo>
                      <a:pt x="8" y="122"/>
                    </a:lnTo>
                    <a:lnTo>
                      <a:pt x="8" y="114"/>
                    </a:lnTo>
                    <a:lnTo>
                      <a:pt x="7" y="113"/>
                    </a:lnTo>
                    <a:lnTo>
                      <a:pt x="7" y="110"/>
                    </a:lnTo>
                    <a:lnTo>
                      <a:pt x="5" y="110"/>
                    </a:lnTo>
                    <a:lnTo>
                      <a:pt x="5" y="106"/>
                    </a:lnTo>
                    <a:lnTo>
                      <a:pt x="5" y="106"/>
                    </a:lnTo>
                    <a:lnTo>
                      <a:pt x="5" y="105"/>
                    </a:lnTo>
                    <a:lnTo>
                      <a:pt x="5" y="105"/>
                    </a:lnTo>
                    <a:lnTo>
                      <a:pt x="5" y="103"/>
                    </a:lnTo>
                    <a:lnTo>
                      <a:pt x="5" y="102"/>
                    </a:lnTo>
                    <a:lnTo>
                      <a:pt x="5" y="102"/>
                    </a:lnTo>
                    <a:lnTo>
                      <a:pt x="5" y="100"/>
                    </a:lnTo>
                    <a:lnTo>
                      <a:pt x="5" y="100"/>
                    </a:lnTo>
                    <a:lnTo>
                      <a:pt x="5" y="99"/>
                    </a:lnTo>
                    <a:lnTo>
                      <a:pt x="5" y="99"/>
                    </a:lnTo>
                    <a:lnTo>
                      <a:pt x="5" y="97"/>
                    </a:lnTo>
                    <a:lnTo>
                      <a:pt x="5" y="96"/>
                    </a:lnTo>
                    <a:lnTo>
                      <a:pt x="5" y="94"/>
                    </a:lnTo>
                    <a:lnTo>
                      <a:pt x="5" y="94"/>
                    </a:lnTo>
                    <a:lnTo>
                      <a:pt x="5" y="94"/>
                    </a:lnTo>
                    <a:lnTo>
                      <a:pt x="5" y="94"/>
                    </a:lnTo>
                    <a:lnTo>
                      <a:pt x="5" y="92"/>
                    </a:lnTo>
                    <a:lnTo>
                      <a:pt x="5" y="92"/>
                    </a:lnTo>
                    <a:lnTo>
                      <a:pt x="5" y="91"/>
                    </a:lnTo>
                    <a:lnTo>
                      <a:pt x="5" y="91"/>
                    </a:lnTo>
                    <a:lnTo>
                      <a:pt x="5" y="88"/>
                    </a:lnTo>
                    <a:lnTo>
                      <a:pt x="3" y="88"/>
                    </a:lnTo>
                    <a:lnTo>
                      <a:pt x="5" y="86"/>
                    </a:lnTo>
                    <a:lnTo>
                      <a:pt x="5" y="85"/>
                    </a:lnTo>
                    <a:lnTo>
                      <a:pt x="3" y="85"/>
                    </a:lnTo>
                    <a:lnTo>
                      <a:pt x="5" y="83"/>
                    </a:lnTo>
                    <a:lnTo>
                      <a:pt x="3" y="83"/>
                    </a:lnTo>
                    <a:lnTo>
                      <a:pt x="3" y="81"/>
                    </a:lnTo>
                    <a:lnTo>
                      <a:pt x="5" y="83"/>
                    </a:lnTo>
                    <a:lnTo>
                      <a:pt x="5" y="81"/>
                    </a:lnTo>
                    <a:lnTo>
                      <a:pt x="5" y="81"/>
                    </a:lnTo>
                    <a:lnTo>
                      <a:pt x="5" y="74"/>
                    </a:lnTo>
                    <a:lnTo>
                      <a:pt x="5" y="74"/>
                    </a:lnTo>
                    <a:lnTo>
                      <a:pt x="5" y="72"/>
                    </a:lnTo>
                    <a:lnTo>
                      <a:pt x="3" y="72"/>
                    </a:lnTo>
                    <a:lnTo>
                      <a:pt x="3" y="72"/>
                    </a:lnTo>
                    <a:lnTo>
                      <a:pt x="5" y="71"/>
                    </a:lnTo>
                    <a:lnTo>
                      <a:pt x="3" y="71"/>
                    </a:lnTo>
                    <a:lnTo>
                      <a:pt x="3" y="69"/>
                    </a:lnTo>
                    <a:lnTo>
                      <a:pt x="3" y="69"/>
                    </a:lnTo>
                    <a:lnTo>
                      <a:pt x="5" y="67"/>
                    </a:lnTo>
                    <a:lnTo>
                      <a:pt x="5" y="66"/>
                    </a:lnTo>
                    <a:lnTo>
                      <a:pt x="5" y="64"/>
                    </a:lnTo>
                    <a:lnTo>
                      <a:pt x="5" y="64"/>
                    </a:lnTo>
                    <a:lnTo>
                      <a:pt x="7" y="64"/>
                    </a:lnTo>
                    <a:lnTo>
                      <a:pt x="7" y="60"/>
                    </a:lnTo>
                    <a:lnTo>
                      <a:pt x="7" y="58"/>
                    </a:lnTo>
                    <a:lnTo>
                      <a:pt x="7" y="57"/>
                    </a:lnTo>
                    <a:lnTo>
                      <a:pt x="5" y="57"/>
                    </a:lnTo>
                    <a:lnTo>
                      <a:pt x="5" y="53"/>
                    </a:lnTo>
                    <a:lnTo>
                      <a:pt x="5" y="53"/>
                    </a:lnTo>
                    <a:lnTo>
                      <a:pt x="5" y="53"/>
                    </a:lnTo>
                    <a:lnTo>
                      <a:pt x="5" y="50"/>
                    </a:lnTo>
                    <a:lnTo>
                      <a:pt x="3" y="49"/>
                    </a:lnTo>
                    <a:lnTo>
                      <a:pt x="3" y="49"/>
                    </a:lnTo>
                    <a:lnTo>
                      <a:pt x="3" y="47"/>
                    </a:lnTo>
                    <a:lnTo>
                      <a:pt x="3" y="46"/>
                    </a:lnTo>
                    <a:lnTo>
                      <a:pt x="3" y="42"/>
                    </a:lnTo>
                    <a:lnTo>
                      <a:pt x="2" y="38"/>
                    </a:lnTo>
                    <a:lnTo>
                      <a:pt x="0" y="32"/>
                    </a:lnTo>
                    <a:lnTo>
                      <a:pt x="42" y="32"/>
                    </a:lnTo>
                    <a:lnTo>
                      <a:pt x="100" y="32"/>
                    </a:lnTo>
                    <a:lnTo>
                      <a:pt x="106" y="32"/>
                    </a:lnTo>
                    <a:lnTo>
                      <a:pt x="106" y="0"/>
                    </a:lnTo>
                    <a:lnTo>
                      <a:pt x="124" y="3"/>
                    </a:lnTo>
                    <a:lnTo>
                      <a:pt x="131" y="42"/>
                    </a:lnTo>
                    <a:lnTo>
                      <a:pt x="130" y="50"/>
                    </a:lnTo>
                    <a:lnTo>
                      <a:pt x="136" y="57"/>
                    </a:lnTo>
                    <a:lnTo>
                      <a:pt x="144" y="57"/>
                    </a:lnTo>
                    <a:lnTo>
                      <a:pt x="152" y="57"/>
                    </a:lnTo>
                    <a:lnTo>
                      <a:pt x="155" y="61"/>
                    </a:lnTo>
                    <a:lnTo>
                      <a:pt x="173" y="63"/>
                    </a:lnTo>
                    <a:lnTo>
                      <a:pt x="177" y="72"/>
                    </a:lnTo>
                    <a:lnTo>
                      <a:pt x="178" y="74"/>
                    </a:lnTo>
                    <a:lnTo>
                      <a:pt x="192" y="71"/>
                    </a:lnTo>
                    <a:lnTo>
                      <a:pt x="194" y="69"/>
                    </a:lnTo>
                    <a:lnTo>
                      <a:pt x="194" y="66"/>
                    </a:lnTo>
                    <a:lnTo>
                      <a:pt x="202" y="63"/>
                    </a:lnTo>
                    <a:lnTo>
                      <a:pt x="212" y="63"/>
                    </a:lnTo>
                    <a:lnTo>
                      <a:pt x="220" y="63"/>
                    </a:lnTo>
                    <a:lnTo>
                      <a:pt x="233" y="69"/>
                    </a:lnTo>
                    <a:lnTo>
                      <a:pt x="236" y="69"/>
                    </a:lnTo>
                    <a:lnTo>
                      <a:pt x="237" y="72"/>
                    </a:lnTo>
                    <a:lnTo>
                      <a:pt x="233" y="74"/>
                    </a:lnTo>
                    <a:lnTo>
                      <a:pt x="233" y="77"/>
                    </a:lnTo>
                    <a:lnTo>
                      <a:pt x="244" y="78"/>
                    </a:lnTo>
                    <a:lnTo>
                      <a:pt x="247" y="81"/>
                    </a:lnTo>
                    <a:lnTo>
                      <a:pt x="245" y="85"/>
                    </a:lnTo>
                    <a:lnTo>
                      <a:pt x="251" y="97"/>
                    </a:lnTo>
                    <a:lnTo>
                      <a:pt x="256" y="94"/>
                    </a:lnTo>
                    <a:lnTo>
                      <a:pt x="255" y="89"/>
                    </a:lnTo>
                    <a:lnTo>
                      <a:pt x="256" y="85"/>
                    </a:lnTo>
                    <a:lnTo>
                      <a:pt x="264" y="83"/>
                    </a:lnTo>
                    <a:lnTo>
                      <a:pt x="269" y="85"/>
                    </a:lnTo>
                    <a:lnTo>
                      <a:pt x="272" y="94"/>
                    </a:lnTo>
                    <a:lnTo>
                      <a:pt x="281" y="97"/>
                    </a:lnTo>
                    <a:lnTo>
                      <a:pt x="286" y="97"/>
                    </a:lnTo>
                    <a:lnTo>
                      <a:pt x="286" y="103"/>
                    </a:lnTo>
                    <a:lnTo>
                      <a:pt x="294" y="105"/>
                    </a:lnTo>
                    <a:lnTo>
                      <a:pt x="294" y="110"/>
                    </a:lnTo>
                    <a:lnTo>
                      <a:pt x="311" y="106"/>
                    </a:lnTo>
                    <a:lnTo>
                      <a:pt x="322" y="96"/>
                    </a:lnTo>
                    <a:lnTo>
                      <a:pt x="330" y="91"/>
                    </a:lnTo>
                    <a:lnTo>
                      <a:pt x="336" y="103"/>
                    </a:lnTo>
                    <a:lnTo>
                      <a:pt x="345" y="100"/>
                    </a:lnTo>
                    <a:lnTo>
                      <a:pt x="345" y="103"/>
                    </a:lnTo>
                    <a:lnTo>
                      <a:pt x="367" y="100"/>
                    </a:lnTo>
                    <a:lnTo>
                      <a:pt x="373" y="102"/>
                    </a:lnTo>
                    <a:lnTo>
                      <a:pt x="376" y="106"/>
                    </a:lnTo>
                    <a:lnTo>
                      <a:pt x="381" y="110"/>
                    </a:lnTo>
                    <a:lnTo>
                      <a:pt x="389" y="106"/>
                    </a:lnTo>
                    <a:lnTo>
                      <a:pt x="400" y="108"/>
                    </a:lnTo>
                    <a:lnTo>
                      <a:pt x="395" y="110"/>
                    </a:lnTo>
                    <a:lnTo>
                      <a:pt x="395" y="111"/>
                    </a:lnTo>
                    <a:lnTo>
                      <a:pt x="376" y="125"/>
                    </a:lnTo>
                    <a:lnTo>
                      <a:pt x="350" y="136"/>
                    </a:lnTo>
                    <a:lnTo>
                      <a:pt x="325" y="159"/>
                    </a:lnTo>
                    <a:lnTo>
                      <a:pt x="303" y="191"/>
                    </a:lnTo>
                    <a:lnTo>
                      <a:pt x="286" y="208"/>
                    </a:lnTo>
                    <a:lnTo>
                      <a:pt x="272" y="220"/>
                    </a:lnTo>
                    <a:lnTo>
                      <a:pt x="266" y="231"/>
                    </a:lnTo>
                    <a:lnTo>
                      <a:pt x="261" y="231"/>
                    </a:lnTo>
                    <a:lnTo>
                      <a:pt x="261" y="233"/>
                    </a:lnTo>
                    <a:lnTo>
                      <a:pt x="262" y="253"/>
                    </a:lnTo>
                    <a:lnTo>
                      <a:pt x="262" y="276"/>
                    </a:lnTo>
                    <a:lnTo>
                      <a:pt x="262" y="284"/>
                    </a:lnTo>
                    <a:lnTo>
                      <a:pt x="261" y="284"/>
                    </a:lnTo>
                    <a:lnTo>
                      <a:pt x="261" y="287"/>
                    </a:lnTo>
                    <a:lnTo>
                      <a:pt x="259" y="289"/>
                    </a:lnTo>
                    <a:lnTo>
                      <a:pt x="256" y="287"/>
                    </a:lnTo>
                    <a:lnTo>
                      <a:pt x="255" y="292"/>
                    </a:lnTo>
                    <a:lnTo>
                      <a:pt x="251" y="292"/>
                    </a:lnTo>
                    <a:lnTo>
                      <a:pt x="248" y="294"/>
                    </a:lnTo>
                    <a:lnTo>
                      <a:pt x="244" y="298"/>
                    </a:lnTo>
                    <a:lnTo>
                      <a:pt x="241" y="300"/>
                    </a:lnTo>
                    <a:lnTo>
                      <a:pt x="239" y="305"/>
                    </a:lnTo>
                    <a:lnTo>
                      <a:pt x="239" y="305"/>
                    </a:lnTo>
                    <a:lnTo>
                      <a:pt x="237" y="311"/>
                    </a:lnTo>
                    <a:lnTo>
                      <a:pt x="234" y="314"/>
                    </a:lnTo>
                    <a:lnTo>
                      <a:pt x="233" y="315"/>
                    </a:lnTo>
                    <a:lnTo>
                      <a:pt x="233" y="322"/>
                    </a:lnTo>
                    <a:lnTo>
                      <a:pt x="233" y="328"/>
                    </a:lnTo>
                    <a:lnTo>
                      <a:pt x="236" y="330"/>
                    </a:lnTo>
                    <a:lnTo>
                      <a:pt x="239" y="328"/>
                    </a:lnTo>
                    <a:lnTo>
                      <a:pt x="241" y="330"/>
                    </a:lnTo>
                    <a:lnTo>
                      <a:pt x="244" y="337"/>
                    </a:lnTo>
                    <a:lnTo>
                      <a:pt x="245" y="337"/>
                    </a:lnTo>
                    <a:lnTo>
                      <a:pt x="245" y="339"/>
                    </a:lnTo>
                    <a:lnTo>
                      <a:pt x="245" y="344"/>
                    </a:lnTo>
                    <a:lnTo>
                      <a:pt x="244" y="347"/>
                    </a:lnTo>
                    <a:lnTo>
                      <a:pt x="242" y="350"/>
                    </a:lnTo>
                    <a:lnTo>
                      <a:pt x="241" y="351"/>
                    </a:lnTo>
                    <a:lnTo>
                      <a:pt x="241" y="359"/>
                    </a:lnTo>
                    <a:lnTo>
                      <a:pt x="241" y="362"/>
                    </a:lnTo>
                    <a:lnTo>
                      <a:pt x="242" y="364"/>
                    </a:lnTo>
                    <a:lnTo>
                      <a:pt x="242" y="369"/>
                    </a:lnTo>
                    <a:lnTo>
                      <a:pt x="239" y="372"/>
                    </a:lnTo>
                    <a:lnTo>
                      <a:pt x="241" y="376"/>
                    </a:lnTo>
                    <a:lnTo>
                      <a:pt x="241" y="378"/>
                    </a:lnTo>
                    <a:lnTo>
                      <a:pt x="242" y="384"/>
                    </a:lnTo>
                    <a:lnTo>
                      <a:pt x="242" y="386"/>
                    </a:lnTo>
                    <a:lnTo>
                      <a:pt x="241" y="387"/>
                    </a:lnTo>
                    <a:lnTo>
                      <a:pt x="241" y="390"/>
                    </a:lnTo>
                    <a:lnTo>
                      <a:pt x="242" y="392"/>
                    </a:lnTo>
                    <a:lnTo>
                      <a:pt x="239" y="400"/>
                    </a:lnTo>
                    <a:lnTo>
                      <a:pt x="242" y="403"/>
                    </a:lnTo>
                    <a:lnTo>
                      <a:pt x="248" y="409"/>
                    </a:lnTo>
                    <a:lnTo>
                      <a:pt x="250" y="412"/>
                    </a:lnTo>
                    <a:lnTo>
                      <a:pt x="256" y="415"/>
                    </a:lnTo>
                    <a:lnTo>
                      <a:pt x="266" y="415"/>
                    </a:lnTo>
                    <a:lnTo>
                      <a:pt x="267" y="417"/>
                    </a:lnTo>
                    <a:lnTo>
                      <a:pt x="267" y="422"/>
                    </a:lnTo>
                    <a:lnTo>
                      <a:pt x="270" y="425"/>
                    </a:lnTo>
                    <a:lnTo>
                      <a:pt x="273" y="426"/>
                    </a:lnTo>
                    <a:lnTo>
                      <a:pt x="280" y="428"/>
                    </a:lnTo>
                    <a:lnTo>
                      <a:pt x="286" y="431"/>
                    </a:lnTo>
                    <a:lnTo>
                      <a:pt x="289" y="434"/>
                    </a:lnTo>
                    <a:lnTo>
                      <a:pt x="289" y="436"/>
                    </a:lnTo>
                    <a:lnTo>
                      <a:pt x="289" y="439"/>
                    </a:lnTo>
                    <a:lnTo>
                      <a:pt x="292" y="440"/>
                    </a:lnTo>
                    <a:lnTo>
                      <a:pt x="294" y="447"/>
                    </a:lnTo>
                    <a:lnTo>
                      <a:pt x="300" y="451"/>
                    </a:lnTo>
                    <a:lnTo>
                      <a:pt x="305" y="457"/>
                    </a:lnTo>
                    <a:lnTo>
                      <a:pt x="308" y="459"/>
                    </a:lnTo>
                    <a:lnTo>
                      <a:pt x="311" y="459"/>
                    </a:lnTo>
                    <a:lnTo>
                      <a:pt x="312" y="459"/>
                    </a:lnTo>
                    <a:lnTo>
                      <a:pt x="319" y="464"/>
                    </a:lnTo>
                    <a:lnTo>
                      <a:pt x="322" y="467"/>
                    </a:lnTo>
                    <a:lnTo>
                      <a:pt x="326" y="475"/>
                    </a:lnTo>
                    <a:lnTo>
                      <a:pt x="330" y="481"/>
                    </a:lnTo>
                    <a:lnTo>
                      <a:pt x="330" y="486"/>
                    </a:lnTo>
                    <a:lnTo>
                      <a:pt x="330" y="490"/>
                    </a:lnTo>
                    <a:lnTo>
                      <a:pt x="331" y="496"/>
                    </a:lnTo>
                    <a:lnTo>
                      <a:pt x="330" y="501"/>
                    </a:lnTo>
                    <a:lnTo>
                      <a:pt x="331" y="506"/>
                    </a:lnTo>
                    <a:lnTo>
                      <a:pt x="311" y="506"/>
                    </a:lnTo>
                    <a:lnTo>
                      <a:pt x="303" y="506"/>
                    </a:lnTo>
                    <a:lnTo>
                      <a:pt x="303" y="506"/>
                    </a:lnTo>
                    <a:close/>
                  </a:path>
                </a:pathLst>
              </a:custGeom>
              <a:grpFill/>
              <a:ln w="4826" cap="rnd">
                <a:solidFill>
                  <a:schemeClr val="bg1"/>
                </a:solidFill>
                <a:prstDash val="solid"/>
                <a:round/>
                <a:headEnd/>
                <a:tailEnd/>
              </a:ln>
            </p:spPr>
            <p:txBody>
              <a:bodyPr/>
              <a:lstStyle/>
              <a:p>
                <a:pPr>
                  <a:defRPr/>
                </a:pPr>
                <a:endParaRPr lang="en-US">
                  <a:latin typeface="Arial" charset="0"/>
                </a:endParaRPr>
              </a:p>
            </p:txBody>
          </p:sp>
          <p:sp>
            <p:nvSpPr>
              <p:cNvPr id="30" name="Freeform 29"/>
              <p:cNvSpPr>
                <a:spLocks/>
              </p:cNvSpPr>
              <p:nvPr/>
            </p:nvSpPr>
            <p:spPr bwMode="auto">
              <a:xfrm>
                <a:off x="1274763" y="1428750"/>
                <a:ext cx="1060450" cy="952500"/>
              </a:xfrm>
              <a:custGeom>
                <a:avLst/>
                <a:gdLst/>
                <a:ahLst/>
                <a:cxnLst>
                  <a:cxn ang="0">
                    <a:pos x="44" y="358"/>
                  </a:cxn>
                  <a:cxn ang="0">
                    <a:pos x="2" y="322"/>
                  </a:cxn>
                  <a:cxn ang="0">
                    <a:pos x="10" y="271"/>
                  </a:cxn>
                  <a:cxn ang="0">
                    <a:pos x="41" y="224"/>
                  </a:cxn>
                  <a:cxn ang="0">
                    <a:pos x="83" y="126"/>
                  </a:cxn>
                  <a:cxn ang="0">
                    <a:pos x="108" y="59"/>
                  </a:cxn>
                  <a:cxn ang="0">
                    <a:pos x="111" y="53"/>
                  </a:cxn>
                  <a:cxn ang="0">
                    <a:pos x="119" y="20"/>
                  </a:cxn>
                  <a:cxn ang="0">
                    <a:pos x="135" y="7"/>
                  </a:cxn>
                  <a:cxn ang="0">
                    <a:pos x="141" y="6"/>
                  </a:cxn>
                  <a:cxn ang="0">
                    <a:pos x="163" y="15"/>
                  </a:cxn>
                  <a:cxn ang="0">
                    <a:pos x="172" y="17"/>
                  </a:cxn>
                  <a:cxn ang="0">
                    <a:pos x="180" y="39"/>
                  </a:cxn>
                  <a:cxn ang="0">
                    <a:pos x="178" y="51"/>
                  </a:cxn>
                  <a:cxn ang="0">
                    <a:pos x="178" y="67"/>
                  </a:cxn>
                  <a:cxn ang="0">
                    <a:pos x="194" y="78"/>
                  </a:cxn>
                  <a:cxn ang="0">
                    <a:pos x="214" y="78"/>
                  </a:cxn>
                  <a:cxn ang="0">
                    <a:pos x="225" y="74"/>
                  </a:cxn>
                  <a:cxn ang="0">
                    <a:pos x="245" y="79"/>
                  </a:cxn>
                  <a:cxn ang="0">
                    <a:pos x="253" y="84"/>
                  </a:cxn>
                  <a:cxn ang="0">
                    <a:pos x="256" y="92"/>
                  </a:cxn>
                  <a:cxn ang="0">
                    <a:pos x="269" y="90"/>
                  </a:cxn>
                  <a:cxn ang="0">
                    <a:pos x="284" y="88"/>
                  </a:cxn>
                  <a:cxn ang="0">
                    <a:pos x="294" y="93"/>
                  </a:cxn>
                  <a:cxn ang="0">
                    <a:pos x="314" y="92"/>
                  </a:cxn>
                  <a:cxn ang="0">
                    <a:pos x="333" y="90"/>
                  </a:cxn>
                  <a:cxn ang="0">
                    <a:pos x="350" y="88"/>
                  </a:cxn>
                  <a:cxn ang="0">
                    <a:pos x="369" y="92"/>
                  </a:cxn>
                  <a:cxn ang="0">
                    <a:pos x="433" y="99"/>
                  </a:cxn>
                  <a:cxn ang="0">
                    <a:pos x="489" y="113"/>
                  </a:cxn>
                  <a:cxn ang="0">
                    <a:pos x="493" y="131"/>
                  </a:cxn>
                  <a:cxn ang="0">
                    <a:pos x="503" y="141"/>
                  </a:cxn>
                  <a:cxn ang="0">
                    <a:pos x="498" y="160"/>
                  </a:cxn>
                  <a:cxn ang="0">
                    <a:pos x="481" y="188"/>
                  </a:cxn>
                  <a:cxn ang="0">
                    <a:pos x="476" y="195"/>
                  </a:cxn>
                  <a:cxn ang="0">
                    <a:pos x="473" y="201"/>
                  </a:cxn>
                  <a:cxn ang="0">
                    <a:pos x="470" y="210"/>
                  </a:cxn>
                  <a:cxn ang="0">
                    <a:pos x="459" y="218"/>
                  </a:cxn>
                  <a:cxn ang="0">
                    <a:pos x="450" y="234"/>
                  </a:cxn>
                  <a:cxn ang="0">
                    <a:pos x="444" y="240"/>
                  </a:cxn>
                  <a:cxn ang="0">
                    <a:pos x="440" y="254"/>
                  </a:cxn>
                  <a:cxn ang="0">
                    <a:pos x="445" y="258"/>
                  </a:cxn>
                  <a:cxn ang="0">
                    <a:pos x="450" y="260"/>
                  </a:cxn>
                  <a:cxn ang="0">
                    <a:pos x="454" y="268"/>
                  </a:cxn>
                  <a:cxn ang="0">
                    <a:pos x="448" y="276"/>
                  </a:cxn>
                  <a:cxn ang="0">
                    <a:pos x="445" y="291"/>
                  </a:cxn>
                  <a:cxn ang="0">
                    <a:pos x="442" y="296"/>
                  </a:cxn>
                  <a:cxn ang="0">
                    <a:pos x="439" y="308"/>
                  </a:cxn>
                  <a:cxn ang="0">
                    <a:pos x="275" y="422"/>
                  </a:cxn>
                  <a:cxn ang="0">
                    <a:pos x="160" y="391"/>
                  </a:cxn>
                </a:cxnLst>
                <a:rect l="0" t="0" r="r" b="b"/>
                <a:pathLst>
                  <a:path w="504" h="452">
                    <a:moveTo>
                      <a:pt x="160" y="391"/>
                    </a:moveTo>
                    <a:lnTo>
                      <a:pt x="113" y="377"/>
                    </a:lnTo>
                    <a:lnTo>
                      <a:pt x="61" y="361"/>
                    </a:lnTo>
                    <a:lnTo>
                      <a:pt x="44" y="358"/>
                    </a:lnTo>
                    <a:lnTo>
                      <a:pt x="29" y="354"/>
                    </a:lnTo>
                    <a:lnTo>
                      <a:pt x="7" y="346"/>
                    </a:lnTo>
                    <a:lnTo>
                      <a:pt x="0" y="335"/>
                    </a:lnTo>
                    <a:lnTo>
                      <a:pt x="2" y="322"/>
                    </a:lnTo>
                    <a:lnTo>
                      <a:pt x="5" y="307"/>
                    </a:lnTo>
                    <a:lnTo>
                      <a:pt x="11" y="298"/>
                    </a:lnTo>
                    <a:lnTo>
                      <a:pt x="13" y="291"/>
                    </a:lnTo>
                    <a:lnTo>
                      <a:pt x="10" y="271"/>
                    </a:lnTo>
                    <a:lnTo>
                      <a:pt x="16" y="262"/>
                    </a:lnTo>
                    <a:lnTo>
                      <a:pt x="29" y="238"/>
                    </a:lnTo>
                    <a:lnTo>
                      <a:pt x="29" y="234"/>
                    </a:lnTo>
                    <a:lnTo>
                      <a:pt x="41" y="224"/>
                    </a:lnTo>
                    <a:lnTo>
                      <a:pt x="47" y="212"/>
                    </a:lnTo>
                    <a:lnTo>
                      <a:pt x="57" y="191"/>
                    </a:lnTo>
                    <a:lnTo>
                      <a:pt x="69" y="159"/>
                    </a:lnTo>
                    <a:lnTo>
                      <a:pt x="83" y="126"/>
                    </a:lnTo>
                    <a:lnTo>
                      <a:pt x="86" y="113"/>
                    </a:lnTo>
                    <a:lnTo>
                      <a:pt x="94" y="96"/>
                    </a:lnTo>
                    <a:lnTo>
                      <a:pt x="103" y="74"/>
                    </a:lnTo>
                    <a:lnTo>
                      <a:pt x="108" y="59"/>
                    </a:lnTo>
                    <a:lnTo>
                      <a:pt x="111" y="57"/>
                    </a:lnTo>
                    <a:lnTo>
                      <a:pt x="113" y="62"/>
                    </a:lnTo>
                    <a:lnTo>
                      <a:pt x="114" y="59"/>
                    </a:lnTo>
                    <a:lnTo>
                      <a:pt x="111" y="53"/>
                    </a:lnTo>
                    <a:lnTo>
                      <a:pt x="116" y="42"/>
                    </a:lnTo>
                    <a:lnTo>
                      <a:pt x="116" y="34"/>
                    </a:lnTo>
                    <a:lnTo>
                      <a:pt x="119" y="28"/>
                    </a:lnTo>
                    <a:lnTo>
                      <a:pt x="119" y="20"/>
                    </a:lnTo>
                    <a:lnTo>
                      <a:pt x="124" y="15"/>
                    </a:lnTo>
                    <a:lnTo>
                      <a:pt x="125" y="0"/>
                    </a:lnTo>
                    <a:lnTo>
                      <a:pt x="133" y="9"/>
                    </a:lnTo>
                    <a:lnTo>
                      <a:pt x="135" y="7"/>
                    </a:lnTo>
                    <a:lnTo>
                      <a:pt x="135" y="3"/>
                    </a:lnTo>
                    <a:lnTo>
                      <a:pt x="138" y="1"/>
                    </a:lnTo>
                    <a:lnTo>
                      <a:pt x="139" y="6"/>
                    </a:lnTo>
                    <a:lnTo>
                      <a:pt x="141" y="6"/>
                    </a:lnTo>
                    <a:lnTo>
                      <a:pt x="150" y="3"/>
                    </a:lnTo>
                    <a:lnTo>
                      <a:pt x="156" y="14"/>
                    </a:lnTo>
                    <a:lnTo>
                      <a:pt x="160" y="14"/>
                    </a:lnTo>
                    <a:lnTo>
                      <a:pt x="163" y="15"/>
                    </a:lnTo>
                    <a:lnTo>
                      <a:pt x="164" y="14"/>
                    </a:lnTo>
                    <a:lnTo>
                      <a:pt x="167" y="12"/>
                    </a:lnTo>
                    <a:lnTo>
                      <a:pt x="169" y="14"/>
                    </a:lnTo>
                    <a:lnTo>
                      <a:pt x="172" y="17"/>
                    </a:lnTo>
                    <a:lnTo>
                      <a:pt x="175" y="21"/>
                    </a:lnTo>
                    <a:lnTo>
                      <a:pt x="178" y="26"/>
                    </a:lnTo>
                    <a:lnTo>
                      <a:pt x="178" y="31"/>
                    </a:lnTo>
                    <a:lnTo>
                      <a:pt x="180" y="39"/>
                    </a:lnTo>
                    <a:lnTo>
                      <a:pt x="178" y="42"/>
                    </a:lnTo>
                    <a:lnTo>
                      <a:pt x="180" y="45"/>
                    </a:lnTo>
                    <a:lnTo>
                      <a:pt x="178" y="46"/>
                    </a:lnTo>
                    <a:lnTo>
                      <a:pt x="178" y="51"/>
                    </a:lnTo>
                    <a:lnTo>
                      <a:pt x="178" y="54"/>
                    </a:lnTo>
                    <a:lnTo>
                      <a:pt x="177" y="57"/>
                    </a:lnTo>
                    <a:lnTo>
                      <a:pt x="175" y="63"/>
                    </a:lnTo>
                    <a:lnTo>
                      <a:pt x="178" y="67"/>
                    </a:lnTo>
                    <a:lnTo>
                      <a:pt x="180" y="70"/>
                    </a:lnTo>
                    <a:lnTo>
                      <a:pt x="185" y="71"/>
                    </a:lnTo>
                    <a:lnTo>
                      <a:pt x="191" y="76"/>
                    </a:lnTo>
                    <a:lnTo>
                      <a:pt x="194" y="78"/>
                    </a:lnTo>
                    <a:lnTo>
                      <a:pt x="197" y="79"/>
                    </a:lnTo>
                    <a:lnTo>
                      <a:pt x="200" y="81"/>
                    </a:lnTo>
                    <a:lnTo>
                      <a:pt x="209" y="79"/>
                    </a:lnTo>
                    <a:lnTo>
                      <a:pt x="214" y="78"/>
                    </a:lnTo>
                    <a:lnTo>
                      <a:pt x="216" y="78"/>
                    </a:lnTo>
                    <a:lnTo>
                      <a:pt x="219" y="78"/>
                    </a:lnTo>
                    <a:lnTo>
                      <a:pt x="222" y="74"/>
                    </a:lnTo>
                    <a:lnTo>
                      <a:pt x="225" y="74"/>
                    </a:lnTo>
                    <a:lnTo>
                      <a:pt x="228" y="76"/>
                    </a:lnTo>
                    <a:lnTo>
                      <a:pt x="231" y="76"/>
                    </a:lnTo>
                    <a:lnTo>
                      <a:pt x="241" y="76"/>
                    </a:lnTo>
                    <a:lnTo>
                      <a:pt x="245" y="79"/>
                    </a:lnTo>
                    <a:lnTo>
                      <a:pt x="247" y="81"/>
                    </a:lnTo>
                    <a:lnTo>
                      <a:pt x="250" y="81"/>
                    </a:lnTo>
                    <a:lnTo>
                      <a:pt x="252" y="81"/>
                    </a:lnTo>
                    <a:lnTo>
                      <a:pt x="253" y="84"/>
                    </a:lnTo>
                    <a:lnTo>
                      <a:pt x="256" y="85"/>
                    </a:lnTo>
                    <a:lnTo>
                      <a:pt x="256" y="87"/>
                    </a:lnTo>
                    <a:lnTo>
                      <a:pt x="256" y="90"/>
                    </a:lnTo>
                    <a:lnTo>
                      <a:pt x="256" y="92"/>
                    </a:lnTo>
                    <a:lnTo>
                      <a:pt x="259" y="92"/>
                    </a:lnTo>
                    <a:lnTo>
                      <a:pt x="263" y="88"/>
                    </a:lnTo>
                    <a:lnTo>
                      <a:pt x="266" y="88"/>
                    </a:lnTo>
                    <a:lnTo>
                      <a:pt x="269" y="90"/>
                    </a:lnTo>
                    <a:lnTo>
                      <a:pt x="270" y="90"/>
                    </a:lnTo>
                    <a:lnTo>
                      <a:pt x="272" y="92"/>
                    </a:lnTo>
                    <a:lnTo>
                      <a:pt x="275" y="90"/>
                    </a:lnTo>
                    <a:lnTo>
                      <a:pt x="284" y="88"/>
                    </a:lnTo>
                    <a:lnTo>
                      <a:pt x="288" y="87"/>
                    </a:lnTo>
                    <a:lnTo>
                      <a:pt x="289" y="87"/>
                    </a:lnTo>
                    <a:lnTo>
                      <a:pt x="292" y="88"/>
                    </a:lnTo>
                    <a:lnTo>
                      <a:pt x="294" y="93"/>
                    </a:lnTo>
                    <a:lnTo>
                      <a:pt x="297" y="95"/>
                    </a:lnTo>
                    <a:lnTo>
                      <a:pt x="306" y="93"/>
                    </a:lnTo>
                    <a:lnTo>
                      <a:pt x="309" y="95"/>
                    </a:lnTo>
                    <a:lnTo>
                      <a:pt x="314" y="92"/>
                    </a:lnTo>
                    <a:lnTo>
                      <a:pt x="319" y="92"/>
                    </a:lnTo>
                    <a:lnTo>
                      <a:pt x="323" y="90"/>
                    </a:lnTo>
                    <a:lnTo>
                      <a:pt x="331" y="90"/>
                    </a:lnTo>
                    <a:lnTo>
                      <a:pt x="333" y="90"/>
                    </a:lnTo>
                    <a:lnTo>
                      <a:pt x="341" y="90"/>
                    </a:lnTo>
                    <a:lnTo>
                      <a:pt x="345" y="87"/>
                    </a:lnTo>
                    <a:lnTo>
                      <a:pt x="347" y="87"/>
                    </a:lnTo>
                    <a:lnTo>
                      <a:pt x="350" y="88"/>
                    </a:lnTo>
                    <a:lnTo>
                      <a:pt x="355" y="88"/>
                    </a:lnTo>
                    <a:lnTo>
                      <a:pt x="358" y="90"/>
                    </a:lnTo>
                    <a:lnTo>
                      <a:pt x="362" y="88"/>
                    </a:lnTo>
                    <a:lnTo>
                      <a:pt x="369" y="92"/>
                    </a:lnTo>
                    <a:lnTo>
                      <a:pt x="370" y="92"/>
                    </a:lnTo>
                    <a:lnTo>
                      <a:pt x="378" y="90"/>
                    </a:lnTo>
                    <a:lnTo>
                      <a:pt x="381" y="87"/>
                    </a:lnTo>
                    <a:lnTo>
                      <a:pt x="433" y="99"/>
                    </a:lnTo>
                    <a:lnTo>
                      <a:pt x="433" y="99"/>
                    </a:lnTo>
                    <a:lnTo>
                      <a:pt x="453" y="104"/>
                    </a:lnTo>
                    <a:lnTo>
                      <a:pt x="459" y="106"/>
                    </a:lnTo>
                    <a:lnTo>
                      <a:pt x="489" y="113"/>
                    </a:lnTo>
                    <a:lnTo>
                      <a:pt x="489" y="115"/>
                    </a:lnTo>
                    <a:lnTo>
                      <a:pt x="490" y="121"/>
                    </a:lnTo>
                    <a:lnTo>
                      <a:pt x="492" y="127"/>
                    </a:lnTo>
                    <a:lnTo>
                      <a:pt x="493" y="131"/>
                    </a:lnTo>
                    <a:lnTo>
                      <a:pt x="497" y="131"/>
                    </a:lnTo>
                    <a:lnTo>
                      <a:pt x="498" y="135"/>
                    </a:lnTo>
                    <a:lnTo>
                      <a:pt x="503" y="138"/>
                    </a:lnTo>
                    <a:lnTo>
                      <a:pt x="503" y="141"/>
                    </a:lnTo>
                    <a:lnTo>
                      <a:pt x="503" y="146"/>
                    </a:lnTo>
                    <a:lnTo>
                      <a:pt x="504" y="152"/>
                    </a:lnTo>
                    <a:lnTo>
                      <a:pt x="503" y="156"/>
                    </a:lnTo>
                    <a:lnTo>
                      <a:pt x="498" y="160"/>
                    </a:lnTo>
                    <a:lnTo>
                      <a:pt x="497" y="163"/>
                    </a:lnTo>
                    <a:lnTo>
                      <a:pt x="489" y="173"/>
                    </a:lnTo>
                    <a:lnTo>
                      <a:pt x="487" y="179"/>
                    </a:lnTo>
                    <a:lnTo>
                      <a:pt x="481" y="188"/>
                    </a:lnTo>
                    <a:lnTo>
                      <a:pt x="479" y="191"/>
                    </a:lnTo>
                    <a:lnTo>
                      <a:pt x="479" y="191"/>
                    </a:lnTo>
                    <a:lnTo>
                      <a:pt x="478" y="193"/>
                    </a:lnTo>
                    <a:lnTo>
                      <a:pt x="476" y="195"/>
                    </a:lnTo>
                    <a:lnTo>
                      <a:pt x="473" y="198"/>
                    </a:lnTo>
                    <a:lnTo>
                      <a:pt x="473" y="199"/>
                    </a:lnTo>
                    <a:lnTo>
                      <a:pt x="472" y="201"/>
                    </a:lnTo>
                    <a:lnTo>
                      <a:pt x="473" y="201"/>
                    </a:lnTo>
                    <a:lnTo>
                      <a:pt x="473" y="202"/>
                    </a:lnTo>
                    <a:lnTo>
                      <a:pt x="472" y="202"/>
                    </a:lnTo>
                    <a:lnTo>
                      <a:pt x="472" y="205"/>
                    </a:lnTo>
                    <a:lnTo>
                      <a:pt x="470" y="210"/>
                    </a:lnTo>
                    <a:lnTo>
                      <a:pt x="468" y="212"/>
                    </a:lnTo>
                    <a:lnTo>
                      <a:pt x="467" y="213"/>
                    </a:lnTo>
                    <a:lnTo>
                      <a:pt x="464" y="216"/>
                    </a:lnTo>
                    <a:lnTo>
                      <a:pt x="459" y="218"/>
                    </a:lnTo>
                    <a:lnTo>
                      <a:pt x="456" y="223"/>
                    </a:lnTo>
                    <a:lnTo>
                      <a:pt x="454" y="223"/>
                    </a:lnTo>
                    <a:lnTo>
                      <a:pt x="450" y="232"/>
                    </a:lnTo>
                    <a:lnTo>
                      <a:pt x="450" y="234"/>
                    </a:lnTo>
                    <a:lnTo>
                      <a:pt x="448" y="235"/>
                    </a:lnTo>
                    <a:lnTo>
                      <a:pt x="447" y="237"/>
                    </a:lnTo>
                    <a:lnTo>
                      <a:pt x="444" y="238"/>
                    </a:lnTo>
                    <a:lnTo>
                      <a:pt x="444" y="240"/>
                    </a:lnTo>
                    <a:lnTo>
                      <a:pt x="442" y="243"/>
                    </a:lnTo>
                    <a:lnTo>
                      <a:pt x="440" y="246"/>
                    </a:lnTo>
                    <a:lnTo>
                      <a:pt x="442" y="251"/>
                    </a:lnTo>
                    <a:lnTo>
                      <a:pt x="440" y="254"/>
                    </a:lnTo>
                    <a:lnTo>
                      <a:pt x="440" y="255"/>
                    </a:lnTo>
                    <a:lnTo>
                      <a:pt x="442" y="258"/>
                    </a:lnTo>
                    <a:lnTo>
                      <a:pt x="444" y="258"/>
                    </a:lnTo>
                    <a:lnTo>
                      <a:pt x="445" y="258"/>
                    </a:lnTo>
                    <a:lnTo>
                      <a:pt x="445" y="258"/>
                    </a:lnTo>
                    <a:lnTo>
                      <a:pt x="447" y="260"/>
                    </a:lnTo>
                    <a:lnTo>
                      <a:pt x="448" y="262"/>
                    </a:lnTo>
                    <a:lnTo>
                      <a:pt x="450" y="260"/>
                    </a:lnTo>
                    <a:lnTo>
                      <a:pt x="451" y="262"/>
                    </a:lnTo>
                    <a:lnTo>
                      <a:pt x="451" y="263"/>
                    </a:lnTo>
                    <a:lnTo>
                      <a:pt x="451" y="265"/>
                    </a:lnTo>
                    <a:lnTo>
                      <a:pt x="454" y="268"/>
                    </a:lnTo>
                    <a:lnTo>
                      <a:pt x="454" y="271"/>
                    </a:lnTo>
                    <a:lnTo>
                      <a:pt x="450" y="274"/>
                    </a:lnTo>
                    <a:lnTo>
                      <a:pt x="450" y="274"/>
                    </a:lnTo>
                    <a:lnTo>
                      <a:pt x="448" y="276"/>
                    </a:lnTo>
                    <a:lnTo>
                      <a:pt x="450" y="282"/>
                    </a:lnTo>
                    <a:lnTo>
                      <a:pt x="447" y="287"/>
                    </a:lnTo>
                    <a:lnTo>
                      <a:pt x="447" y="290"/>
                    </a:lnTo>
                    <a:lnTo>
                      <a:pt x="445" y="291"/>
                    </a:lnTo>
                    <a:lnTo>
                      <a:pt x="445" y="293"/>
                    </a:lnTo>
                    <a:lnTo>
                      <a:pt x="444" y="294"/>
                    </a:lnTo>
                    <a:lnTo>
                      <a:pt x="442" y="294"/>
                    </a:lnTo>
                    <a:lnTo>
                      <a:pt x="442" y="296"/>
                    </a:lnTo>
                    <a:lnTo>
                      <a:pt x="440" y="296"/>
                    </a:lnTo>
                    <a:lnTo>
                      <a:pt x="440" y="299"/>
                    </a:lnTo>
                    <a:lnTo>
                      <a:pt x="440" y="302"/>
                    </a:lnTo>
                    <a:lnTo>
                      <a:pt x="439" y="308"/>
                    </a:lnTo>
                    <a:lnTo>
                      <a:pt x="406" y="452"/>
                    </a:lnTo>
                    <a:lnTo>
                      <a:pt x="341" y="438"/>
                    </a:lnTo>
                    <a:lnTo>
                      <a:pt x="278" y="422"/>
                    </a:lnTo>
                    <a:lnTo>
                      <a:pt x="275" y="422"/>
                    </a:lnTo>
                    <a:lnTo>
                      <a:pt x="241" y="413"/>
                    </a:lnTo>
                    <a:lnTo>
                      <a:pt x="191" y="400"/>
                    </a:lnTo>
                    <a:lnTo>
                      <a:pt x="160" y="391"/>
                    </a:lnTo>
                    <a:lnTo>
                      <a:pt x="160" y="391"/>
                    </a:lnTo>
                    <a:close/>
                  </a:path>
                </a:pathLst>
              </a:custGeom>
              <a:grpFill/>
              <a:ln w="4763" cap="rnd">
                <a:solidFill>
                  <a:schemeClr val="bg1"/>
                </a:solidFill>
                <a:prstDash val="solid"/>
                <a:round/>
                <a:headEnd/>
                <a:tailEnd/>
              </a:ln>
            </p:spPr>
            <p:txBody>
              <a:bodyPr/>
              <a:lstStyle/>
              <a:p>
                <a:pPr>
                  <a:defRPr/>
                </a:pPr>
                <a:endParaRPr lang="en-US">
                  <a:latin typeface="Arial" charset="0"/>
                </a:endParaRPr>
              </a:p>
            </p:txBody>
          </p:sp>
          <p:sp>
            <p:nvSpPr>
              <p:cNvPr id="31" name="Freeform 30"/>
              <p:cNvSpPr>
                <a:spLocks/>
              </p:cNvSpPr>
              <p:nvPr/>
            </p:nvSpPr>
            <p:spPr bwMode="auto">
              <a:xfrm>
                <a:off x="7415213" y="1670050"/>
                <a:ext cx="212725" cy="500063"/>
              </a:xfrm>
              <a:custGeom>
                <a:avLst/>
                <a:gdLst/>
                <a:ahLst/>
                <a:cxnLst>
                  <a:cxn ang="0">
                    <a:pos x="14" y="237"/>
                  </a:cxn>
                  <a:cxn ang="0">
                    <a:pos x="12" y="235"/>
                  </a:cxn>
                  <a:cxn ang="0">
                    <a:pos x="9" y="232"/>
                  </a:cxn>
                  <a:cxn ang="0">
                    <a:pos x="6" y="227"/>
                  </a:cxn>
                  <a:cxn ang="0">
                    <a:pos x="6" y="220"/>
                  </a:cxn>
                  <a:cxn ang="0">
                    <a:pos x="8" y="217"/>
                  </a:cxn>
                  <a:cxn ang="0">
                    <a:pos x="6" y="210"/>
                  </a:cxn>
                  <a:cxn ang="0">
                    <a:pos x="6" y="204"/>
                  </a:cxn>
                  <a:cxn ang="0">
                    <a:pos x="4" y="195"/>
                  </a:cxn>
                  <a:cxn ang="0">
                    <a:pos x="3" y="185"/>
                  </a:cxn>
                  <a:cxn ang="0">
                    <a:pos x="3" y="182"/>
                  </a:cxn>
                  <a:cxn ang="0">
                    <a:pos x="1" y="171"/>
                  </a:cxn>
                  <a:cxn ang="0">
                    <a:pos x="0" y="163"/>
                  </a:cxn>
                  <a:cxn ang="0">
                    <a:pos x="1" y="153"/>
                  </a:cxn>
                  <a:cxn ang="0">
                    <a:pos x="4" y="148"/>
                  </a:cxn>
                  <a:cxn ang="0">
                    <a:pos x="6" y="142"/>
                  </a:cxn>
                  <a:cxn ang="0">
                    <a:pos x="6" y="132"/>
                  </a:cxn>
                  <a:cxn ang="0">
                    <a:pos x="8" y="128"/>
                  </a:cxn>
                  <a:cxn ang="0">
                    <a:pos x="6" y="126"/>
                  </a:cxn>
                  <a:cxn ang="0">
                    <a:pos x="6" y="121"/>
                  </a:cxn>
                  <a:cxn ang="0">
                    <a:pos x="8" y="115"/>
                  </a:cxn>
                  <a:cxn ang="0">
                    <a:pos x="6" y="114"/>
                  </a:cxn>
                  <a:cxn ang="0">
                    <a:pos x="4" y="109"/>
                  </a:cxn>
                  <a:cxn ang="0">
                    <a:pos x="3" y="101"/>
                  </a:cxn>
                  <a:cxn ang="0">
                    <a:pos x="4" y="95"/>
                  </a:cxn>
                  <a:cxn ang="0">
                    <a:pos x="8" y="93"/>
                  </a:cxn>
                  <a:cxn ang="0">
                    <a:pos x="14" y="92"/>
                  </a:cxn>
                  <a:cxn ang="0">
                    <a:pos x="15" y="85"/>
                  </a:cxn>
                  <a:cxn ang="0">
                    <a:pos x="20" y="81"/>
                  </a:cxn>
                  <a:cxn ang="0">
                    <a:pos x="20" y="78"/>
                  </a:cxn>
                  <a:cxn ang="0">
                    <a:pos x="23" y="76"/>
                  </a:cxn>
                  <a:cxn ang="0">
                    <a:pos x="22" y="71"/>
                  </a:cxn>
                  <a:cxn ang="0">
                    <a:pos x="23" y="67"/>
                  </a:cxn>
                  <a:cxn ang="0">
                    <a:pos x="20" y="64"/>
                  </a:cxn>
                  <a:cxn ang="0">
                    <a:pos x="17" y="60"/>
                  </a:cxn>
                  <a:cxn ang="0">
                    <a:pos x="17" y="51"/>
                  </a:cxn>
                  <a:cxn ang="0">
                    <a:pos x="18" y="40"/>
                  </a:cxn>
                  <a:cxn ang="0">
                    <a:pos x="14" y="34"/>
                  </a:cxn>
                  <a:cxn ang="0">
                    <a:pos x="15" y="26"/>
                  </a:cxn>
                  <a:cxn ang="0">
                    <a:pos x="17" y="14"/>
                  </a:cxn>
                  <a:cxn ang="0">
                    <a:pos x="17" y="11"/>
                  </a:cxn>
                  <a:cxn ang="0">
                    <a:pos x="29" y="6"/>
                  </a:cxn>
                  <a:cxn ang="0">
                    <a:pos x="48" y="53"/>
                  </a:cxn>
                  <a:cxn ang="0">
                    <a:pos x="71" y="126"/>
                  </a:cxn>
                  <a:cxn ang="0">
                    <a:pos x="78" y="145"/>
                  </a:cxn>
                  <a:cxn ang="0">
                    <a:pos x="78" y="148"/>
                  </a:cxn>
                  <a:cxn ang="0">
                    <a:pos x="79" y="153"/>
                  </a:cxn>
                  <a:cxn ang="0">
                    <a:pos x="81" y="159"/>
                  </a:cxn>
                  <a:cxn ang="0">
                    <a:pos x="87" y="167"/>
                  </a:cxn>
                  <a:cxn ang="0">
                    <a:pos x="93" y="170"/>
                  </a:cxn>
                  <a:cxn ang="0">
                    <a:pos x="95" y="181"/>
                  </a:cxn>
                  <a:cxn ang="0">
                    <a:pos x="93" y="182"/>
                  </a:cxn>
                  <a:cxn ang="0">
                    <a:pos x="93" y="187"/>
                  </a:cxn>
                  <a:cxn ang="0">
                    <a:pos x="101" y="184"/>
                  </a:cxn>
                  <a:cxn ang="0">
                    <a:pos x="100" y="202"/>
                  </a:cxn>
                  <a:cxn ang="0">
                    <a:pos x="95" y="201"/>
                  </a:cxn>
                  <a:cxn ang="0">
                    <a:pos x="89" y="210"/>
                  </a:cxn>
                  <a:cxn ang="0">
                    <a:pos x="82" y="212"/>
                  </a:cxn>
                  <a:cxn ang="0">
                    <a:pos x="81" y="218"/>
                  </a:cxn>
                  <a:cxn ang="0">
                    <a:pos x="79" y="223"/>
                  </a:cxn>
                  <a:cxn ang="0">
                    <a:pos x="43" y="232"/>
                  </a:cxn>
                  <a:cxn ang="0">
                    <a:pos x="25" y="235"/>
                  </a:cxn>
                </a:cxnLst>
                <a:rect l="0" t="0" r="r" b="b"/>
                <a:pathLst>
                  <a:path w="101" h="237">
                    <a:moveTo>
                      <a:pt x="25" y="235"/>
                    </a:moveTo>
                    <a:lnTo>
                      <a:pt x="14" y="237"/>
                    </a:lnTo>
                    <a:lnTo>
                      <a:pt x="14" y="235"/>
                    </a:lnTo>
                    <a:lnTo>
                      <a:pt x="12" y="235"/>
                    </a:lnTo>
                    <a:lnTo>
                      <a:pt x="11" y="234"/>
                    </a:lnTo>
                    <a:lnTo>
                      <a:pt x="9" y="232"/>
                    </a:lnTo>
                    <a:lnTo>
                      <a:pt x="8" y="232"/>
                    </a:lnTo>
                    <a:lnTo>
                      <a:pt x="6" y="227"/>
                    </a:lnTo>
                    <a:lnTo>
                      <a:pt x="6" y="223"/>
                    </a:lnTo>
                    <a:lnTo>
                      <a:pt x="6" y="220"/>
                    </a:lnTo>
                    <a:lnTo>
                      <a:pt x="6" y="218"/>
                    </a:lnTo>
                    <a:lnTo>
                      <a:pt x="8" y="217"/>
                    </a:lnTo>
                    <a:lnTo>
                      <a:pt x="8" y="213"/>
                    </a:lnTo>
                    <a:lnTo>
                      <a:pt x="6" y="210"/>
                    </a:lnTo>
                    <a:lnTo>
                      <a:pt x="8" y="207"/>
                    </a:lnTo>
                    <a:lnTo>
                      <a:pt x="6" y="204"/>
                    </a:lnTo>
                    <a:lnTo>
                      <a:pt x="4" y="201"/>
                    </a:lnTo>
                    <a:lnTo>
                      <a:pt x="4" y="195"/>
                    </a:lnTo>
                    <a:lnTo>
                      <a:pt x="4" y="187"/>
                    </a:lnTo>
                    <a:lnTo>
                      <a:pt x="3" y="185"/>
                    </a:lnTo>
                    <a:lnTo>
                      <a:pt x="4" y="184"/>
                    </a:lnTo>
                    <a:lnTo>
                      <a:pt x="3" y="182"/>
                    </a:lnTo>
                    <a:lnTo>
                      <a:pt x="3" y="179"/>
                    </a:lnTo>
                    <a:lnTo>
                      <a:pt x="1" y="171"/>
                    </a:lnTo>
                    <a:lnTo>
                      <a:pt x="0" y="170"/>
                    </a:lnTo>
                    <a:lnTo>
                      <a:pt x="0" y="163"/>
                    </a:lnTo>
                    <a:lnTo>
                      <a:pt x="3" y="162"/>
                    </a:lnTo>
                    <a:lnTo>
                      <a:pt x="1" y="153"/>
                    </a:lnTo>
                    <a:lnTo>
                      <a:pt x="3" y="149"/>
                    </a:lnTo>
                    <a:lnTo>
                      <a:pt x="4" y="148"/>
                    </a:lnTo>
                    <a:lnTo>
                      <a:pt x="6" y="146"/>
                    </a:lnTo>
                    <a:lnTo>
                      <a:pt x="6" y="142"/>
                    </a:lnTo>
                    <a:lnTo>
                      <a:pt x="4" y="135"/>
                    </a:lnTo>
                    <a:lnTo>
                      <a:pt x="6" y="132"/>
                    </a:lnTo>
                    <a:lnTo>
                      <a:pt x="6" y="129"/>
                    </a:lnTo>
                    <a:lnTo>
                      <a:pt x="8" y="128"/>
                    </a:lnTo>
                    <a:lnTo>
                      <a:pt x="6" y="126"/>
                    </a:lnTo>
                    <a:lnTo>
                      <a:pt x="6" y="126"/>
                    </a:lnTo>
                    <a:lnTo>
                      <a:pt x="6" y="123"/>
                    </a:lnTo>
                    <a:lnTo>
                      <a:pt x="6" y="121"/>
                    </a:lnTo>
                    <a:lnTo>
                      <a:pt x="8" y="117"/>
                    </a:lnTo>
                    <a:lnTo>
                      <a:pt x="8" y="115"/>
                    </a:lnTo>
                    <a:lnTo>
                      <a:pt x="6" y="115"/>
                    </a:lnTo>
                    <a:lnTo>
                      <a:pt x="6" y="114"/>
                    </a:lnTo>
                    <a:lnTo>
                      <a:pt x="6" y="110"/>
                    </a:lnTo>
                    <a:lnTo>
                      <a:pt x="4" y="109"/>
                    </a:lnTo>
                    <a:lnTo>
                      <a:pt x="3" y="104"/>
                    </a:lnTo>
                    <a:lnTo>
                      <a:pt x="3" y="101"/>
                    </a:lnTo>
                    <a:lnTo>
                      <a:pt x="3" y="98"/>
                    </a:lnTo>
                    <a:lnTo>
                      <a:pt x="4" y="95"/>
                    </a:lnTo>
                    <a:lnTo>
                      <a:pt x="8" y="95"/>
                    </a:lnTo>
                    <a:lnTo>
                      <a:pt x="8" y="93"/>
                    </a:lnTo>
                    <a:lnTo>
                      <a:pt x="12" y="92"/>
                    </a:lnTo>
                    <a:lnTo>
                      <a:pt x="14" y="92"/>
                    </a:lnTo>
                    <a:lnTo>
                      <a:pt x="14" y="89"/>
                    </a:lnTo>
                    <a:lnTo>
                      <a:pt x="15" y="85"/>
                    </a:lnTo>
                    <a:lnTo>
                      <a:pt x="18" y="82"/>
                    </a:lnTo>
                    <a:lnTo>
                      <a:pt x="20" y="81"/>
                    </a:lnTo>
                    <a:lnTo>
                      <a:pt x="20" y="79"/>
                    </a:lnTo>
                    <a:lnTo>
                      <a:pt x="20" y="78"/>
                    </a:lnTo>
                    <a:lnTo>
                      <a:pt x="22" y="78"/>
                    </a:lnTo>
                    <a:lnTo>
                      <a:pt x="23" y="76"/>
                    </a:lnTo>
                    <a:lnTo>
                      <a:pt x="22" y="73"/>
                    </a:lnTo>
                    <a:lnTo>
                      <a:pt x="22" y="71"/>
                    </a:lnTo>
                    <a:lnTo>
                      <a:pt x="22" y="70"/>
                    </a:lnTo>
                    <a:lnTo>
                      <a:pt x="23" y="67"/>
                    </a:lnTo>
                    <a:lnTo>
                      <a:pt x="22" y="67"/>
                    </a:lnTo>
                    <a:lnTo>
                      <a:pt x="20" y="64"/>
                    </a:lnTo>
                    <a:lnTo>
                      <a:pt x="18" y="62"/>
                    </a:lnTo>
                    <a:lnTo>
                      <a:pt x="17" y="60"/>
                    </a:lnTo>
                    <a:lnTo>
                      <a:pt x="15" y="54"/>
                    </a:lnTo>
                    <a:lnTo>
                      <a:pt x="17" y="51"/>
                    </a:lnTo>
                    <a:lnTo>
                      <a:pt x="15" y="48"/>
                    </a:lnTo>
                    <a:lnTo>
                      <a:pt x="18" y="40"/>
                    </a:lnTo>
                    <a:lnTo>
                      <a:pt x="17" y="36"/>
                    </a:lnTo>
                    <a:lnTo>
                      <a:pt x="14" y="34"/>
                    </a:lnTo>
                    <a:lnTo>
                      <a:pt x="15" y="31"/>
                    </a:lnTo>
                    <a:lnTo>
                      <a:pt x="15" y="26"/>
                    </a:lnTo>
                    <a:lnTo>
                      <a:pt x="17" y="20"/>
                    </a:lnTo>
                    <a:lnTo>
                      <a:pt x="17" y="14"/>
                    </a:lnTo>
                    <a:lnTo>
                      <a:pt x="14" y="11"/>
                    </a:lnTo>
                    <a:lnTo>
                      <a:pt x="17" y="11"/>
                    </a:lnTo>
                    <a:lnTo>
                      <a:pt x="20" y="4"/>
                    </a:lnTo>
                    <a:lnTo>
                      <a:pt x="29" y="6"/>
                    </a:lnTo>
                    <a:lnTo>
                      <a:pt x="31" y="0"/>
                    </a:lnTo>
                    <a:lnTo>
                      <a:pt x="48" y="53"/>
                    </a:lnTo>
                    <a:lnTo>
                      <a:pt x="59" y="85"/>
                    </a:lnTo>
                    <a:lnTo>
                      <a:pt x="71" y="126"/>
                    </a:lnTo>
                    <a:lnTo>
                      <a:pt x="76" y="145"/>
                    </a:lnTo>
                    <a:lnTo>
                      <a:pt x="78" y="145"/>
                    </a:lnTo>
                    <a:lnTo>
                      <a:pt x="78" y="146"/>
                    </a:lnTo>
                    <a:lnTo>
                      <a:pt x="78" y="148"/>
                    </a:lnTo>
                    <a:lnTo>
                      <a:pt x="78" y="149"/>
                    </a:lnTo>
                    <a:lnTo>
                      <a:pt x="79" y="153"/>
                    </a:lnTo>
                    <a:lnTo>
                      <a:pt x="81" y="156"/>
                    </a:lnTo>
                    <a:lnTo>
                      <a:pt x="81" y="159"/>
                    </a:lnTo>
                    <a:lnTo>
                      <a:pt x="81" y="162"/>
                    </a:lnTo>
                    <a:lnTo>
                      <a:pt x="87" y="167"/>
                    </a:lnTo>
                    <a:lnTo>
                      <a:pt x="87" y="168"/>
                    </a:lnTo>
                    <a:lnTo>
                      <a:pt x="93" y="170"/>
                    </a:lnTo>
                    <a:lnTo>
                      <a:pt x="93" y="178"/>
                    </a:lnTo>
                    <a:lnTo>
                      <a:pt x="95" y="181"/>
                    </a:lnTo>
                    <a:lnTo>
                      <a:pt x="92" y="181"/>
                    </a:lnTo>
                    <a:lnTo>
                      <a:pt x="93" y="182"/>
                    </a:lnTo>
                    <a:lnTo>
                      <a:pt x="92" y="185"/>
                    </a:lnTo>
                    <a:lnTo>
                      <a:pt x="93" y="187"/>
                    </a:lnTo>
                    <a:lnTo>
                      <a:pt x="96" y="182"/>
                    </a:lnTo>
                    <a:lnTo>
                      <a:pt x="101" y="184"/>
                    </a:lnTo>
                    <a:lnTo>
                      <a:pt x="101" y="201"/>
                    </a:lnTo>
                    <a:lnTo>
                      <a:pt x="100" y="202"/>
                    </a:lnTo>
                    <a:lnTo>
                      <a:pt x="96" y="201"/>
                    </a:lnTo>
                    <a:lnTo>
                      <a:pt x="95" y="201"/>
                    </a:lnTo>
                    <a:lnTo>
                      <a:pt x="90" y="206"/>
                    </a:lnTo>
                    <a:lnTo>
                      <a:pt x="89" y="210"/>
                    </a:lnTo>
                    <a:lnTo>
                      <a:pt x="86" y="210"/>
                    </a:lnTo>
                    <a:lnTo>
                      <a:pt x="82" y="212"/>
                    </a:lnTo>
                    <a:lnTo>
                      <a:pt x="84" y="218"/>
                    </a:lnTo>
                    <a:lnTo>
                      <a:pt x="81" y="218"/>
                    </a:lnTo>
                    <a:lnTo>
                      <a:pt x="81" y="220"/>
                    </a:lnTo>
                    <a:lnTo>
                      <a:pt x="79" y="223"/>
                    </a:lnTo>
                    <a:lnTo>
                      <a:pt x="45" y="231"/>
                    </a:lnTo>
                    <a:lnTo>
                      <a:pt x="43" y="232"/>
                    </a:lnTo>
                    <a:lnTo>
                      <a:pt x="25" y="235"/>
                    </a:lnTo>
                    <a:lnTo>
                      <a:pt x="25" y="235"/>
                    </a:lnTo>
                    <a:close/>
                  </a:path>
                </a:pathLst>
              </a:custGeom>
              <a:grpFill/>
              <a:ln w="4826" cap="rnd">
                <a:solidFill>
                  <a:schemeClr val="bg1"/>
                </a:solidFill>
                <a:prstDash val="solid"/>
                <a:round/>
                <a:headEnd/>
                <a:tailEnd/>
              </a:ln>
            </p:spPr>
            <p:txBody>
              <a:bodyPr/>
              <a:lstStyle/>
              <a:p>
                <a:pPr>
                  <a:defRPr/>
                </a:pPr>
                <a:endParaRPr lang="en-US">
                  <a:latin typeface="Arial" charset="0"/>
                </a:endParaRPr>
              </a:p>
            </p:txBody>
          </p:sp>
          <p:sp>
            <p:nvSpPr>
              <p:cNvPr id="32" name="Freeform 31"/>
              <p:cNvSpPr>
                <a:spLocks/>
              </p:cNvSpPr>
              <p:nvPr/>
            </p:nvSpPr>
            <p:spPr bwMode="auto">
              <a:xfrm>
                <a:off x="4578350" y="2363788"/>
                <a:ext cx="787400" cy="574675"/>
              </a:xfrm>
              <a:custGeom>
                <a:avLst/>
                <a:gdLst/>
                <a:ahLst/>
                <a:cxnLst>
                  <a:cxn ang="0">
                    <a:pos x="318" y="248"/>
                  </a:cxn>
                  <a:cxn ang="0">
                    <a:pos x="306" y="257"/>
                  </a:cxn>
                  <a:cxn ang="0">
                    <a:pos x="309" y="270"/>
                  </a:cxn>
                  <a:cxn ang="0">
                    <a:pos x="303" y="271"/>
                  </a:cxn>
                  <a:cxn ang="0">
                    <a:pos x="299" y="268"/>
                  </a:cxn>
                  <a:cxn ang="0">
                    <a:pos x="296" y="263"/>
                  </a:cxn>
                  <a:cxn ang="0">
                    <a:pos x="290" y="256"/>
                  </a:cxn>
                  <a:cxn ang="0">
                    <a:pos x="260" y="254"/>
                  </a:cxn>
                  <a:cxn ang="0">
                    <a:pos x="207" y="259"/>
                  </a:cxn>
                  <a:cxn ang="0">
                    <a:pos x="153" y="260"/>
                  </a:cxn>
                  <a:cxn ang="0">
                    <a:pos x="100" y="260"/>
                  </a:cxn>
                  <a:cxn ang="0">
                    <a:pos x="50" y="257"/>
                  </a:cxn>
                  <a:cxn ang="0">
                    <a:pos x="45" y="237"/>
                  </a:cxn>
                  <a:cxn ang="0">
                    <a:pos x="45" y="224"/>
                  </a:cxn>
                  <a:cxn ang="0">
                    <a:pos x="44" y="210"/>
                  </a:cxn>
                  <a:cxn ang="0">
                    <a:pos x="40" y="206"/>
                  </a:cxn>
                  <a:cxn ang="0">
                    <a:pos x="42" y="200"/>
                  </a:cxn>
                  <a:cxn ang="0">
                    <a:pos x="40" y="184"/>
                  </a:cxn>
                  <a:cxn ang="0">
                    <a:pos x="37" y="179"/>
                  </a:cxn>
                  <a:cxn ang="0">
                    <a:pos x="31" y="178"/>
                  </a:cxn>
                  <a:cxn ang="0">
                    <a:pos x="31" y="167"/>
                  </a:cxn>
                  <a:cxn ang="0">
                    <a:pos x="31" y="161"/>
                  </a:cxn>
                  <a:cxn ang="0">
                    <a:pos x="28" y="145"/>
                  </a:cxn>
                  <a:cxn ang="0">
                    <a:pos x="25" y="137"/>
                  </a:cxn>
                  <a:cxn ang="0">
                    <a:pos x="20" y="126"/>
                  </a:cxn>
                  <a:cxn ang="0">
                    <a:pos x="17" y="114"/>
                  </a:cxn>
                  <a:cxn ang="0">
                    <a:pos x="12" y="106"/>
                  </a:cxn>
                  <a:cxn ang="0">
                    <a:pos x="14" y="97"/>
                  </a:cxn>
                  <a:cxn ang="0">
                    <a:pos x="8" y="87"/>
                  </a:cxn>
                  <a:cxn ang="0">
                    <a:pos x="5" y="78"/>
                  </a:cxn>
                  <a:cxn ang="0">
                    <a:pos x="3" y="67"/>
                  </a:cxn>
                  <a:cxn ang="0">
                    <a:pos x="6" y="59"/>
                  </a:cxn>
                  <a:cxn ang="0">
                    <a:pos x="8" y="48"/>
                  </a:cxn>
                  <a:cxn ang="0">
                    <a:pos x="11" y="42"/>
                  </a:cxn>
                  <a:cxn ang="0">
                    <a:pos x="5" y="29"/>
                  </a:cxn>
                  <a:cxn ang="0">
                    <a:pos x="3" y="25"/>
                  </a:cxn>
                  <a:cxn ang="0">
                    <a:pos x="5" y="15"/>
                  </a:cxn>
                  <a:cxn ang="0">
                    <a:pos x="11" y="6"/>
                  </a:cxn>
                  <a:cxn ang="0">
                    <a:pos x="70" y="6"/>
                  </a:cxn>
                  <a:cxn ang="0">
                    <a:pos x="134" y="6"/>
                  </a:cxn>
                  <a:cxn ang="0">
                    <a:pos x="203" y="3"/>
                  </a:cxn>
                  <a:cxn ang="0">
                    <a:pos x="257" y="1"/>
                  </a:cxn>
                  <a:cxn ang="0">
                    <a:pos x="304" y="3"/>
                  </a:cxn>
                  <a:cxn ang="0">
                    <a:pos x="313" y="15"/>
                  </a:cxn>
                  <a:cxn ang="0">
                    <a:pos x="309" y="36"/>
                  </a:cxn>
                  <a:cxn ang="0">
                    <a:pos x="315" y="53"/>
                  </a:cxn>
                  <a:cxn ang="0">
                    <a:pos x="326" y="70"/>
                  </a:cxn>
                  <a:cxn ang="0">
                    <a:pos x="340" y="78"/>
                  </a:cxn>
                  <a:cxn ang="0">
                    <a:pos x="342" y="86"/>
                  </a:cxn>
                  <a:cxn ang="0">
                    <a:pos x="351" y="93"/>
                  </a:cxn>
                  <a:cxn ang="0">
                    <a:pos x="357" y="106"/>
                  </a:cxn>
                  <a:cxn ang="0">
                    <a:pos x="370" y="115"/>
                  </a:cxn>
                  <a:cxn ang="0">
                    <a:pos x="373" y="123"/>
                  </a:cxn>
                  <a:cxn ang="0">
                    <a:pos x="368" y="146"/>
                  </a:cxn>
                  <a:cxn ang="0">
                    <a:pos x="365" y="162"/>
                  </a:cxn>
                  <a:cxn ang="0">
                    <a:pos x="359" y="168"/>
                  </a:cxn>
                  <a:cxn ang="0">
                    <a:pos x="343" y="176"/>
                  </a:cxn>
                  <a:cxn ang="0">
                    <a:pos x="327" y="179"/>
                  </a:cxn>
                  <a:cxn ang="0">
                    <a:pos x="321" y="193"/>
                  </a:cxn>
                  <a:cxn ang="0">
                    <a:pos x="329" y="204"/>
                  </a:cxn>
                  <a:cxn ang="0">
                    <a:pos x="331" y="223"/>
                  </a:cxn>
                  <a:cxn ang="0">
                    <a:pos x="323" y="243"/>
                  </a:cxn>
                </a:cxnLst>
                <a:rect l="0" t="0" r="r" b="b"/>
                <a:pathLst>
                  <a:path w="374" h="273">
                    <a:moveTo>
                      <a:pt x="323" y="243"/>
                    </a:moveTo>
                    <a:lnTo>
                      <a:pt x="323" y="245"/>
                    </a:lnTo>
                    <a:lnTo>
                      <a:pt x="321" y="246"/>
                    </a:lnTo>
                    <a:lnTo>
                      <a:pt x="318" y="248"/>
                    </a:lnTo>
                    <a:lnTo>
                      <a:pt x="315" y="249"/>
                    </a:lnTo>
                    <a:lnTo>
                      <a:pt x="309" y="253"/>
                    </a:lnTo>
                    <a:lnTo>
                      <a:pt x="306" y="256"/>
                    </a:lnTo>
                    <a:lnTo>
                      <a:pt x="306" y="257"/>
                    </a:lnTo>
                    <a:lnTo>
                      <a:pt x="309" y="259"/>
                    </a:lnTo>
                    <a:lnTo>
                      <a:pt x="309" y="260"/>
                    </a:lnTo>
                    <a:lnTo>
                      <a:pt x="309" y="265"/>
                    </a:lnTo>
                    <a:lnTo>
                      <a:pt x="309" y="270"/>
                    </a:lnTo>
                    <a:lnTo>
                      <a:pt x="309" y="271"/>
                    </a:lnTo>
                    <a:lnTo>
                      <a:pt x="307" y="271"/>
                    </a:lnTo>
                    <a:lnTo>
                      <a:pt x="306" y="273"/>
                    </a:lnTo>
                    <a:lnTo>
                      <a:pt x="303" y="271"/>
                    </a:lnTo>
                    <a:lnTo>
                      <a:pt x="303" y="271"/>
                    </a:lnTo>
                    <a:lnTo>
                      <a:pt x="303" y="270"/>
                    </a:lnTo>
                    <a:lnTo>
                      <a:pt x="299" y="270"/>
                    </a:lnTo>
                    <a:lnTo>
                      <a:pt x="299" y="268"/>
                    </a:lnTo>
                    <a:lnTo>
                      <a:pt x="299" y="267"/>
                    </a:lnTo>
                    <a:lnTo>
                      <a:pt x="299" y="265"/>
                    </a:lnTo>
                    <a:lnTo>
                      <a:pt x="296" y="265"/>
                    </a:lnTo>
                    <a:lnTo>
                      <a:pt x="296" y="263"/>
                    </a:lnTo>
                    <a:lnTo>
                      <a:pt x="295" y="262"/>
                    </a:lnTo>
                    <a:lnTo>
                      <a:pt x="295" y="259"/>
                    </a:lnTo>
                    <a:lnTo>
                      <a:pt x="290" y="257"/>
                    </a:lnTo>
                    <a:lnTo>
                      <a:pt x="290" y="256"/>
                    </a:lnTo>
                    <a:lnTo>
                      <a:pt x="288" y="254"/>
                    </a:lnTo>
                    <a:lnTo>
                      <a:pt x="287" y="253"/>
                    </a:lnTo>
                    <a:lnTo>
                      <a:pt x="274" y="253"/>
                    </a:lnTo>
                    <a:lnTo>
                      <a:pt x="260" y="254"/>
                    </a:lnTo>
                    <a:lnTo>
                      <a:pt x="251" y="256"/>
                    </a:lnTo>
                    <a:lnTo>
                      <a:pt x="234" y="256"/>
                    </a:lnTo>
                    <a:lnTo>
                      <a:pt x="229" y="257"/>
                    </a:lnTo>
                    <a:lnTo>
                      <a:pt x="207" y="259"/>
                    </a:lnTo>
                    <a:lnTo>
                      <a:pt x="192" y="259"/>
                    </a:lnTo>
                    <a:lnTo>
                      <a:pt x="179" y="259"/>
                    </a:lnTo>
                    <a:lnTo>
                      <a:pt x="167" y="259"/>
                    </a:lnTo>
                    <a:lnTo>
                      <a:pt x="153" y="260"/>
                    </a:lnTo>
                    <a:lnTo>
                      <a:pt x="140" y="260"/>
                    </a:lnTo>
                    <a:lnTo>
                      <a:pt x="125" y="260"/>
                    </a:lnTo>
                    <a:lnTo>
                      <a:pt x="117" y="260"/>
                    </a:lnTo>
                    <a:lnTo>
                      <a:pt x="100" y="260"/>
                    </a:lnTo>
                    <a:lnTo>
                      <a:pt x="83" y="260"/>
                    </a:lnTo>
                    <a:lnTo>
                      <a:pt x="73" y="260"/>
                    </a:lnTo>
                    <a:lnTo>
                      <a:pt x="50" y="260"/>
                    </a:lnTo>
                    <a:lnTo>
                      <a:pt x="50" y="257"/>
                    </a:lnTo>
                    <a:lnTo>
                      <a:pt x="50" y="256"/>
                    </a:lnTo>
                    <a:lnTo>
                      <a:pt x="44" y="248"/>
                    </a:lnTo>
                    <a:lnTo>
                      <a:pt x="45" y="243"/>
                    </a:lnTo>
                    <a:lnTo>
                      <a:pt x="45" y="237"/>
                    </a:lnTo>
                    <a:lnTo>
                      <a:pt x="47" y="235"/>
                    </a:lnTo>
                    <a:lnTo>
                      <a:pt x="47" y="232"/>
                    </a:lnTo>
                    <a:lnTo>
                      <a:pt x="47" y="226"/>
                    </a:lnTo>
                    <a:lnTo>
                      <a:pt x="45" y="224"/>
                    </a:lnTo>
                    <a:lnTo>
                      <a:pt x="45" y="221"/>
                    </a:lnTo>
                    <a:lnTo>
                      <a:pt x="44" y="218"/>
                    </a:lnTo>
                    <a:lnTo>
                      <a:pt x="45" y="215"/>
                    </a:lnTo>
                    <a:lnTo>
                      <a:pt x="44" y="210"/>
                    </a:lnTo>
                    <a:lnTo>
                      <a:pt x="45" y="209"/>
                    </a:lnTo>
                    <a:lnTo>
                      <a:pt x="45" y="209"/>
                    </a:lnTo>
                    <a:lnTo>
                      <a:pt x="40" y="207"/>
                    </a:lnTo>
                    <a:lnTo>
                      <a:pt x="40" y="206"/>
                    </a:lnTo>
                    <a:lnTo>
                      <a:pt x="42" y="204"/>
                    </a:lnTo>
                    <a:lnTo>
                      <a:pt x="40" y="198"/>
                    </a:lnTo>
                    <a:lnTo>
                      <a:pt x="42" y="198"/>
                    </a:lnTo>
                    <a:lnTo>
                      <a:pt x="42" y="200"/>
                    </a:lnTo>
                    <a:lnTo>
                      <a:pt x="44" y="198"/>
                    </a:lnTo>
                    <a:lnTo>
                      <a:pt x="40" y="195"/>
                    </a:lnTo>
                    <a:lnTo>
                      <a:pt x="40" y="190"/>
                    </a:lnTo>
                    <a:lnTo>
                      <a:pt x="40" y="184"/>
                    </a:lnTo>
                    <a:lnTo>
                      <a:pt x="39" y="184"/>
                    </a:lnTo>
                    <a:lnTo>
                      <a:pt x="36" y="182"/>
                    </a:lnTo>
                    <a:lnTo>
                      <a:pt x="36" y="181"/>
                    </a:lnTo>
                    <a:lnTo>
                      <a:pt x="37" y="179"/>
                    </a:lnTo>
                    <a:lnTo>
                      <a:pt x="37" y="178"/>
                    </a:lnTo>
                    <a:lnTo>
                      <a:pt x="36" y="178"/>
                    </a:lnTo>
                    <a:lnTo>
                      <a:pt x="34" y="178"/>
                    </a:lnTo>
                    <a:lnTo>
                      <a:pt x="31" y="178"/>
                    </a:lnTo>
                    <a:lnTo>
                      <a:pt x="31" y="175"/>
                    </a:lnTo>
                    <a:lnTo>
                      <a:pt x="31" y="175"/>
                    </a:lnTo>
                    <a:lnTo>
                      <a:pt x="29" y="171"/>
                    </a:lnTo>
                    <a:lnTo>
                      <a:pt x="31" y="167"/>
                    </a:lnTo>
                    <a:lnTo>
                      <a:pt x="29" y="165"/>
                    </a:lnTo>
                    <a:lnTo>
                      <a:pt x="29" y="164"/>
                    </a:lnTo>
                    <a:lnTo>
                      <a:pt x="31" y="162"/>
                    </a:lnTo>
                    <a:lnTo>
                      <a:pt x="31" y="161"/>
                    </a:lnTo>
                    <a:lnTo>
                      <a:pt x="31" y="159"/>
                    </a:lnTo>
                    <a:lnTo>
                      <a:pt x="31" y="156"/>
                    </a:lnTo>
                    <a:lnTo>
                      <a:pt x="28" y="150"/>
                    </a:lnTo>
                    <a:lnTo>
                      <a:pt x="28" y="145"/>
                    </a:lnTo>
                    <a:lnTo>
                      <a:pt x="28" y="143"/>
                    </a:lnTo>
                    <a:lnTo>
                      <a:pt x="28" y="140"/>
                    </a:lnTo>
                    <a:lnTo>
                      <a:pt x="25" y="139"/>
                    </a:lnTo>
                    <a:lnTo>
                      <a:pt x="25" y="137"/>
                    </a:lnTo>
                    <a:lnTo>
                      <a:pt x="23" y="137"/>
                    </a:lnTo>
                    <a:lnTo>
                      <a:pt x="23" y="134"/>
                    </a:lnTo>
                    <a:lnTo>
                      <a:pt x="22" y="132"/>
                    </a:lnTo>
                    <a:lnTo>
                      <a:pt x="20" y="126"/>
                    </a:lnTo>
                    <a:lnTo>
                      <a:pt x="15" y="122"/>
                    </a:lnTo>
                    <a:lnTo>
                      <a:pt x="15" y="118"/>
                    </a:lnTo>
                    <a:lnTo>
                      <a:pt x="17" y="117"/>
                    </a:lnTo>
                    <a:lnTo>
                      <a:pt x="17" y="114"/>
                    </a:lnTo>
                    <a:lnTo>
                      <a:pt x="17" y="112"/>
                    </a:lnTo>
                    <a:lnTo>
                      <a:pt x="15" y="111"/>
                    </a:lnTo>
                    <a:lnTo>
                      <a:pt x="14" y="109"/>
                    </a:lnTo>
                    <a:lnTo>
                      <a:pt x="12" y="106"/>
                    </a:lnTo>
                    <a:lnTo>
                      <a:pt x="12" y="103"/>
                    </a:lnTo>
                    <a:lnTo>
                      <a:pt x="12" y="101"/>
                    </a:lnTo>
                    <a:lnTo>
                      <a:pt x="14" y="98"/>
                    </a:lnTo>
                    <a:lnTo>
                      <a:pt x="14" y="97"/>
                    </a:lnTo>
                    <a:lnTo>
                      <a:pt x="11" y="93"/>
                    </a:lnTo>
                    <a:lnTo>
                      <a:pt x="9" y="92"/>
                    </a:lnTo>
                    <a:lnTo>
                      <a:pt x="9" y="87"/>
                    </a:lnTo>
                    <a:lnTo>
                      <a:pt x="8" y="87"/>
                    </a:lnTo>
                    <a:lnTo>
                      <a:pt x="9" y="86"/>
                    </a:lnTo>
                    <a:lnTo>
                      <a:pt x="8" y="83"/>
                    </a:lnTo>
                    <a:lnTo>
                      <a:pt x="6" y="79"/>
                    </a:lnTo>
                    <a:lnTo>
                      <a:pt x="5" y="78"/>
                    </a:lnTo>
                    <a:lnTo>
                      <a:pt x="0" y="75"/>
                    </a:lnTo>
                    <a:lnTo>
                      <a:pt x="0" y="72"/>
                    </a:lnTo>
                    <a:lnTo>
                      <a:pt x="0" y="68"/>
                    </a:lnTo>
                    <a:lnTo>
                      <a:pt x="3" y="67"/>
                    </a:lnTo>
                    <a:lnTo>
                      <a:pt x="3" y="64"/>
                    </a:lnTo>
                    <a:lnTo>
                      <a:pt x="3" y="64"/>
                    </a:lnTo>
                    <a:lnTo>
                      <a:pt x="5" y="62"/>
                    </a:lnTo>
                    <a:lnTo>
                      <a:pt x="6" y="59"/>
                    </a:lnTo>
                    <a:lnTo>
                      <a:pt x="6" y="58"/>
                    </a:lnTo>
                    <a:lnTo>
                      <a:pt x="8" y="53"/>
                    </a:lnTo>
                    <a:lnTo>
                      <a:pt x="8" y="51"/>
                    </a:lnTo>
                    <a:lnTo>
                      <a:pt x="8" y="48"/>
                    </a:lnTo>
                    <a:lnTo>
                      <a:pt x="6" y="45"/>
                    </a:lnTo>
                    <a:lnTo>
                      <a:pt x="9" y="44"/>
                    </a:lnTo>
                    <a:lnTo>
                      <a:pt x="11" y="44"/>
                    </a:lnTo>
                    <a:lnTo>
                      <a:pt x="11" y="42"/>
                    </a:lnTo>
                    <a:lnTo>
                      <a:pt x="11" y="39"/>
                    </a:lnTo>
                    <a:lnTo>
                      <a:pt x="9" y="31"/>
                    </a:lnTo>
                    <a:lnTo>
                      <a:pt x="9" y="31"/>
                    </a:lnTo>
                    <a:lnTo>
                      <a:pt x="5" y="29"/>
                    </a:lnTo>
                    <a:lnTo>
                      <a:pt x="5" y="28"/>
                    </a:lnTo>
                    <a:lnTo>
                      <a:pt x="5" y="28"/>
                    </a:lnTo>
                    <a:lnTo>
                      <a:pt x="5" y="26"/>
                    </a:lnTo>
                    <a:lnTo>
                      <a:pt x="3" y="25"/>
                    </a:lnTo>
                    <a:lnTo>
                      <a:pt x="6" y="23"/>
                    </a:lnTo>
                    <a:lnTo>
                      <a:pt x="6" y="19"/>
                    </a:lnTo>
                    <a:lnTo>
                      <a:pt x="6" y="15"/>
                    </a:lnTo>
                    <a:lnTo>
                      <a:pt x="5" y="15"/>
                    </a:lnTo>
                    <a:lnTo>
                      <a:pt x="3" y="12"/>
                    </a:lnTo>
                    <a:lnTo>
                      <a:pt x="3" y="8"/>
                    </a:lnTo>
                    <a:lnTo>
                      <a:pt x="3" y="6"/>
                    </a:lnTo>
                    <a:lnTo>
                      <a:pt x="11" y="6"/>
                    </a:lnTo>
                    <a:lnTo>
                      <a:pt x="33" y="6"/>
                    </a:lnTo>
                    <a:lnTo>
                      <a:pt x="44" y="6"/>
                    </a:lnTo>
                    <a:lnTo>
                      <a:pt x="67" y="6"/>
                    </a:lnTo>
                    <a:lnTo>
                      <a:pt x="70" y="6"/>
                    </a:lnTo>
                    <a:lnTo>
                      <a:pt x="97" y="6"/>
                    </a:lnTo>
                    <a:lnTo>
                      <a:pt x="100" y="6"/>
                    </a:lnTo>
                    <a:lnTo>
                      <a:pt x="123" y="6"/>
                    </a:lnTo>
                    <a:lnTo>
                      <a:pt x="134" y="6"/>
                    </a:lnTo>
                    <a:lnTo>
                      <a:pt x="150" y="5"/>
                    </a:lnTo>
                    <a:lnTo>
                      <a:pt x="168" y="5"/>
                    </a:lnTo>
                    <a:lnTo>
                      <a:pt x="178" y="5"/>
                    </a:lnTo>
                    <a:lnTo>
                      <a:pt x="203" y="3"/>
                    </a:lnTo>
                    <a:lnTo>
                      <a:pt x="203" y="3"/>
                    </a:lnTo>
                    <a:lnTo>
                      <a:pt x="229" y="3"/>
                    </a:lnTo>
                    <a:lnTo>
                      <a:pt x="235" y="3"/>
                    </a:lnTo>
                    <a:lnTo>
                      <a:pt x="257" y="1"/>
                    </a:lnTo>
                    <a:lnTo>
                      <a:pt x="276" y="0"/>
                    </a:lnTo>
                    <a:lnTo>
                      <a:pt x="284" y="0"/>
                    </a:lnTo>
                    <a:lnTo>
                      <a:pt x="304" y="0"/>
                    </a:lnTo>
                    <a:lnTo>
                      <a:pt x="304" y="3"/>
                    </a:lnTo>
                    <a:lnTo>
                      <a:pt x="306" y="6"/>
                    </a:lnTo>
                    <a:lnTo>
                      <a:pt x="307" y="11"/>
                    </a:lnTo>
                    <a:lnTo>
                      <a:pt x="309" y="12"/>
                    </a:lnTo>
                    <a:lnTo>
                      <a:pt x="313" y="15"/>
                    </a:lnTo>
                    <a:lnTo>
                      <a:pt x="315" y="19"/>
                    </a:lnTo>
                    <a:lnTo>
                      <a:pt x="315" y="20"/>
                    </a:lnTo>
                    <a:lnTo>
                      <a:pt x="309" y="29"/>
                    </a:lnTo>
                    <a:lnTo>
                      <a:pt x="309" y="36"/>
                    </a:lnTo>
                    <a:lnTo>
                      <a:pt x="310" y="36"/>
                    </a:lnTo>
                    <a:lnTo>
                      <a:pt x="310" y="42"/>
                    </a:lnTo>
                    <a:lnTo>
                      <a:pt x="312" y="50"/>
                    </a:lnTo>
                    <a:lnTo>
                      <a:pt x="315" y="53"/>
                    </a:lnTo>
                    <a:lnTo>
                      <a:pt x="315" y="62"/>
                    </a:lnTo>
                    <a:lnTo>
                      <a:pt x="317" y="65"/>
                    </a:lnTo>
                    <a:lnTo>
                      <a:pt x="321" y="68"/>
                    </a:lnTo>
                    <a:lnTo>
                      <a:pt x="326" y="70"/>
                    </a:lnTo>
                    <a:lnTo>
                      <a:pt x="327" y="70"/>
                    </a:lnTo>
                    <a:lnTo>
                      <a:pt x="335" y="72"/>
                    </a:lnTo>
                    <a:lnTo>
                      <a:pt x="338" y="73"/>
                    </a:lnTo>
                    <a:lnTo>
                      <a:pt x="340" y="78"/>
                    </a:lnTo>
                    <a:lnTo>
                      <a:pt x="342" y="79"/>
                    </a:lnTo>
                    <a:lnTo>
                      <a:pt x="343" y="83"/>
                    </a:lnTo>
                    <a:lnTo>
                      <a:pt x="343" y="84"/>
                    </a:lnTo>
                    <a:lnTo>
                      <a:pt x="342" y="86"/>
                    </a:lnTo>
                    <a:lnTo>
                      <a:pt x="342" y="87"/>
                    </a:lnTo>
                    <a:lnTo>
                      <a:pt x="345" y="87"/>
                    </a:lnTo>
                    <a:lnTo>
                      <a:pt x="346" y="92"/>
                    </a:lnTo>
                    <a:lnTo>
                      <a:pt x="351" y="93"/>
                    </a:lnTo>
                    <a:lnTo>
                      <a:pt x="354" y="97"/>
                    </a:lnTo>
                    <a:lnTo>
                      <a:pt x="356" y="98"/>
                    </a:lnTo>
                    <a:lnTo>
                      <a:pt x="356" y="104"/>
                    </a:lnTo>
                    <a:lnTo>
                      <a:pt x="357" y="106"/>
                    </a:lnTo>
                    <a:lnTo>
                      <a:pt x="359" y="109"/>
                    </a:lnTo>
                    <a:lnTo>
                      <a:pt x="362" y="111"/>
                    </a:lnTo>
                    <a:lnTo>
                      <a:pt x="368" y="112"/>
                    </a:lnTo>
                    <a:lnTo>
                      <a:pt x="370" y="115"/>
                    </a:lnTo>
                    <a:lnTo>
                      <a:pt x="371" y="115"/>
                    </a:lnTo>
                    <a:lnTo>
                      <a:pt x="371" y="118"/>
                    </a:lnTo>
                    <a:lnTo>
                      <a:pt x="371" y="122"/>
                    </a:lnTo>
                    <a:lnTo>
                      <a:pt x="373" y="123"/>
                    </a:lnTo>
                    <a:lnTo>
                      <a:pt x="374" y="128"/>
                    </a:lnTo>
                    <a:lnTo>
                      <a:pt x="373" y="132"/>
                    </a:lnTo>
                    <a:lnTo>
                      <a:pt x="371" y="143"/>
                    </a:lnTo>
                    <a:lnTo>
                      <a:pt x="368" y="146"/>
                    </a:lnTo>
                    <a:lnTo>
                      <a:pt x="365" y="148"/>
                    </a:lnTo>
                    <a:lnTo>
                      <a:pt x="365" y="151"/>
                    </a:lnTo>
                    <a:lnTo>
                      <a:pt x="363" y="157"/>
                    </a:lnTo>
                    <a:lnTo>
                      <a:pt x="365" y="162"/>
                    </a:lnTo>
                    <a:lnTo>
                      <a:pt x="363" y="164"/>
                    </a:lnTo>
                    <a:lnTo>
                      <a:pt x="359" y="165"/>
                    </a:lnTo>
                    <a:lnTo>
                      <a:pt x="359" y="167"/>
                    </a:lnTo>
                    <a:lnTo>
                      <a:pt x="359" y="168"/>
                    </a:lnTo>
                    <a:lnTo>
                      <a:pt x="352" y="170"/>
                    </a:lnTo>
                    <a:lnTo>
                      <a:pt x="349" y="171"/>
                    </a:lnTo>
                    <a:lnTo>
                      <a:pt x="346" y="175"/>
                    </a:lnTo>
                    <a:lnTo>
                      <a:pt x="343" y="176"/>
                    </a:lnTo>
                    <a:lnTo>
                      <a:pt x="340" y="176"/>
                    </a:lnTo>
                    <a:lnTo>
                      <a:pt x="335" y="178"/>
                    </a:lnTo>
                    <a:lnTo>
                      <a:pt x="329" y="179"/>
                    </a:lnTo>
                    <a:lnTo>
                      <a:pt x="327" y="179"/>
                    </a:lnTo>
                    <a:lnTo>
                      <a:pt x="324" y="179"/>
                    </a:lnTo>
                    <a:lnTo>
                      <a:pt x="324" y="182"/>
                    </a:lnTo>
                    <a:lnTo>
                      <a:pt x="323" y="187"/>
                    </a:lnTo>
                    <a:lnTo>
                      <a:pt x="321" y="193"/>
                    </a:lnTo>
                    <a:lnTo>
                      <a:pt x="321" y="196"/>
                    </a:lnTo>
                    <a:lnTo>
                      <a:pt x="324" y="201"/>
                    </a:lnTo>
                    <a:lnTo>
                      <a:pt x="327" y="203"/>
                    </a:lnTo>
                    <a:lnTo>
                      <a:pt x="329" y="204"/>
                    </a:lnTo>
                    <a:lnTo>
                      <a:pt x="331" y="207"/>
                    </a:lnTo>
                    <a:lnTo>
                      <a:pt x="331" y="210"/>
                    </a:lnTo>
                    <a:lnTo>
                      <a:pt x="331" y="221"/>
                    </a:lnTo>
                    <a:lnTo>
                      <a:pt x="331" y="223"/>
                    </a:lnTo>
                    <a:lnTo>
                      <a:pt x="326" y="228"/>
                    </a:lnTo>
                    <a:lnTo>
                      <a:pt x="324" y="231"/>
                    </a:lnTo>
                    <a:lnTo>
                      <a:pt x="324" y="237"/>
                    </a:lnTo>
                    <a:lnTo>
                      <a:pt x="323" y="243"/>
                    </a:lnTo>
                    <a:lnTo>
                      <a:pt x="323" y="243"/>
                    </a:lnTo>
                    <a:close/>
                  </a:path>
                </a:pathLst>
              </a:custGeom>
              <a:grpFill/>
              <a:ln w="4826" cap="rnd">
                <a:solidFill>
                  <a:schemeClr val="bg1"/>
                </a:solidFill>
                <a:prstDash val="solid"/>
                <a:round/>
                <a:headEnd/>
                <a:tailEnd/>
              </a:ln>
            </p:spPr>
            <p:txBody>
              <a:bodyPr/>
              <a:lstStyle/>
              <a:p>
                <a:pPr>
                  <a:defRPr/>
                </a:pPr>
                <a:endParaRPr lang="en-US">
                  <a:latin typeface="Arial" charset="0"/>
                </a:endParaRPr>
              </a:p>
            </p:txBody>
          </p:sp>
          <p:sp>
            <p:nvSpPr>
              <p:cNvPr id="33" name="Freeform 32"/>
              <p:cNvSpPr>
                <a:spLocks noEditPoints="1"/>
              </p:cNvSpPr>
              <p:nvPr/>
            </p:nvSpPr>
            <p:spPr bwMode="auto">
              <a:xfrm>
                <a:off x="7350125" y="2093913"/>
                <a:ext cx="454025" cy="279400"/>
              </a:xfrm>
              <a:custGeom>
                <a:avLst/>
                <a:gdLst/>
                <a:ahLst/>
                <a:cxnLst>
                  <a:cxn ang="0">
                    <a:pos x="127" y="100"/>
                  </a:cxn>
                  <a:cxn ang="0">
                    <a:pos x="126" y="94"/>
                  </a:cxn>
                  <a:cxn ang="0">
                    <a:pos x="126" y="90"/>
                  </a:cxn>
                  <a:cxn ang="0">
                    <a:pos x="121" y="84"/>
                  </a:cxn>
                  <a:cxn ang="0">
                    <a:pos x="113" y="83"/>
                  </a:cxn>
                  <a:cxn ang="0">
                    <a:pos x="96" y="87"/>
                  </a:cxn>
                  <a:cxn ang="0">
                    <a:pos x="78" y="90"/>
                  </a:cxn>
                  <a:cxn ang="0">
                    <a:pos x="54" y="97"/>
                  </a:cxn>
                  <a:cxn ang="0">
                    <a:pos x="53" y="98"/>
                  </a:cxn>
                  <a:cxn ang="0">
                    <a:pos x="43" y="100"/>
                  </a:cxn>
                  <a:cxn ang="0">
                    <a:pos x="40" y="103"/>
                  </a:cxn>
                  <a:cxn ang="0">
                    <a:pos x="29" y="103"/>
                  </a:cxn>
                  <a:cxn ang="0">
                    <a:pos x="3" y="108"/>
                  </a:cxn>
                  <a:cxn ang="0">
                    <a:pos x="0" y="67"/>
                  </a:cxn>
                  <a:cxn ang="0">
                    <a:pos x="14" y="44"/>
                  </a:cxn>
                  <a:cxn ang="0">
                    <a:pos x="45" y="36"/>
                  </a:cxn>
                  <a:cxn ang="0">
                    <a:pos x="74" y="31"/>
                  </a:cxn>
                  <a:cxn ang="0">
                    <a:pos x="110" y="22"/>
                  </a:cxn>
                  <a:cxn ang="0">
                    <a:pos x="112" y="17"/>
                  </a:cxn>
                  <a:cxn ang="0">
                    <a:pos x="113" y="11"/>
                  </a:cxn>
                  <a:cxn ang="0">
                    <a:pos x="120" y="9"/>
                  </a:cxn>
                  <a:cxn ang="0">
                    <a:pos x="126" y="0"/>
                  </a:cxn>
                  <a:cxn ang="0">
                    <a:pos x="131" y="1"/>
                  </a:cxn>
                  <a:cxn ang="0">
                    <a:pos x="141" y="17"/>
                  </a:cxn>
                  <a:cxn ang="0">
                    <a:pos x="149" y="22"/>
                  </a:cxn>
                  <a:cxn ang="0">
                    <a:pos x="137" y="37"/>
                  </a:cxn>
                  <a:cxn ang="0">
                    <a:pos x="134" y="53"/>
                  </a:cxn>
                  <a:cxn ang="0">
                    <a:pos x="141" y="53"/>
                  </a:cxn>
                  <a:cxn ang="0">
                    <a:pos x="149" y="53"/>
                  </a:cxn>
                  <a:cxn ang="0">
                    <a:pos x="163" y="73"/>
                  </a:cxn>
                  <a:cxn ang="0">
                    <a:pos x="171" y="86"/>
                  </a:cxn>
                  <a:cxn ang="0">
                    <a:pos x="188" y="89"/>
                  </a:cxn>
                  <a:cxn ang="0">
                    <a:pos x="193" y="89"/>
                  </a:cxn>
                  <a:cxn ang="0">
                    <a:pos x="201" y="73"/>
                  </a:cxn>
                  <a:cxn ang="0">
                    <a:pos x="182" y="59"/>
                  </a:cxn>
                  <a:cxn ang="0">
                    <a:pos x="193" y="59"/>
                  </a:cxn>
                  <a:cxn ang="0">
                    <a:pos x="207" y="79"/>
                  </a:cxn>
                  <a:cxn ang="0">
                    <a:pos x="184" y="100"/>
                  </a:cxn>
                  <a:cxn ang="0">
                    <a:pos x="173" y="109"/>
                  </a:cxn>
                  <a:cxn ang="0">
                    <a:pos x="168" y="94"/>
                  </a:cxn>
                  <a:cxn ang="0">
                    <a:pos x="156" y="106"/>
                  </a:cxn>
                  <a:cxn ang="0">
                    <a:pos x="146" y="122"/>
                  </a:cxn>
                  <a:cxn ang="0">
                    <a:pos x="138" y="106"/>
                  </a:cxn>
                  <a:cxn ang="0">
                    <a:pos x="132" y="101"/>
                  </a:cxn>
                  <a:cxn ang="0">
                    <a:pos x="129" y="100"/>
                  </a:cxn>
                  <a:cxn ang="0">
                    <a:pos x="177" y="115"/>
                  </a:cxn>
                  <a:cxn ang="0">
                    <a:pos x="179" y="120"/>
                  </a:cxn>
                  <a:cxn ang="0">
                    <a:pos x="185" y="125"/>
                  </a:cxn>
                  <a:cxn ang="0">
                    <a:pos x="171" y="133"/>
                  </a:cxn>
                  <a:cxn ang="0">
                    <a:pos x="168" y="128"/>
                  </a:cxn>
                  <a:cxn ang="0">
                    <a:pos x="170" y="125"/>
                  </a:cxn>
                  <a:cxn ang="0">
                    <a:pos x="176" y="115"/>
                  </a:cxn>
                  <a:cxn ang="0">
                    <a:pos x="177" y="118"/>
                  </a:cxn>
                  <a:cxn ang="0">
                    <a:pos x="213" y="118"/>
                  </a:cxn>
                  <a:cxn ang="0">
                    <a:pos x="209" y="122"/>
                  </a:cxn>
                  <a:cxn ang="0">
                    <a:pos x="209" y="112"/>
                  </a:cxn>
                  <a:cxn ang="0">
                    <a:pos x="216" y="123"/>
                  </a:cxn>
                  <a:cxn ang="0">
                    <a:pos x="202" y="126"/>
                  </a:cxn>
                  <a:cxn ang="0">
                    <a:pos x="209" y="123"/>
                  </a:cxn>
                  <a:cxn ang="0">
                    <a:pos x="212" y="118"/>
                  </a:cxn>
                </a:cxnLst>
                <a:rect l="0" t="0" r="r" b="b"/>
                <a:pathLst>
                  <a:path w="216" h="133">
                    <a:moveTo>
                      <a:pt x="129" y="100"/>
                    </a:moveTo>
                    <a:lnTo>
                      <a:pt x="127" y="100"/>
                    </a:lnTo>
                    <a:lnTo>
                      <a:pt x="127" y="97"/>
                    </a:lnTo>
                    <a:lnTo>
                      <a:pt x="126" y="94"/>
                    </a:lnTo>
                    <a:lnTo>
                      <a:pt x="126" y="92"/>
                    </a:lnTo>
                    <a:lnTo>
                      <a:pt x="126" y="90"/>
                    </a:lnTo>
                    <a:lnTo>
                      <a:pt x="123" y="92"/>
                    </a:lnTo>
                    <a:lnTo>
                      <a:pt x="121" y="84"/>
                    </a:lnTo>
                    <a:lnTo>
                      <a:pt x="121" y="81"/>
                    </a:lnTo>
                    <a:lnTo>
                      <a:pt x="113" y="83"/>
                    </a:lnTo>
                    <a:lnTo>
                      <a:pt x="98" y="87"/>
                    </a:lnTo>
                    <a:lnTo>
                      <a:pt x="96" y="87"/>
                    </a:lnTo>
                    <a:lnTo>
                      <a:pt x="81" y="90"/>
                    </a:lnTo>
                    <a:lnTo>
                      <a:pt x="78" y="90"/>
                    </a:lnTo>
                    <a:lnTo>
                      <a:pt x="57" y="97"/>
                    </a:lnTo>
                    <a:lnTo>
                      <a:pt x="54" y="97"/>
                    </a:lnTo>
                    <a:lnTo>
                      <a:pt x="53" y="97"/>
                    </a:lnTo>
                    <a:lnTo>
                      <a:pt x="53" y="98"/>
                    </a:lnTo>
                    <a:lnTo>
                      <a:pt x="51" y="97"/>
                    </a:lnTo>
                    <a:lnTo>
                      <a:pt x="43" y="100"/>
                    </a:lnTo>
                    <a:lnTo>
                      <a:pt x="43" y="101"/>
                    </a:lnTo>
                    <a:lnTo>
                      <a:pt x="40" y="103"/>
                    </a:lnTo>
                    <a:lnTo>
                      <a:pt x="40" y="100"/>
                    </a:lnTo>
                    <a:lnTo>
                      <a:pt x="29" y="103"/>
                    </a:lnTo>
                    <a:lnTo>
                      <a:pt x="28" y="103"/>
                    </a:lnTo>
                    <a:lnTo>
                      <a:pt x="3" y="108"/>
                    </a:lnTo>
                    <a:lnTo>
                      <a:pt x="1" y="106"/>
                    </a:lnTo>
                    <a:lnTo>
                      <a:pt x="0" y="67"/>
                    </a:lnTo>
                    <a:lnTo>
                      <a:pt x="0" y="45"/>
                    </a:lnTo>
                    <a:lnTo>
                      <a:pt x="14" y="44"/>
                    </a:lnTo>
                    <a:lnTo>
                      <a:pt x="18" y="42"/>
                    </a:lnTo>
                    <a:lnTo>
                      <a:pt x="45" y="36"/>
                    </a:lnTo>
                    <a:lnTo>
                      <a:pt x="56" y="34"/>
                    </a:lnTo>
                    <a:lnTo>
                      <a:pt x="74" y="31"/>
                    </a:lnTo>
                    <a:lnTo>
                      <a:pt x="76" y="30"/>
                    </a:lnTo>
                    <a:lnTo>
                      <a:pt x="110" y="22"/>
                    </a:lnTo>
                    <a:lnTo>
                      <a:pt x="112" y="19"/>
                    </a:lnTo>
                    <a:lnTo>
                      <a:pt x="112" y="17"/>
                    </a:lnTo>
                    <a:lnTo>
                      <a:pt x="115" y="17"/>
                    </a:lnTo>
                    <a:lnTo>
                      <a:pt x="113" y="11"/>
                    </a:lnTo>
                    <a:lnTo>
                      <a:pt x="117" y="9"/>
                    </a:lnTo>
                    <a:lnTo>
                      <a:pt x="120" y="9"/>
                    </a:lnTo>
                    <a:lnTo>
                      <a:pt x="121" y="5"/>
                    </a:lnTo>
                    <a:lnTo>
                      <a:pt x="126" y="0"/>
                    </a:lnTo>
                    <a:lnTo>
                      <a:pt x="127" y="0"/>
                    </a:lnTo>
                    <a:lnTo>
                      <a:pt x="131" y="1"/>
                    </a:lnTo>
                    <a:lnTo>
                      <a:pt x="132" y="0"/>
                    </a:lnTo>
                    <a:lnTo>
                      <a:pt x="141" y="17"/>
                    </a:lnTo>
                    <a:lnTo>
                      <a:pt x="149" y="16"/>
                    </a:lnTo>
                    <a:lnTo>
                      <a:pt x="149" y="22"/>
                    </a:lnTo>
                    <a:lnTo>
                      <a:pt x="140" y="28"/>
                    </a:lnTo>
                    <a:lnTo>
                      <a:pt x="137" y="37"/>
                    </a:lnTo>
                    <a:lnTo>
                      <a:pt x="134" y="39"/>
                    </a:lnTo>
                    <a:lnTo>
                      <a:pt x="134" y="53"/>
                    </a:lnTo>
                    <a:lnTo>
                      <a:pt x="140" y="56"/>
                    </a:lnTo>
                    <a:lnTo>
                      <a:pt x="141" y="53"/>
                    </a:lnTo>
                    <a:lnTo>
                      <a:pt x="146" y="51"/>
                    </a:lnTo>
                    <a:lnTo>
                      <a:pt x="149" y="53"/>
                    </a:lnTo>
                    <a:lnTo>
                      <a:pt x="156" y="59"/>
                    </a:lnTo>
                    <a:lnTo>
                      <a:pt x="163" y="73"/>
                    </a:lnTo>
                    <a:lnTo>
                      <a:pt x="168" y="75"/>
                    </a:lnTo>
                    <a:lnTo>
                      <a:pt x="171" y="86"/>
                    </a:lnTo>
                    <a:lnTo>
                      <a:pt x="180" y="89"/>
                    </a:lnTo>
                    <a:lnTo>
                      <a:pt x="188" y="89"/>
                    </a:lnTo>
                    <a:lnTo>
                      <a:pt x="185" y="90"/>
                    </a:lnTo>
                    <a:lnTo>
                      <a:pt x="193" y="89"/>
                    </a:lnTo>
                    <a:lnTo>
                      <a:pt x="201" y="79"/>
                    </a:lnTo>
                    <a:lnTo>
                      <a:pt x="201" y="73"/>
                    </a:lnTo>
                    <a:lnTo>
                      <a:pt x="191" y="62"/>
                    </a:lnTo>
                    <a:lnTo>
                      <a:pt x="182" y="59"/>
                    </a:lnTo>
                    <a:lnTo>
                      <a:pt x="188" y="58"/>
                    </a:lnTo>
                    <a:lnTo>
                      <a:pt x="193" y="59"/>
                    </a:lnTo>
                    <a:lnTo>
                      <a:pt x="202" y="69"/>
                    </a:lnTo>
                    <a:lnTo>
                      <a:pt x="207" y="79"/>
                    </a:lnTo>
                    <a:lnTo>
                      <a:pt x="207" y="87"/>
                    </a:lnTo>
                    <a:lnTo>
                      <a:pt x="184" y="100"/>
                    </a:lnTo>
                    <a:lnTo>
                      <a:pt x="184" y="104"/>
                    </a:lnTo>
                    <a:lnTo>
                      <a:pt x="173" y="109"/>
                    </a:lnTo>
                    <a:lnTo>
                      <a:pt x="171" y="109"/>
                    </a:lnTo>
                    <a:lnTo>
                      <a:pt x="168" y="94"/>
                    </a:lnTo>
                    <a:lnTo>
                      <a:pt x="159" y="106"/>
                    </a:lnTo>
                    <a:lnTo>
                      <a:pt x="156" y="106"/>
                    </a:lnTo>
                    <a:lnTo>
                      <a:pt x="152" y="117"/>
                    </a:lnTo>
                    <a:lnTo>
                      <a:pt x="146" y="122"/>
                    </a:lnTo>
                    <a:lnTo>
                      <a:pt x="141" y="108"/>
                    </a:lnTo>
                    <a:lnTo>
                      <a:pt x="138" y="106"/>
                    </a:lnTo>
                    <a:lnTo>
                      <a:pt x="135" y="104"/>
                    </a:lnTo>
                    <a:lnTo>
                      <a:pt x="132" y="101"/>
                    </a:lnTo>
                    <a:lnTo>
                      <a:pt x="129" y="100"/>
                    </a:lnTo>
                    <a:lnTo>
                      <a:pt x="129" y="100"/>
                    </a:lnTo>
                    <a:close/>
                    <a:moveTo>
                      <a:pt x="177" y="118"/>
                    </a:moveTo>
                    <a:lnTo>
                      <a:pt x="177" y="115"/>
                    </a:lnTo>
                    <a:lnTo>
                      <a:pt x="180" y="118"/>
                    </a:lnTo>
                    <a:lnTo>
                      <a:pt x="179" y="120"/>
                    </a:lnTo>
                    <a:lnTo>
                      <a:pt x="182" y="120"/>
                    </a:lnTo>
                    <a:lnTo>
                      <a:pt x="185" y="125"/>
                    </a:lnTo>
                    <a:lnTo>
                      <a:pt x="171" y="128"/>
                    </a:lnTo>
                    <a:lnTo>
                      <a:pt x="171" y="133"/>
                    </a:lnTo>
                    <a:lnTo>
                      <a:pt x="165" y="129"/>
                    </a:lnTo>
                    <a:lnTo>
                      <a:pt x="168" y="128"/>
                    </a:lnTo>
                    <a:lnTo>
                      <a:pt x="170" y="129"/>
                    </a:lnTo>
                    <a:lnTo>
                      <a:pt x="170" y="125"/>
                    </a:lnTo>
                    <a:lnTo>
                      <a:pt x="173" y="117"/>
                    </a:lnTo>
                    <a:lnTo>
                      <a:pt x="176" y="115"/>
                    </a:lnTo>
                    <a:lnTo>
                      <a:pt x="177" y="118"/>
                    </a:lnTo>
                    <a:lnTo>
                      <a:pt x="177" y="118"/>
                    </a:lnTo>
                    <a:close/>
                    <a:moveTo>
                      <a:pt x="212" y="118"/>
                    </a:moveTo>
                    <a:lnTo>
                      <a:pt x="213" y="118"/>
                    </a:lnTo>
                    <a:lnTo>
                      <a:pt x="212" y="117"/>
                    </a:lnTo>
                    <a:lnTo>
                      <a:pt x="209" y="122"/>
                    </a:lnTo>
                    <a:lnTo>
                      <a:pt x="210" y="115"/>
                    </a:lnTo>
                    <a:lnTo>
                      <a:pt x="209" y="112"/>
                    </a:lnTo>
                    <a:lnTo>
                      <a:pt x="215" y="120"/>
                    </a:lnTo>
                    <a:lnTo>
                      <a:pt x="216" y="123"/>
                    </a:lnTo>
                    <a:lnTo>
                      <a:pt x="209" y="126"/>
                    </a:lnTo>
                    <a:lnTo>
                      <a:pt x="202" y="126"/>
                    </a:lnTo>
                    <a:lnTo>
                      <a:pt x="202" y="123"/>
                    </a:lnTo>
                    <a:lnTo>
                      <a:pt x="209" y="123"/>
                    </a:lnTo>
                    <a:lnTo>
                      <a:pt x="212" y="118"/>
                    </a:lnTo>
                    <a:lnTo>
                      <a:pt x="212" y="118"/>
                    </a:lnTo>
                    <a:close/>
                  </a:path>
                </a:pathLst>
              </a:custGeom>
              <a:grpFill/>
              <a:ln w="4826" cap="rnd">
                <a:solidFill>
                  <a:schemeClr val="bg1"/>
                </a:solidFill>
                <a:prstDash val="solid"/>
                <a:round/>
                <a:headEnd/>
                <a:tailEnd/>
              </a:ln>
            </p:spPr>
            <p:txBody>
              <a:bodyPr/>
              <a:lstStyle/>
              <a:p>
                <a:pPr>
                  <a:defRPr/>
                </a:pPr>
                <a:endParaRPr lang="en-US">
                  <a:latin typeface="Arial" charset="0"/>
                </a:endParaRPr>
              </a:p>
            </p:txBody>
          </p:sp>
          <p:sp>
            <p:nvSpPr>
              <p:cNvPr id="34" name="Freeform 33"/>
              <p:cNvSpPr>
                <a:spLocks/>
              </p:cNvSpPr>
              <p:nvPr/>
            </p:nvSpPr>
            <p:spPr bwMode="auto">
              <a:xfrm>
                <a:off x="3665538" y="2424113"/>
                <a:ext cx="1076325" cy="595312"/>
              </a:xfrm>
              <a:custGeom>
                <a:avLst/>
                <a:gdLst/>
                <a:ahLst/>
                <a:cxnLst>
                  <a:cxn ang="0">
                    <a:pos x="114" y="233"/>
                  </a:cxn>
                  <a:cxn ang="0">
                    <a:pos x="84" y="181"/>
                  </a:cxn>
                  <a:cxn ang="0">
                    <a:pos x="0" y="175"/>
                  </a:cxn>
                  <a:cxn ang="0">
                    <a:pos x="8" y="88"/>
                  </a:cxn>
                  <a:cxn ang="0">
                    <a:pos x="73" y="5"/>
                  </a:cxn>
                  <a:cxn ang="0">
                    <a:pos x="233" y="16"/>
                  </a:cxn>
                  <a:cxn ang="0">
                    <a:pos x="331" y="24"/>
                  </a:cxn>
                  <a:cxn ang="0">
                    <a:pos x="348" y="33"/>
                  </a:cxn>
                  <a:cxn ang="0">
                    <a:pos x="357" y="39"/>
                  </a:cxn>
                  <a:cxn ang="0">
                    <a:pos x="364" y="32"/>
                  </a:cxn>
                  <a:cxn ang="0">
                    <a:pos x="373" y="32"/>
                  </a:cxn>
                  <a:cxn ang="0">
                    <a:pos x="385" y="32"/>
                  </a:cxn>
                  <a:cxn ang="0">
                    <a:pos x="396" y="32"/>
                  </a:cxn>
                  <a:cxn ang="0">
                    <a:pos x="401" y="36"/>
                  </a:cxn>
                  <a:cxn ang="0">
                    <a:pos x="415" y="41"/>
                  </a:cxn>
                  <a:cxn ang="0">
                    <a:pos x="418" y="44"/>
                  </a:cxn>
                  <a:cxn ang="0">
                    <a:pos x="429" y="49"/>
                  </a:cxn>
                  <a:cxn ang="0">
                    <a:pos x="429" y="55"/>
                  </a:cxn>
                  <a:cxn ang="0">
                    <a:pos x="437" y="63"/>
                  </a:cxn>
                  <a:cxn ang="0">
                    <a:pos x="448" y="68"/>
                  </a:cxn>
                  <a:cxn ang="0">
                    <a:pos x="446" y="77"/>
                  </a:cxn>
                  <a:cxn ang="0">
                    <a:pos x="451" y="85"/>
                  </a:cxn>
                  <a:cxn ang="0">
                    <a:pos x="454" y="97"/>
                  </a:cxn>
                  <a:cxn ang="0">
                    <a:pos x="459" y="108"/>
                  </a:cxn>
                  <a:cxn ang="0">
                    <a:pos x="462" y="116"/>
                  </a:cxn>
                  <a:cxn ang="0">
                    <a:pos x="465" y="132"/>
                  </a:cxn>
                  <a:cxn ang="0">
                    <a:pos x="465" y="138"/>
                  </a:cxn>
                  <a:cxn ang="0">
                    <a:pos x="465" y="149"/>
                  </a:cxn>
                  <a:cxn ang="0">
                    <a:pos x="471" y="150"/>
                  </a:cxn>
                  <a:cxn ang="0">
                    <a:pos x="474" y="155"/>
                  </a:cxn>
                  <a:cxn ang="0">
                    <a:pos x="476" y="171"/>
                  </a:cxn>
                  <a:cxn ang="0">
                    <a:pos x="474" y="177"/>
                  </a:cxn>
                  <a:cxn ang="0">
                    <a:pos x="478" y="181"/>
                  </a:cxn>
                  <a:cxn ang="0">
                    <a:pos x="479" y="195"/>
                  </a:cxn>
                  <a:cxn ang="0">
                    <a:pos x="479" y="208"/>
                  </a:cxn>
                  <a:cxn ang="0">
                    <a:pos x="484" y="228"/>
                  </a:cxn>
                  <a:cxn ang="0">
                    <a:pos x="488" y="236"/>
                  </a:cxn>
                  <a:cxn ang="0">
                    <a:pos x="490" y="236"/>
                  </a:cxn>
                  <a:cxn ang="0">
                    <a:pos x="492" y="252"/>
                  </a:cxn>
                  <a:cxn ang="0">
                    <a:pos x="492" y="255"/>
                  </a:cxn>
                  <a:cxn ang="0">
                    <a:pos x="502" y="264"/>
                  </a:cxn>
                  <a:cxn ang="0">
                    <a:pos x="507" y="273"/>
                  </a:cxn>
                  <a:cxn ang="0">
                    <a:pos x="507" y="280"/>
                  </a:cxn>
                  <a:cxn ang="0">
                    <a:pos x="484" y="283"/>
                  </a:cxn>
                  <a:cxn ang="0">
                    <a:pos x="423" y="283"/>
                  </a:cxn>
                  <a:cxn ang="0">
                    <a:pos x="356" y="281"/>
                  </a:cxn>
                  <a:cxn ang="0">
                    <a:pos x="289" y="280"/>
                  </a:cxn>
                  <a:cxn ang="0">
                    <a:pos x="222" y="277"/>
                  </a:cxn>
                  <a:cxn ang="0">
                    <a:pos x="150" y="273"/>
                  </a:cxn>
                </a:cxnLst>
                <a:rect l="0" t="0" r="r" b="b"/>
                <a:pathLst>
                  <a:path w="512" h="283">
                    <a:moveTo>
                      <a:pt x="150" y="273"/>
                    </a:moveTo>
                    <a:lnTo>
                      <a:pt x="111" y="270"/>
                    </a:lnTo>
                    <a:lnTo>
                      <a:pt x="112" y="241"/>
                    </a:lnTo>
                    <a:lnTo>
                      <a:pt x="114" y="233"/>
                    </a:lnTo>
                    <a:lnTo>
                      <a:pt x="116" y="211"/>
                    </a:lnTo>
                    <a:lnTo>
                      <a:pt x="116" y="206"/>
                    </a:lnTo>
                    <a:lnTo>
                      <a:pt x="117" y="185"/>
                    </a:lnTo>
                    <a:lnTo>
                      <a:pt x="84" y="181"/>
                    </a:lnTo>
                    <a:lnTo>
                      <a:pt x="81" y="181"/>
                    </a:lnTo>
                    <a:lnTo>
                      <a:pt x="39" y="178"/>
                    </a:lnTo>
                    <a:lnTo>
                      <a:pt x="28" y="177"/>
                    </a:lnTo>
                    <a:lnTo>
                      <a:pt x="0" y="175"/>
                    </a:lnTo>
                    <a:lnTo>
                      <a:pt x="3" y="142"/>
                    </a:lnTo>
                    <a:lnTo>
                      <a:pt x="3" y="127"/>
                    </a:lnTo>
                    <a:lnTo>
                      <a:pt x="5" y="114"/>
                    </a:lnTo>
                    <a:lnTo>
                      <a:pt x="8" y="88"/>
                    </a:lnTo>
                    <a:lnTo>
                      <a:pt x="13" y="35"/>
                    </a:lnTo>
                    <a:lnTo>
                      <a:pt x="14" y="0"/>
                    </a:lnTo>
                    <a:lnTo>
                      <a:pt x="45" y="4"/>
                    </a:lnTo>
                    <a:lnTo>
                      <a:pt x="73" y="5"/>
                    </a:lnTo>
                    <a:lnTo>
                      <a:pt x="86" y="7"/>
                    </a:lnTo>
                    <a:lnTo>
                      <a:pt x="125" y="11"/>
                    </a:lnTo>
                    <a:lnTo>
                      <a:pt x="175" y="15"/>
                    </a:lnTo>
                    <a:lnTo>
                      <a:pt x="233" y="16"/>
                    </a:lnTo>
                    <a:lnTo>
                      <a:pt x="270" y="18"/>
                    </a:lnTo>
                    <a:lnTo>
                      <a:pt x="286" y="18"/>
                    </a:lnTo>
                    <a:lnTo>
                      <a:pt x="329" y="19"/>
                    </a:lnTo>
                    <a:lnTo>
                      <a:pt x="331" y="24"/>
                    </a:lnTo>
                    <a:lnTo>
                      <a:pt x="334" y="25"/>
                    </a:lnTo>
                    <a:lnTo>
                      <a:pt x="340" y="30"/>
                    </a:lnTo>
                    <a:lnTo>
                      <a:pt x="346" y="33"/>
                    </a:lnTo>
                    <a:lnTo>
                      <a:pt x="348" y="33"/>
                    </a:lnTo>
                    <a:lnTo>
                      <a:pt x="350" y="35"/>
                    </a:lnTo>
                    <a:lnTo>
                      <a:pt x="350" y="36"/>
                    </a:lnTo>
                    <a:lnTo>
                      <a:pt x="354" y="39"/>
                    </a:lnTo>
                    <a:lnTo>
                      <a:pt x="357" y="39"/>
                    </a:lnTo>
                    <a:lnTo>
                      <a:pt x="359" y="39"/>
                    </a:lnTo>
                    <a:lnTo>
                      <a:pt x="361" y="38"/>
                    </a:lnTo>
                    <a:lnTo>
                      <a:pt x="364" y="35"/>
                    </a:lnTo>
                    <a:lnTo>
                      <a:pt x="364" y="32"/>
                    </a:lnTo>
                    <a:lnTo>
                      <a:pt x="367" y="32"/>
                    </a:lnTo>
                    <a:lnTo>
                      <a:pt x="368" y="33"/>
                    </a:lnTo>
                    <a:lnTo>
                      <a:pt x="370" y="33"/>
                    </a:lnTo>
                    <a:lnTo>
                      <a:pt x="373" y="32"/>
                    </a:lnTo>
                    <a:lnTo>
                      <a:pt x="375" y="33"/>
                    </a:lnTo>
                    <a:lnTo>
                      <a:pt x="378" y="32"/>
                    </a:lnTo>
                    <a:lnTo>
                      <a:pt x="381" y="33"/>
                    </a:lnTo>
                    <a:lnTo>
                      <a:pt x="385" y="32"/>
                    </a:lnTo>
                    <a:lnTo>
                      <a:pt x="387" y="33"/>
                    </a:lnTo>
                    <a:lnTo>
                      <a:pt x="387" y="33"/>
                    </a:lnTo>
                    <a:lnTo>
                      <a:pt x="392" y="32"/>
                    </a:lnTo>
                    <a:lnTo>
                      <a:pt x="396" y="32"/>
                    </a:lnTo>
                    <a:lnTo>
                      <a:pt x="398" y="33"/>
                    </a:lnTo>
                    <a:lnTo>
                      <a:pt x="400" y="33"/>
                    </a:lnTo>
                    <a:lnTo>
                      <a:pt x="401" y="33"/>
                    </a:lnTo>
                    <a:lnTo>
                      <a:pt x="401" y="36"/>
                    </a:lnTo>
                    <a:lnTo>
                      <a:pt x="404" y="38"/>
                    </a:lnTo>
                    <a:lnTo>
                      <a:pt x="406" y="39"/>
                    </a:lnTo>
                    <a:lnTo>
                      <a:pt x="412" y="41"/>
                    </a:lnTo>
                    <a:lnTo>
                      <a:pt x="415" y="41"/>
                    </a:lnTo>
                    <a:lnTo>
                      <a:pt x="415" y="43"/>
                    </a:lnTo>
                    <a:lnTo>
                      <a:pt x="415" y="44"/>
                    </a:lnTo>
                    <a:lnTo>
                      <a:pt x="415" y="44"/>
                    </a:lnTo>
                    <a:lnTo>
                      <a:pt x="418" y="44"/>
                    </a:lnTo>
                    <a:lnTo>
                      <a:pt x="424" y="46"/>
                    </a:lnTo>
                    <a:lnTo>
                      <a:pt x="424" y="49"/>
                    </a:lnTo>
                    <a:lnTo>
                      <a:pt x="424" y="49"/>
                    </a:lnTo>
                    <a:lnTo>
                      <a:pt x="429" y="49"/>
                    </a:lnTo>
                    <a:lnTo>
                      <a:pt x="431" y="50"/>
                    </a:lnTo>
                    <a:lnTo>
                      <a:pt x="431" y="52"/>
                    </a:lnTo>
                    <a:lnTo>
                      <a:pt x="429" y="54"/>
                    </a:lnTo>
                    <a:lnTo>
                      <a:pt x="429" y="55"/>
                    </a:lnTo>
                    <a:lnTo>
                      <a:pt x="434" y="60"/>
                    </a:lnTo>
                    <a:lnTo>
                      <a:pt x="434" y="61"/>
                    </a:lnTo>
                    <a:lnTo>
                      <a:pt x="435" y="64"/>
                    </a:lnTo>
                    <a:lnTo>
                      <a:pt x="437" y="63"/>
                    </a:lnTo>
                    <a:lnTo>
                      <a:pt x="440" y="63"/>
                    </a:lnTo>
                    <a:lnTo>
                      <a:pt x="442" y="64"/>
                    </a:lnTo>
                    <a:lnTo>
                      <a:pt x="445" y="64"/>
                    </a:lnTo>
                    <a:lnTo>
                      <a:pt x="448" y="68"/>
                    </a:lnTo>
                    <a:lnTo>
                      <a:pt x="448" y="69"/>
                    </a:lnTo>
                    <a:lnTo>
                      <a:pt x="446" y="72"/>
                    </a:lnTo>
                    <a:lnTo>
                      <a:pt x="446" y="74"/>
                    </a:lnTo>
                    <a:lnTo>
                      <a:pt x="446" y="77"/>
                    </a:lnTo>
                    <a:lnTo>
                      <a:pt x="448" y="80"/>
                    </a:lnTo>
                    <a:lnTo>
                      <a:pt x="449" y="82"/>
                    </a:lnTo>
                    <a:lnTo>
                      <a:pt x="451" y="83"/>
                    </a:lnTo>
                    <a:lnTo>
                      <a:pt x="451" y="85"/>
                    </a:lnTo>
                    <a:lnTo>
                      <a:pt x="451" y="88"/>
                    </a:lnTo>
                    <a:lnTo>
                      <a:pt x="449" y="89"/>
                    </a:lnTo>
                    <a:lnTo>
                      <a:pt x="449" y="93"/>
                    </a:lnTo>
                    <a:lnTo>
                      <a:pt x="454" y="97"/>
                    </a:lnTo>
                    <a:lnTo>
                      <a:pt x="456" y="103"/>
                    </a:lnTo>
                    <a:lnTo>
                      <a:pt x="457" y="105"/>
                    </a:lnTo>
                    <a:lnTo>
                      <a:pt x="457" y="108"/>
                    </a:lnTo>
                    <a:lnTo>
                      <a:pt x="459" y="108"/>
                    </a:lnTo>
                    <a:lnTo>
                      <a:pt x="459" y="110"/>
                    </a:lnTo>
                    <a:lnTo>
                      <a:pt x="462" y="111"/>
                    </a:lnTo>
                    <a:lnTo>
                      <a:pt x="462" y="114"/>
                    </a:lnTo>
                    <a:lnTo>
                      <a:pt x="462" y="116"/>
                    </a:lnTo>
                    <a:lnTo>
                      <a:pt x="462" y="121"/>
                    </a:lnTo>
                    <a:lnTo>
                      <a:pt x="465" y="127"/>
                    </a:lnTo>
                    <a:lnTo>
                      <a:pt x="465" y="130"/>
                    </a:lnTo>
                    <a:lnTo>
                      <a:pt x="465" y="132"/>
                    </a:lnTo>
                    <a:lnTo>
                      <a:pt x="465" y="133"/>
                    </a:lnTo>
                    <a:lnTo>
                      <a:pt x="463" y="135"/>
                    </a:lnTo>
                    <a:lnTo>
                      <a:pt x="463" y="136"/>
                    </a:lnTo>
                    <a:lnTo>
                      <a:pt x="465" y="138"/>
                    </a:lnTo>
                    <a:lnTo>
                      <a:pt x="463" y="142"/>
                    </a:lnTo>
                    <a:lnTo>
                      <a:pt x="465" y="146"/>
                    </a:lnTo>
                    <a:lnTo>
                      <a:pt x="465" y="146"/>
                    </a:lnTo>
                    <a:lnTo>
                      <a:pt x="465" y="149"/>
                    </a:lnTo>
                    <a:lnTo>
                      <a:pt x="468" y="149"/>
                    </a:lnTo>
                    <a:lnTo>
                      <a:pt x="470" y="149"/>
                    </a:lnTo>
                    <a:lnTo>
                      <a:pt x="471" y="149"/>
                    </a:lnTo>
                    <a:lnTo>
                      <a:pt x="471" y="150"/>
                    </a:lnTo>
                    <a:lnTo>
                      <a:pt x="470" y="152"/>
                    </a:lnTo>
                    <a:lnTo>
                      <a:pt x="470" y="153"/>
                    </a:lnTo>
                    <a:lnTo>
                      <a:pt x="473" y="155"/>
                    </a:lnTo>
                    <a:lnTo>
                      <a:pt x="474" y="155"/>
                    </a:lnTo>
                    <a:lnTo>
                      <a:pt x="474" y="161"/>
                    </a:lnTo>
                    <a:lnTo>
                      <a:pt x="474" y="166"/>
                    </a:lnTo>
                    <a:lnTo>
                      <a:pt x="478" y="169"/>
                    </a:lnTo>
                    <a:lnTo>
                      <a:pt x="476" y="171"/>
                    </a:lnTo>
                    <a:lnTo>
                      <a:pt x="476" y="169"/>
                    </a:lnTo>
                    <a:lnTo>
                      <a:pt x="474" y="169"/>
                    </a:lnTo>
                    <a:lnTo>
                      <a:pt x="476" y="175"/>
                    </a:lnTo>
                    <a:lnTo>
                      <a:pt x="474" y="177"/>
                    </a:lnTo>
                    <a:lnTo>
                      <a:pt x="474" y="178"/>
                    </a:lnTo>
                    <a:lnTo>
                      <a:pt x="479" y="180"/>
                    </a:lnTo>
                    <a:lnTo>
                      <a:pt x="479" y="180"/>
                    </a:lnTo>
                    <a:lnTo>
                      <a:pt x="478" y="181"/>
                    </a:lnTo>
                    <a:lnTo>
                      <a:pt x="479" y="186"/>
                    </a:lnTo>
                    <a:lnTo>
                      <a:pt x="478" y="189"/>
                    </a:lnTo>
                    <a:lnTo>
                      <a:pt x="479" y="192"/>
                    </a:lnTo>
                    <a:lnTo>
                      <a:pt x="479" y="195"/>
                    </a:lnTo>
                    <a:lnTo>
                      <a:pt x="481" y="197"/>
                    </a:lnTo>
                    <a:lnTo>
                      <a:pt x="481" y="203"/>
                    </a:lnTo>
                    <a:lnTo>
                      <a:pt x="481" y="206"/>
                    </a:lnTo>
                    <a:lnTo>
                      <a:pt x="479" y="208"/>
                    </a:lnTo>
                    <a:lnTo>
                      <a:pt x="479" y="214"/>
                    </a:lnTo>
                    <a:lnTo>
                      <a:pt x="478" y="219"/>
                    </a:lnTo>
                    <a:lnTo>
                      <a:pt x="484" y="227"/>
                    </a:lnTo>
                    <a:lnTo>
                      <a:pt x="484" y="228"/>
                    </a:lnTo>
                    <a:lnTo>
                      <a:pt x="484" y="231"/>
                    </a:lnTo>
                    <a:lnTo>
                      <a:pt x="484" y="234"/>
                    </a:lnTo>
                    <a:lnTo>
                      <a:pt x="485" y="236"/>
                    </a:lnTo>
                    <a:lnTo>
                      <a:pt x="488" y="236"/>
                    </a:lnTo>
                    <a:lnTo>
                      <a:pt x="488" y="233"/>
                    </a:lnTo>
                    <a:lnTo>
                      <a:pt x="490" y="233"/>
                    </a:lnTo>
                    <a:lnTo>
                      <a:pt x="490" y="233"/>
                    </a:lnTo>
                    <a:lnTo>
                      <a:pt x="490" y="236"/>
                    </a:lnTo>
                    <a:lnTo>
                      <a:pt x="488" y="238"/>
                    </a:lnTo>
                    <a:lnTo>
                      <a:pt x="488" y="241"/>
                    </a:lnTo>
                    <a:lnTo>
                      <a:pt x="492" y="249"/>
                    </a:lnTo>
                    <a:lnTo>
                      <a:pt x="492" y="252"/>
                    </a:lnTo>
                    <a:lnTo>
                      <a:pt x="493" y="252"/>
                    </a:lnTo>
                    <a:lnTo>
                      <a:pt x="493" y="253"/>
                    </a:lnTo>
                    <a:lnTo>
                      <a:pt x="492" y="255"/>
                    </a:lnTo>
                    <a:lnTo>
                      <a:pt x="492" y="255"/>
                    </a:lnTo>
                    <a:lnTo>
                      <a:pt x="495" y="255"/>
                    </a:lnTo>
                    <a:lnTo>
                      <a:pt x="496" y="259"/>
                    </a:lnTo>
                    <a:lnTo>
                      <a:pt x="501" y="263"/>
                    </a:lnTo>
                    <a:lnTo>
                      <a:pt x="502" y="264"/>
                    </a:lnTo>
                    <a:lnTo>
                      <a:pt x="502" y="267"/>
                    </a:lnTo>
                    <a:lnTo>
                      <a:pt x="504" y="270"/>
                    </a:lnTo>
                    <a:lnTo>
                      <a:pt x="506" y="272"/>
                    </a:lnTo>
                    <a:lnTo>
                      <a:pt x="507" y="273"/>
                    </a:lnTo>
                    <a:lnTo>
                      <a:pt x="506" y="275"/>
                    </a:lnTo>
                    <a:lnTo>
                      <a:pt x="506" y="278"/>
                    </a:lnTo>
                    <a:lnTo>
                      <a:pt x="507" y="278"/>
                    </a:lnTo>
                    <a:lnTo>
                      <a:pt x="507" y="280"/>
                    </a:lnTo>
                    <a:lnTo>
                      <a:pt x="509" y="280"/>
                    </a:lnTo>
                    <a:lnTo>
                      <a:pt x="512" y="283"/>
                    </a:lnTo>
                    <a:lnTo>
                      <a:pt x="510" y="283"/>
                    </a:lnTo>
                    <a:lnTo>
                      <a:pt x="484" y="283"/>
                    </a:lnTo>
                    <a:lnTo>
                      <a:pt x="470" y="283"/>
                    </a:lnTo>
                    <a:lnTo>
                      <a:pt x="456" y="283"/>
                    </a:lnTo>
                    <a:lnTo>
                      <a:pt x="443" y="283"/>
                    </a:lnTo>
                    <a:lnTo>
                      <a:pt x="423" y="283"/>
                    </a:lnTo>
                    <a:lnTo>
                      <a:pt x="417" y="283"/>
                    </a:lnTo>
                    <a:lnTo>
                      <a:pt x="390" y="283"/>
                    </a:lnTo>
                    <a:lnTo>
                      <a:pt x="362" y="281"/>
                    </a:lnTo>
                    <a:lnTo>
                      <a:pt x="356" y="281"/>
                    </a:lnTo>
                    <a:lnTo>
                      <a:pt x="336" y="281"/>
                    </a:lnTo>
                    <a:lnTo>
                      <a:pt x="322" y="281"/>
                    </a:lnTo>
                    <a:lnTo>
                      <a:pt x="309" y="280"/>
                    </a:lnTo>
                    <a:lnTo>
                      <a:pt x="289" y="280"/>
                    </a:lnTo>
                    <a:lnTo>
                      <a:pt x="281" y="280"/>
                    </a:lnTo>
                    <a:lnTo>
                      <a:pt x="254" y="278"/>
                    </a:lnTo>
                    <a:lnTo>
                      <a:pt x="222" y="277"/>
                    </a:lnTo>
                    <a:lnTo>
                      <a:pt x="222" y="277"/>
                    </a:lnTo>
                    <a:lnTo>
                      <a:pt x="189" y="275"/>
                    </a:lnTo>
                    <a:lnTo>
                      <a:pt x="187" y="275"/>
                    </a:lnTo>
                    <a:lnTo>
                      <a:pt x="155" y="273"/>
                    </a:lnTo>
                    <a:lnTo>
                      <a:pt x="150" y="273"/>
                    </a:lnTo>
                    <a:lnTo>
                      <a:pt x="150" y="273"/>
                    </a:lnTo>
                    <a:close/>
                  </a:path>
                </a:pathLst>
              </a:custGeom>
              <a:grpFill/>
              <a:ln w="4826" cap="rnd">
                <a:solidFill>
                  <a:schemeClr val="bg1"/>
                </a:solidFill>
                <a:prstDash val="solid"/>
                <a:round/>
                <a:headEnd/>
                <a:tailEnd/>
              </a:ln>
            </p:spPr>
            <p:txBody>
              <a:bodyPr/>
              <a:lstStyle/>
              <a:p>
                <a:pPr>
                  <a:defRPr/>
                </a:pPr>
                <a:endParaRPr lang="en-US">
                  <a:latin typeface="Arial" charset="0"/>
                </a:endParaRPr>
              </a:p>
            </p:txBody>
          </p:sp>
          <p:sp>
            <p:nvSpPr>
              <p:cNvPr id="35" name="Freeform 34"/>
              <p:cNvSpPr>
                <a:spLocks noEditPoints="1"/>
              </p:cNvSpPr>
              <p:nvPr/>
            </p:nvSpPr>
            <p:spPr bwMode="auto">
              <a:xfrm>
                <a:off x="7556500" y="2263775"/>
                <a:ext cx="100013" cy="139700"/>
              </a:xfrm>
              <a:custGeom>
                <a:avLst/>
                <a:gdLst/>
                <a:ahLst/>
                <a:cxnLst>
                  <a:cxn ang="0">
                    <a:pos x="8" y="41"/>
                  </a:cxn>
                  <a:cxn ang="0">
                    <a:pos x="8" y="37"/>
                  </a:cxn>
                  <a:cxn ang="0">
                    <a:pos x="6" y="31"/>
                  </a:cxn>
                  <a:cxn ang="0">
                    <a:pos x="0" y="6"/>
                  </a:cxn>
                  <a:cxn ang="0">
                    <a:pos x="15" y="2"/>
                  </a:cxn>
                  <a:cxn ang="0">
                    <a:pos x="23" y="0"/>
                  </a:cxn>
                  <a:cxn ang="0">
                    <a:pos x="23" y="3"/>
                  </a:cxn>
                  <a:cxn ang="0">
                    <a:pos x="25" y="11"/>
                  </a:cxn>
                  <a:cxn ang="0">
                    <a:pos x="28" y="9"/>
                  </a:cxn>
                  <a:cxn ang="0">
                    <a:pos x="28" y="11"/>
                  </a:cxn>
                  <a:cxn ang="0">
                    <a:pos x="28" y="13"/>
                  </a:cxn>
                  <a:cxn ang="0">
                    <a:pos x="29" y="16"/>
                  </a:cxn>
                  <a:cxn ang="0">
                    <a:pos x="29" y="19"/>
                  </a:cxn>
                  <a:cxn ang="0">
                    <a:pos x="31" y="19"/>
                  </a:cxn>
                  <a:cxn ang="0">
                    <a:pos x="34" y="20"/>
                  </a:cxn>
                  <a:cxn ang="0">
                    <a:pos x="37" y="23"/>
                  </a:cxn>
                  <a:cxn ang="0">
                    <a:pos x="36" y="27"/>
                  </a:cxn>
                  <a:cxn ang="0">
                    <a:pos x="29" y="22"/>
                  </a:cxn>
                  <a:cxn ang="0">
                    <a:pos x="26" y="22"/>
                  </a:cxn>
                  <a:cxn ang="0">
                    <a:pos x="29" y="25"/>
                  </a:cxn>
                  <a:cxn ang="0">
                    <a:pos x="28" y="31"/>
                  </a:cxn>
                  <a:cxn ang="0">
                    <a:pos x="31" y="45"/>
                  </a:cxn>
                  <a:cxn ang="0">
                    <a:pos x="29" y="53"/>
                  </a:cxn>
                  <a:cxn ang="0">
                    <a:pos x="19" y="62"/>
                  </a:cxn>
                  <a:cxn ang="0">
                    <a:pos x="11" y="66"/>
                  </a:cxn>
                  <a:cxn ang="0">
                    <a:pos x="11" y="66"/>
                  </a:cxn>
                  <a:cxn ang="0">
                    <a:pos x="11" y="62"/>
                  </a:cxn>
                  <a:cxn ang="0">
                    <a:pos x="9" y="58"/>
                  </a:cxn>
                  <a:cxn ang="0">
                    <a:pos x="12" y="56"/>
                  </a:cxn>
                  <a:cxn ang="0">
                    <a:pos x="8" y="41"/>
                  </a:cxn>
                  <a:cxn ang="0">
                    <a:pos x="8" y="41"/>
                  </a:cxn>
                  <a:cxn ang="0">
                    <a:pos x="40" y="25"/>
                  </a:cxn>
                  <a:cxn ang="0">
                    <a:pos x="43" y="27"/>
                  </a:cxn>
                  <a:cxn ang="0">
                    <a:pos x="48" y="41"/>
                  </a:cxn>
                  <a:cxn ang="0">
                    <a:pos x="45" y="44"/>
                  </a:cxn>
                  <a:cxn ang="0">
                    <a:pos x="40" y="25"/>
                  </a:cxn>
                  <a:cxn ang="0">
                    <a:pos x="40" y="25"/>
                  </a:cxn>
                  <a:cxn ang="0">
                    <a:pos x="37" y="31"/>
                  </a:cxn>
                  <a:cxn ang="0">
                    <a:pos x="39" y="30"/>
                  </a:cxn>
                  <a:cxn ang="0">
                    <a:pos x="42" y="44"/>
                  </a:cxn>
                  <a:cxn ang="0">
                    <a:pos x="39" y="44"/>
                  </a:cxn>
                  <a:cxn ang="0">
                    <a:pos x="37" y="47"/>
                  </a:cxn>
                  <a:cxn ang="0">
                    <a:pos x="37" y="31"/>
                  </a:cxn>
                  <a:cxn ang="0">
                    <a:pos x="37" y="31"/>
                  </a:cxn>
                </a:cxnLst>
                <a:rect l="0" t="0" r="r" b="b"/>
                <a:pathLst>
                  <a:path w="48" h="66">
                    <a:moveTo>
                      <a:pt x="8" y="41"/>
                    </a:moveTo>
                    <a:lnTo>
                      <a:pt x="8" y="37"/>
                    </a:lnTo>
                    <a:lnTo>
                      <a:pt x="6" y="31"/>
                    </a:lnTo>
                    <a:lnTo>
                      <a:pt x="0" y="6"/>
                    </a:lnTo>
                    <a:lnTo>
                      <a:pt x="15" y="2"/>
                    </a:lnTo>
                    <a:lnTo>
                      <a:pt x="23" y="0"/>
                    </a:lnTo>
                    <a:lnTo>
                      <a:pt x="23" y="3"/>
                    </a:lnTo>
                    <a:lnTo>
                      <a:pt x="25" y="11"/>
                    </a:lnTo>
                    <a:lnTo>
                      <a:pt x="28" y="9"/>
                    </a:lnTo>
                    <a:lnTo>
                      <a:pt x="28" y="11"/>
                    </a:lnTo>
                    <a:lnTo>
                      <a:pt x="28" y="13"/>
                    </a:lnTo>
                    <a:lnTo>
                      <a:pt x="29" y="16"/>
                    </a:lnTo>
                    <a:lnTo>
                      <a:pt x="29" y="19"/>
                    </a:lnTo>
                    <a:lnTo>
                      <a:pt x="31" y="19"/>
                    </a:lnTo>
                    <a:lnTo>
                      <a:pt x="34" y="20"/>
                    </a:lnTo>
                    <a:lnTo>
                      <a:pt x="37" y="23"/>
                    </a:lnTo>
                    <a:lnTo>
                      <a:pt x="36" y="27"/>
                    </a:lnTo>
                    <a:lnTo>
                      <a:pt x="29" y="22"/>
                    </a:lnTo>
                    <a:lnTo>
                      <a:pt x="26" y="22"/>
                    </a:lnTo>
                    <a:lnTo>
                      <a:pt x="29" y="25"/>
                    </a:lnTo>
                    <a:lnTo>
                      <a:pt x="28" y="31"/>
                    </a:lnTo>
                    <a:lnTo>
                      <a:pt x="31" y="45"/>
                    </a:lnTo>
                    <a:lnTo>
                      <a:pt x="29" y="53"/>
                    </a:lnTo>
                    <a:lnTo>
                      <a:pt x="19" y="62"/>
                    </a:lnTo>
                    <a:lnTo>
                      <a:pt x="11" y="66"/>
                    </a:lnTo>
                    <a:lnTo>
                      <a:pt x="11" y="66"/>
                    </a:lnTo>
                    <a:lnTo>
                      <a:pt x="11" y="62"/>
                    </a:lnTo>
                    <a:lnTo>
                      <a:pt x="9" y="58"/>
                    </a:lnTo>
                    <a:lnTo>
                      <a:pt x="12" y="56"/>
                    </a:lnTo>
                    <a:lnTo>
                      <a:pt x="8" y="41"/>
                    </a:lnTo>
                    <a:lnTo>
                      <a:pt x="8" y="41"/>
                    </a:lnTo>
                    <a:close/>
                    <a:moveTo>
                      <a:pt x="40" y="25"/>
                    </a:moveTo>
                    <a:lnTo>
                      <a:pt x="43" y="27"/>
                    </a:lnTo>
                    <a:lnTo>
                      <a:pt x="48" y="41"/>
                    </a:lnTo>
                    <a:lnTo>
                      <a:pt x="45" y="44"/>
                    </a:lnTo>
                    <a:lnTo>
                      <a:pt x="40" y="25"/>
                    </a:lnTo>
                    <a:lnTo>
                      <a:pt x="40" y="25"/>
                    </a:lnTo>
                    <a:close/>
                    <a:moveTo>
                      <a:pt x="37" y="31"/>
                    </a:moveTo>
                    <a:lnTo>
                      <a:pt x="39" y="30"/>
                    </a:lnTo>
                    <a:lnTo>
                      <a:pt x="42" y="44"/>
                    </a:lnTo>
                    <a:lnTo>
                      <a:pt x="39" y="44"/>
                    </a:lnTo>
                    <a:lnTo>
                      <a:pt x="37" y="47"/>
                    </a:lnTo>
                    <a:lnTo>
                      <a:pt x="37" y="31"/>
                    </a:lnTo>
                    <a:lnTo>
                      <a:pt x="37" y="31"/>
                    </a:lnTo>
                    <a:close/>
                  </a:path>
                </a:pathLst>
              </a:custGeom>
              <a:grpFill/>
              <a:ln w="4763" cap="rnd">
                <a:solidFill>
                  <a:schemeClr val="bg1"/>
                </a:solidFill>
                <a:prstDash val="solid"/>
                <a:round/>
                <a:headEnd/>
                <a:tailEnd/>
              </a:ln>
            </p:spPr>
            <p:txBody>
              <a:bodyPr/>
              <a:lstStyle/>
              <a:p>
                <a:pPr>
                  <a:defRPr/>
                </a:pPr>
                <a:endParaRPr lang="en-US">
                  <a:latin typeface="Arial" charset="0"/>
                </a:endParaRPr>
              </a:p>
            </p:txBody>
          </p:sp>
          <p:sp>
            <p:nvSpPr>
              <p:cNvPr id="36" name="Freeform 35"/>
              <p:cNvSpPr>
                <a:spLocks/>
              </p:cNvSpPr>
              <p:nvPr/>
            </p:nvSpPr>
            <p:spPr bwMode="auto">
              <a:xfrm>
                <a:off x="5675313" y="2616200"/>
                <a:ext cx="403225" cy="763588"/>
              </a:xfrm>
              <a:custGeom>
                <a:avLst/>
                <a:gdLst/>
                <a:ahLst/>
                <a:cxnLst>
                  <a:cxn ang="0">
                    <a:pos x="104" y="323"/>
                  </a:cxn>
                  <a:cxn ang="0">
                    <a:pos x="98" y="324"/>
                  </a:cxn>
                  <a:cxn ang="0">
                    <a:pos x="98" y="331"/>
                  </a:cxn>
                  <a:cxn ang="0">
                    <a:pos x="95" y="342"/>
                  </a:cxn>
                  <a:cxn ang="0">
                    <a:pos x="90" y="349"/>
                  </a:cxn>
                  <a:cxn ang="0">
                    <a:pos x="87" y="345"/>
                  </a:cxn>
                  <a:cxn ang="0">
                    <a:pos x="76" y="338"/>
                  </a:cxn>
                  <a:cxn ang="0">
                    <a:pos x="65" y="346"/>
                  </a:cxn>
                  <a:cxn ang="0">
                    <a:pos x="58" y="356"/>
                  </a:cxn>
                  <a:cxn ang="0">
                    <a:pos x="42" y="348"/>
                  </a:cxn>
                  <a:cxn ang="0">
                    <a:pos x="31" y="353"/>
                  </a:cxn>
                  <a:cxn ang="0">
                    <a:pos x="25" y="353"/>
                  </a:cxn>
                  <a:cxn ang="0">
                    <a:pos x="14" y="354"/>
                  </a:cxn>
                  <a:cxn ang="0">
                    <a:pos x="11" y="359"/>
                  </a:cxn>
                  <a:cxn ang="0">
                    <a:pos x="3" y="362"/>
                  </a:cxn>
                  <a:cxn ang="0">
                    <a:pos x="1" y="357"/>
                  </a:cxn>
                  <a:cxn ang="0">
                    <a:pos x="3" y="353"/>
                  </a:cxn>
                  <a:cxn ang="0">
                    <a:pos x="3" y="349"/>
                  </a:cxn>
                  <a:cxn ang="0">
                    <a:pos x="1" y="342"/>
                  </a:cxn>
                  <a:cxn ang="0">
                    <a:pos x="3" y="335"/>
                  </a:cxn>
                  <a:cxn ang="0">
                    <a:pos x="5" y="328"/>
                  </a:cxn>
                  <a:cxn ang="0">
                    <a:pos x="8" y="320"/>
                  </a:cxn>
                  <a:cxn ang="0">
                    <a:pos x="12" y="320"/>
                  </a:cxn>
                  <a:cxn ang="0">
                    <a:pos x="16" y="304"/>
                  </a:cxn>
                  <a:cxn ang="0">
                    <a:pos x="22" y="298"/>
                  </a:cxn>
                  <a:cxn ang="0">
                    <a:pos x="22" y="289"/>
                  </a:cxn>
                  <a:cxn ang="0">
                    <a:pos x="28" y="276"/>
                  </a:cxn>
                  <a:cxn ang="0">
                    <a:pos x="25" y="264"/>
                  </a:cxn>
                  <a:cxn ang="0">
                    <a:pos x="22" y="257"/>
                  </a:cxn>
                  <a:cxn ang="0">
                    <a:pos x="17" y="246"/>
                  </a:cxn>
                  <a:cxn ang="0">
                    <a:pos x="20" y="239"/>
                  </a:cxn>
                  <a:cxn ang="0">
                    <a:pos x="19" y="231"/>
                  </a:cxn>
                  <a:cxn ang="0">
                    <a:pos x="20" y="203"/>
                  </a:cxn>
                  <a:cxn ang="0">
                    <a:pos x="12" y="104"/>
                  </a:cxn>
                  <a:cxn ang="0">
                    <a:pos x="5" y="19"/>
                  </a:cxn>
                  <a:cxn ang="0">
                    <a:pos x="22" y="26"/>
                  </a:cxn>
                  <a:cxn ang="0">
                    <a:pos x="87" y="8"/>
                  </a:cxn>
                  <a:cxn ang="0">
                    <a:pos x="159" y="0"/>
                  </a:cxn>
                  <a:cxn ang="0">
                    <a:pos x="167" y="41"/>
                  </a:cxn>
                  <a:cxn ang="0">
                    <a:pos x="173" y="101"/>
                  </a:cxn>
                  <a:cxn ang="0">
                    <a:pos x="181" y="176"/>
                  </a:cxn>
                  <a:cxn ang="0">
                    <a:pos x="187" y="229"/>
                  </a:cxn>
                  <a:cxn ang="0">
                    <a:pos x="187" y="239"/>
                  </a:cxn>
                  <a:cxn ang="0">
                    <a:pos x="187" y="248"/>
                  </a:cxn>
                  <a:cxn ang="0">
                    <a:pos x="190" y="257"/>
                  </a:cxn>
                  <a:cxn ang="0">
                    <a:pos x="172" y="267"/>
                  </a:cxn>
                  <a:cxn ang="0">
                    <a:pos x="153" y="267"/>
                  </a:cxn>
                  <a:cxn ang="0">
                    <a:pos x="154" y="285"/>
                  </a:cxn>
                  <a:cxn ang="0">
                    <a:pos x="143" y="306"/>
                  </a:cxn>
                  <a:cxn ang="0">
                    <a:pos x="134" y="312"/>
                  </a:cxn>
                  <a:cxn ang="0">
                    <a:pos x="126" y="334"/>
                  </a:cxn>
                  <a:cxn ang="0">
                    <a:pos x="111" y="332"/>
                  </a:cxn>
                  <a:cxn ang="0">
                    <a:pos x="104" y="320"/>
                  </a:cxn>
                </a:cxnLst>
                <a:rect l="0" t="0" r="r" b="b"/>
                <a:pathLst>
                  <a:path w="192" h="363">
                    <a:moveTo>
                      <a:pt x="104" y="320"/>
                    </a:moveTo>
                    <a:lnTo>
                      <a:pt x="103" y="320"/>
                    </a:lnTo>
                    <a:lnTo>
                      <a:pt x="101" y="320"/>
                    </a:lnTo>
                    <a:lnTo>
                      <a:pt x="101" y="321"/>
                    </a:lnTo>
                    <a:lnTo>
                      <a:pt x="104" y="323"/>
                    </a:lnTo>
                    <a:lnTo>
                      <a:pt x="104" y="323"/>
                    </a:lnTo>
                    <a:lnTo>
                      <a:pt x="104" y="324"/>
                    </a:lnTo>
                    <a:lnTo>
                      <a:pt x="101" y="326"/>
                    </a:lnTo>
                    <a:lnTo>
                      <a:pt x="101" y="326"/>
                    </a:lnTo>
                    <a:lnTo>
                      <a:pt x="98" y="324"/>
                    </a:lnTo>
                    <a:lnTo>
                      <a:pt x="97" y="326"/>
                    </a:lnTo>
                    <a:lnTo>
                      <a:pt x="97" y="326"/>
                    </a:lnTo>
                    <a:lnTo>
                      <a:pt x="100" y="329"/>
                    </a:lnTo>
                    <a:lnTo>
                      <a:pt x="100" y="329"/>
                    </a:lnTo>
                    <a:lnTo>
                      <a:pt x="98" y="331"/>
                    </a:lnTo>
                    <a:lnTo>
                      <a:pt x="95" y="332"/>
                    </a:lnTo>
                    <a:lnTo>
                      <a:pt x="95" y="332"/>
                    </a:lnTo>
                    <a:lnTo>
                      <a:pt x="94" y="335"/>
                    </a:lnTo>
                    <a:lnTo>
                      <a:pt x="94" y="338"/>
                    </a:lnTo>
                    <a:lnTo>
                      <a:pt x="95" y="342"/>
                    </a:lnTo>
                    <a:lnTo>
                      <a:pt x="95" y="343"/>
                    </a:lnTo>
                    <a:lnTo>
                      <a:pt x="94" y="343"/>
                    </a:lnTo>
                    <a:lnTo>
                      <a:pt x="92" y="343"/>
                    </a:lnTo>
                    <a:lnTo>
                      <a:pt x="90" y="345"/>
                    </a:lnTo>
                    <a:lnTo>
                      <a:pt x="90" y="349"/>
                    </a:lnTo>
                    <a:lnTo>
                      <a:pt x="89" y="351"/>
                    </a:lnTo>
                    <a:lnTo>
                      <a:pt x="87" y="351"/>
                    </a:lnTo>
                    <a:lnTo>
                      <a:pt x="87" y="349"/>
                    </a:lnTo>
                    <a:lnTo>
                      <a:pt x="87" y="346"/>
                    </a:lnTo>
                    <a:lnTo>
                      <a:pt x="87" y="345"/>
                    </a:lnTo>
                    <a:lnTo>
                      <a:pt x="86" y="345"/>
                    </a:lnTo>
                    <a:lnTo>
                      <a:pt x="83" y="348"/>
                    </a:lnTo>
                    <a:lnTo>
                      <a:pt x="81" y="346"/>
                    </a:lnTo>
                    <a:lnTo>
                      <a:pt x="78" y="340"/>
                    </a:lnTo>
                    <a:lnTo>
                      <a:pt x="76" y="338"/>
                    </a:lnTo>
                    <a:lnTo>
                      <a:pt x="75" y="340"/>
                    </a:lnTo>
                    <a:lnTo>
                      <a:pt x="72" y="343"/>
                    </a:lnTo>
                    <a:lnTo>
                      <a:pt x="70" y="345"/>
                    </a:lnTo>
                    <a:lnTo>
                      <a:pt x="67" y="345"/>
                    </a:lnTo>
                    <a:lnTo>
                      <a:pt x="65" y="346"/>
                    </a:lnTo>
                    <a:lnTo>
                      <a:pt x="64" y="348"/>
                    </a:lnTo>
                    <a:lnTo>
                      <a:pt x="62" y="357"/>
                    </a:lnTo>
                    <a:lnTo>
                      <a:pt x="61" y="359"/>
                    </a:lnTo>
                    <a:lnTo>
                      <a:pt x="59" y="359"/>
                    </a:lnTo>
                    <a:lnTo>
                      <a:pt x="58" y="356"/>
                    </a:lnTo>
                    <a:lnTo>
                      <a:pt x="56" y="354"/>
                    </a:lnTo>
                    <a:lnTo>
                      <a:pt x="53" y="354"/>
                    </a:lnTo>
                    <a:lnTo>
                      <a:pt x="50" y="353"/>
                    </a:lnTo>
                    <a:lnTo>
                      <a:pt x="47" y="351"/>
                    </a:lnTo>
                    <a:lnTo>
                      <a:pt x="42" y="348"/>
                    </a:lnTo>
                    <a:lnTo>
                      <a:pt x="39" y="348"/>
                    </a:lnTo>
                    <a:lnTo>
                      <a:pt x="36" y="349"/>
                    </a:lnTo>
                    <a:lnTo>
                      <a:pt x="30" y="345"/>
                    </a:lnTo>
                    <a:lnTo>
                      <a:pt x="28" y="349"/>
                    </a:lnTo>
                    <a:lnTo>
                      <a:pt x="31" y="353"/>
                    </a:lnTo>
                    <a:lnTo>
                      <a:pt x="31" y="354"/>
                    </a:lnTo>
                    <a:lnTo>
                      <a:pt x="30" y="357"/>
                    </a:lnTo>
                    <a:lnTo>
                      <a:pt x="28" y="357"/>
                    </a:lnTo>
                    <a:lnTo>
                      <a:pt x="25" y="357"/>
                    </a:lnTo>
                    <a:lnTo>
                      <a:pt x="25" y="353"/>
                    </a:lnTo>
                    <a:lnTo>
                      <a:pt x="23" y="353"/>
                    </a:lnTo>
                    <a:lnTo>
                      <a:pt x="22" y="353"/>
                    </a:lnTo>
                    <a:lnTo>
                      <a:pt x="20" y="353"/>
                    </a:lnTo>
                    <a:lnTo>
                      <a:pt x="16" y="354"/>
                    </a:lnTo>
                    <a:lnTo>
                      <a:pt x="14" y="354"/>
                    </a:lnTo>
                    <a:lnTo>
                      <a:pt x="11" y="351"/>
                    </a:lnTo>
                    <a:lnTo>
                      <a:pt x="9" y="351"/>
                    </a:lnTo>
                    <a:lnTo>
                      <a:pt x="9" y="353"/>
                    </a:lnTo>
                    <a:lnTo>
                      <a:pt x="9" y="356"/>
                    </a:lnTo>
                    <a:lnTo>
                      <a:pt x="11" y="359"/>
                    </a:lnTo>
                    <a:lnTo>
                      <a:pt x="11" y="360"/>
                    </a:lnTo>
                    <a:lnTo>
                      <a:pt x="9" y="362"/>
                    </a:lnTo>
                    <a:lnTo>
                      <a:pt x="9" y="363"/>
                    </a:lnTo>
                    <a:lnTo>
                      <a:pt x="6" y="362"/>
                    </a:lnTo>
                    <a:lnTo>
                      <a:pt x="3" y="362"/>
                    </a:lnTo>
                    <a:lnTo>
                      <a:pt x="0" y="360"/>
                    </a:lnTo>
                    <a:lnTo>
                      <a:pt x="0" y="360"/>
                    </a:lnTo>
                    <a:lnTo>
                      <a:pt x="3" y="360"/>
                    </a:lnTo>
                    <a:lnTo>
                      <a:pt x="3" y="359"/>
                    </a:lnTo>
                    <a:lnTo>
                      <a:pt x="1" y="357"/>
                    </a:lnTo>
                    <a:lnTo>
                      <a:pt x="0" y="354"/>
                    </a:lnTo>
                    <a:lnTo>
                      <a:pt x="0" y="354"/>
                    </a:lnTo>
                    <a:lnTo>
                      <a:pt x="3" y="354"/>
                    </a:lnTo>
                    <a:lnTo>
                      <a:pt x="3" y="354"/>
                    </a:lnTo>
                    <a:lnTo>
                      <a:pt x="3" y="353"/>
                    </a:lnTo>
                    <a:lnTo>
                      <a:pt x="0" y="353"/>
                    </a:lnTo>
                    <a:lnTo>
                      <a:pt x="0" y="351"/>
                    </a:lnTo>
                    <a:lnTo>
                      <a:pt x="1" y="351"/>
                    </a:lnTo>
                    <a:lnTo>
                      <a:pt x="3" y="351"/>
                    </a:lnTo>
                    <a:lnTo>
                      <a:pt x="3" y="349"/>
                    </a:lnTo>
                    <a:lnTo>
                      <a:pt x="3" y="348"/>
                    </a:lnTo>
                    <a:lnTo>
                      <a:pt x="3" y="345"/>
                    </a:lnTo>
                    <a:lnTo>
                      <a:pt x="3" y="342"/>
                    </a:lnTo>
                    <a:lnTo>
                      <a:pt x="1" y="342"/>
                    </a:lnTo>
                    <a:lnTo>
                      <a:pt x="1" y="342"/>
                    </a:lnTo>
                    <a:lnTo>
                      <a:pt x="3" y="340"/>
                    </a:lnTo>
                    <a:lnTo>
                      <a:pt x="6" y="338"/>
                    </a:lnTo>
                    <a:lnTo>
                      <a:pt x="6" y="337"/>
                    </a:lnTo>
                    <a:lnTo>
                      <a:pt x="3" y="337"/>
                    </a:lnTo>
                    <a:lnTo>
                      <a:pt x="3" y="335"/>
                    </a:lnTo>
                    <a:lnTo>
                      <a:pt x="6" y="334"/>
                    </a:lnTo>
                    <a:lnTo>
                      <a:pt x="6" y="332"/>
                    </a:lnTo>
                    <a:lnTo>
                      <a:pt x="8" y="331"/>
                    </a:lnTo>
                    <a:lnTo>
                      <a:pt x="8" y="329"/>
                    </a:lnTo>
                    <a:lnTo>
                      <a:pt x="5" y="328"/>
                    </a:lnTo>
                    <a:lnTo>
                      <a:pt x="3" y="324"/>
                    </a:lnTo>
                    <a:lnTo>
                      <a:pt x="5" y="324"/>
                    </a:lnTo>
                    <a:lnTo>
                      <a:pt x="6" y="318"/>
                    </a:lnTo>
                    <a:lnTo>
                      <a:pt x="8" y="318"/>
                    </a:lnTo>
                    <a:lnTo>
                      <a:pt x="8" y="320"/>
                    </a:lnTo>
                    <a:lnTo>
                      <a:pt x="9" y="318"/>
                    </a:lnTo>
                    <a:lnTo>
                      <a:pt x="9" y="317"/>
                    </a:lnTo>
                    <a:lnTo>
                      <a:pt x="9" y="317"/>
                    </a:lnTo>
                    <a:lnTo>
                      <a:pt x="11" y="320"/>
                    </a:lnTo>
                    <a:lnTo>
                      <a:pt x="12" y="320"/>
                    </a:lnTo>
                    <a:lnTo>
                      <a:pt x="12" y="314"/>
                    </a:lnTo>
                    <a:lnTo>
                      <a:pt x="16" y="310"/>
                    </a:lnTo>
                    <a:lnTo>
                      <a:pt x="17" y="307"/>
                    </a:lnTo>
                    <a:lnTo>
                      <a:pt x="17" y="304"/>
                    </a:lnTo>
                    <a:lnTo>
                      <a:pt x="16" y="304"/>
                    </a:lnTo>
                    <a:lnTo>
                      <a:pt x="16" y="304"/>
                    </a:lnTo>
                    <a:lnTo>
                      <a:pt x="20" y="301"/>
                    </a:lnTo>
                    <a:lnTo>
                      <a:pt x="20" y="299"/>
                    </a:lnTo>
                    <a:lnTo>
                      <a:pt x="22" y="299"/>
                    </a:lnTo>
                    <a:lnTo>
                      <a:pt x="22" y="298"/>
                    </a:lnTo>
                    <a:lnTo>
                      <a:pt x="20" y="296"/>
                    </a:lnTo>
                    <a:lnTo>
                      <a:pt x="22" y="293"/>
                    </a:lnTo>
                    <a:lnTo>
                      <a:pt x="22" y="292"/>
                    </a:lnTo>
                    <a:lnTo>
                      <a:pt x="23" y="292"/>
                    </a:lnTo>
                    <a:lnTo>
                      <a:pt x="22" y="289"/>
                    </a:lnTo>
                    <a:lnTo>
                      <a:pt x="22" y="287"/>
                    </a:lnTo>
                    <a:lnTo>
                      <a:pt x="25" y="285"/>
                    </a:lnTo>
                    <a:lnTo>
                      <a:pt x="28" y="282"/>
                    </a:lnTo>
                    <a:lnTo>
                      <a:pt x="30" y="279"/>
                    </a:lnTo>
                    <a:lnTo>
                      <a:pt x="28" y="276"/>
                    </a:lnTo>
                    <a:lnTo>
                      <a:pt x="28" y="275"/>
                    </a:lnTo>
                    <a:lnTo>
                      <a:pt x="28" y="273"/>
                    </a:lnTo>
                    <a:lnTo>
                      <a:pt x="25" y="268"/>
                    </a:lnTo>
                    <a:lnTo>
                      <a:pt x="25" y="267"/>
                    </a:lnTo>
                    <a:lnTo>
                      <a:pt x="25" y="264"/>
                    </a:lnTo>
                    <a:lnTo>
                      <a:pt x="26" y="262"/>
                    </a:lnTo>
                    <a:lnTo>
                      <a:pt x="25" y="259"/>
                    </a:lnTo>
                    <a:lnTo>
                      <a:pt x="25" y="257"/>
                    </a:lnTo>
                    <a:lnTo>
                      <a:pt x="22" y="257"/>
                    </a:lnTo>
                    <a:lnTo>
                      <a:pt x="22" y="257"/>
                    </a:lnTo>
                    <a:lnTo>
                      <a:pt x="22" y="251"/>
                    </a:lnTo>
                    <a:lnTo>
                      <a:pt x="20" y="248"/>
                    </a:lnTo>
                    <a:lnTo>
                      <a:pt x="19" y="248"/>
                    </a:lnTo>
                    <a:lnTo>
                      <a:pt x="19" y="248"/>
                    </a:lnTo>
                    <a:lnTo>
                      <a:pt x="17" y="246"/>
                    </a:lnTo>
                    <a:lnTo>
                      <a:pt x="17" y="245"/>
                    </a:lnTo>
                    <a:lnTo>
                      <a:pt x="16" y="243"/>
                    </a:lnTo>
                    <a:lnTo>
                      <a:pt x="17" y="242"/>
                    </a:lnTo>
                    <a:lnTo>
                      <a:pt x="19" y="239"/>
                    </a:lnTo>
                    <a:lnTo>
                      <a:pt x="20" y="239"/>
                    </a:lnTo>
                    <a:lnTo>
                      <a:pt x="20" y="239"/>
                    </a:lnTo>
                    <a:lnTo>
                      <a:pt x="20" y="234"/>
                    </a:lnTo>
                    <a:lnTo>
                      <a:pt x="19" y="234"/>
                    </a:lnTo>
                    <a:lnTo>
                      <a:pt x="19" y="232"/>
                    </a:lnTo>
                    <a:lnTo>
                      <a:pt x="19" y="231"/>
                    </a:lnTo>
                    <a:lnTo>
                      <a:pt x="17" y="229"/>
                    </a:lnTo>
                    <a:lnTo>
                      <a:pt x="19" y="226"/>
                    </a:lnTo>
                    <a:lnTo>
                      <a:pt x="22" y="226"/>
                    </a:lnTo>
                    <a:lnTo>
                      <a:pt x="22" y="214"/>
                    </a:lnTo>
                    <a:lnTo>
                      <a:pt x="20" y="203"/>
                    </a:lnTo>
                    <a:lnTo>
                      <a:pt x="19" y="179"/>
                    </a:lnTo>
                    <a:lnTo>
                      <a:pt x="16" y="154"/>
                    </a:lnTo>
                    <a:lnTo>
                      <a:pt x="14" y="126"/>
                    </a:lnTo>
                    <a:lnTo>
                      <a:pt x="14" y="126"/>
                    </a:lnTo>
                    <a:lnTo>
                      <a:pt x="12" y="104"/>
                    </a:lnTo>
                    <a:lnTo>
                      <a:pt x="9" y="81"/>
                    </a:lnTo>
                    <a:lnTo>
                      <a:pt x="9" y="67"/>
                    </a:lnTo>
                    <a:lnTo>
                      <a:pt x="8" y="56"/>
                    </a:lnTo>
                    <a:lnTo>
                      <a:pt x="6" y="42"/>
                    </a:lnTo>
                    <a:lnTo>
                      <a:pt x="5" y="19"/>
                    </a:lnTo>
                    <a:lnTo>
                      <a:pt x="9" y="23"/>
                    </a:lnTo>
                    <a:lnTo>
                      <a:pt x="11" y="23"/>
                    </a:lnTo>
                    <a:lnTo>
                      <a:pt x="9" y="25"/>
                    </a:lnTo>
                    <a:lnTo>
                      <a:pt x="12" y="26"/>
                    </a:lnTo>
                    <a:lnTo>
                      <a:pt x="22" y="26"/>
                    </a:lnTo>
                    <a:lnTo>
                      <a:pt x="39" y="17"/>
                    </a:lnTo>
                    <a:lnTo>
                      <a:pt x="44" y="12"/>
                    </a:lnTo>
                    <a:lnTo>
                      <a:pt x="62" y="11"/>
                    </a:lnTo>
                    <a:lnTo>
                      <a:pt x="78" y="8"/>
                    </a:lnTo>
                    <a:lnTo>
                      <a:pt x="87" y="8"/>
                    </a:lnTo>
                    <a:lnTo>
                      <a:pt x="103" y="6"/>
                    </a:lnTo>
                    <a:lnTo>
                      <a:pt x="112" y="5"/>
                    </a:lnTo>
                    <a:lnTo>
                      <a:pt x="133" y="3"/>
                    </a:lnTo>
                    <a:lnTo>
                      <a:pt x="139" y="2"/>
                    </a:lnTo>
                    <a:lnTo>
                      <a:pt x="159" y="0"/>
                    </a:lnTo>
                    <a:lnTo>
                      <a:pt x="162" y="0"/>
                    </a:lnTo>
                    <a:lnTo>
                      <a:pt x="162" y="5"/>
                    </a:lnTo>
                    <a:lnTo>
                      <a:pt x="164" y="20"/>
                    </a:lnTo>
                    <a:lnTo>
                      <a:pt x="165" y="28"/>
                    </a:lnTo>
                    <a:lnTo>
                      <a:pt x="167" y="41"/>
                    </a:lnTo>
                    <a:lnTo>
                      <a:pt x="167" y="44"/>
                    </a:lnTo>
                    <a:lnTo>
                      <a:pt x="170" y="67"/>
                    </a:lnTo>
                    <a:lnTo>
                      <a:pt x="170" y="70"/>
                    </a:lnTo>
                    <a:lnTo>
                      <a:pt x="172" y="89"/>
                    </a:lnTo>
                    <a:lnTo>
                      <a:pt x="173" y="101"/>
                    </a:lnTo>
                    <a:lnTo>
                      <a:pt x="176" y="122"/>
                    </a:lnTo>
                    <a:lnTo>
                      <a:pt x="176" y="125"/>
                    </a:lnTo>
                    <a:lnTo>
                      <a:pt x="179" y="151"/>
                    </a:lnTo>
                    <a:lnTo>
                      <a:pt x="179" y="159"/>
                    </a:lnTo>
                    <a:lnTo>
                      <a:pt x="181" y="176"/>
                    </a:lnTo>
                    <a:lnTo>
                      <a:pt x="182" y="190"/>
                    </a:lnTo>
                    <a:lnTo>
                      <a:pt x="184" y="195"/>
                    </a:lnTo>
                    <a:lnTo>
                      <a:pt x="186" y="212"/>
                    </a:lnTo>
                    <a:lnTo>
                      <a:pt x="186" y="212"/>
                    </a:lnTo>
                    <a:lnTo>
                      <a:pt x="187" y="229"/>
                    </a:lnTo>
                    <a:lnTo>
                      <a:pt x="187" y="229"/>
                    </a:lnTo>
                    <a:lnTo>
                      <a:pt x="184" y="234"/>
                    </a:lnTo>
                    <a:lnTo>
                      <a:pt x="184" y="236"/>
                    </a:lnTo>
                    <a:lnTo>
                      <a:pt x="184" y="236"/>
                    </a:lnTo>
                    <a:lnTo>
                      <a:pt x="187" y="239"/>
                    </a:lnTo>
                    <a:lnTo>
                      <a:pt x="187" y="240"/>
                    </a:lnTo>
                    <a:lnTo>
                      <a:pt x="187" y="243"/>
                    </a:lnTo>
                    <a:lnTo>
                      <a:pt x="186" y="245"/>
                    </a:lnTo>
                    <a:lnTo>
                      <a:pt x="186" y="248"/>
                    </a:lnTo>
                    <a:lnTo>
                      <a:pt x="187" y="248"/>
                    </a:lnTo>
                    <a:lnTo>
                      <a:pt x="190" y="248"/>
                    </a:lnTo>
                    <a:lnTo>
                      <a:pt x="192" y="248"/>
                    </a:lnTo>
                    <a:lnTo>
                      <a:pt x="192" y="250"/>
                    </a:lnTo>
                    <a:lnTo>
                      <a:pt x="190" y="253"/>
                    </a:lnTo>
                    <a:lnTo>
                      <a:pt x="190" y="257"/>
                    </a:lnTo>
                    <a:lnTo>
                      <a:pt x="181" y="259"/>
                    </a:lnTo>
                    <a:lnTo>
                      <a:pt x="178" y="260"/>
                    </a:lnTo>
                    <a:lnTo>
                      <a:pt x="176" y="262"/>
                    </a:lnTo>
                    <a:lnTo>
                      <a:pt x="173" y="265"/>
                    </a:lnTo>
                    <a:lnTo>
                      <a:pt x="172" y="267"/>
                    </a:lnTo>
                    <a:lnTo>
                      <a:pt x="168" y="268"/>
                    </a:lnTo>
                    <a:lnTo>
                      <a:pt x="164" y="264"/>
                    </a:lnTo>
                    <a:lnTo>
                      <a:pt x="159" y="265"/>
                    </a:lnTo>
                    <a:lnTo>
                      <a:pt x="154" y="265"/>
                    </a:lnTo>
                    <a:lnTo>
                      <a:pt x="153" y="267"/>
                    </a:lnTo>
                    <a:lnTo>
                      <a:pt x="153" y="270"/>
                    </a:lnTo>
                    <a:lnTo>
                      <a:pt x="156" y="279"/>
                    </a:lnTo>
                    <a:lnTo>
                      <a:pt x="156" y="281"/>
                    </a:lnTo>
                    <a:lnTo>
                      <a:pt x="156" y="282"/>
                    </a:lnTo>
                    <a:lnTo>
                      <a:pt x="154" y="285"/>
                    </a:lnTo>
                    <a:lnTo>
                      <a:pt x="153" y="289"/>
                    </a:lnTo>
                    <a:lnTo>
                      <a:pt x="147" y="292"/>
                    </a:lnTo>
                    <a:lnTo>
                      <a:pt x="145" y="298"/>
                    </a:lnTo>
                    <a:lnTo>
                      <a:pt x="145" y="301"/>
                    </a:lnTo>
                    <a:lnTo>
                      <a:pt x="143" y="306"/>
                    </a:lnTo>
                    <a:lnTo>
                      <a:pt x="140" y="309"/>
                    </a:lnTo>
                    <a:lnTo>
                      <a:pt x="137" y="307"/>
                    </a:lnTo>
                    <a:lnTo>
                      <a:pt x="136" y="307"/>
                    </a:lnTo>
                    <a:lnTo>
                      <a:pt x="134" y="309"/>
                    </a:lnTo>
                    <a:lnTo>
                      <a:pt x="134" y="312"/>
                    </a:lnTo>
                    <a:lnTo>
                      <a:pt x="131" y="317"/>
                    </a:lnTo>
                    <a:lnTo>
                      <a:pt x="131" y="328"/>
                    </a:lnTo>
                    <a:lnTo>
                      <a:pt x="131" y="329"/>
                    </a:lnTo>
                    <a:lnTo>
                      <a:pt x="129" y="332"/>
                    </a:lnTo>
                    <a:lnTo>
                      <a:pt x="126" y="334"/>
                    </a:lnTo>
                    <a:lnTo>
                      <a:pt x="125" y="334"/>
                    </a:lnTo>
                    <a:lnTo>
                      <a:pt x="123" y="337"/>
                    </a:lnTo>
                    <a:lnTo>
                      <a:pt x="120" y="332"/>
                    </a:lnTo>
                    <a:lnTo>
                      <a:pt x="115" y="332"/>
                    </a:lnTo>
                    <a:lnTo>
                      <a:pt x="111" y="332"/>
                    </a:lnTo>
                    <a:lnTo>
                      <a:pt x="109" y="331"/>
                    </a:lnTo>
                    <a:lnTo>
                      <a:pt x="108" y="329"/>
                    </a:lnTo>
                    <a:lnTo>
                      <a:pt x="108" y="323"/>
                    </a:lnTo>
                    <a:lnTo>
                      <a:pt x="104" y="320"/>
                    </a:lnTo>
                    <a:lnTo>
                      <a:pt x="104" y="320"/>
                    </a:lnTo>
                    <a:close/>
                  </a:path>
                </a:pathLst>
              </a:custGeom>
              <a:grpFill/>
              <a:ln w="4826" cap="rnd">
                <a:solidFill>
                  <a:schemeClr val="bg1"/>
                </a:solidFill>
                <a:prstDash val="solid"/>
                <a:round/>
                <a:headEnd/>
                <a:tailEnd/>
              </a:ln>
            </p:spPr>
            <p:txBody>
              <a:bodyPr/>
              <a:lstStyle/>
              <a:p>
                <a:pPr>
                  <a:defRPr/>
                </a:pPr>
                <a:endParaRPr lang="en-US">
                  <a:latin typeface="Arial" charset="0"/>
                </a:endParaRPr>
              </a:p>
            </p:txBody>
          </p:sp>
          <p:sp>
            <p:nvSpPr>
              <p:cNvPr id="37" name="Freeform 36"/>
              <p:cNvSpPr>
                <a:spLocks/>
              </p:cNvSpPr>
              <p:nvPr/>
            </p:nvSpPr>
            <p:spPr bwMode="auto">
              <a:xfrm>
                <a:off x="1643063" y="2287588"/>
                <a:ext cx="841375" cy="1401762"/>
              </a:xfrm>
              <a:custGeom>
                <a:avLst/>
                <a:gdLst/>
                <a:ahLst/>
                <a:cxnLst>
                  <a:cxn ang="0">
                    <a:pos x="28" y="303"/>
                  </a:cxn>
                  <a:cxn ang="0">
                    <a:pos x="3" y="260"/>
                  </a:cxn>
                  <a:cxn ang="0">
                    <a:pos x="0" y="248"/>
                  </a:cxn>
                  <a:cxn ang="0">
                    <a:pos x="3" y="239"/>
                  </a:cxn>
                  <a:cxn ang="0">
                    <a:pos x="10" y="215"/>
                  </a:cxn>
                  <a:cxn ang="0">
                    <a:pos x="47" y="69"/>
                  </a:cxn>
                  <a:cxn ang="0">
                    <a:pos x="100" y="9"/>
                  </a:cxn>
                  <a:cxn ang="0">
                    <a:pos x="166" y="25"/>
                  </a:cxn>
                  <a:cxn ang="0">
                    <a:pos x="233" y="41"/>
                  </a:cxn>
                  <a:cxn ang="0">
                    <a:pos x="343" y="64"/>
                  </a:cxn>
                  <a:cxn ang="0">
                    <a:pos x="400" y="75"/>
                  </a:cxn>
                  <a:cxn ang="0">
                    <a:pos x="368" y="236"/>
                  </a:cxn>
                  <a:cxn ang="0">
                    <a:pos x="359" y="285"/>
                  </a:cxn>
                  <a:cxn ang="0">
                    <a:pos x="343" y="368"/>
                  </a:cxn>
                  <a:cxn ang="0">
                    <a:pos x="326" y="451"/>
                  </a:cxn>
                  <a:cxn ang="0">
                    <a:pos x="314" y="516"/>
                  </a:cxn>
                  <a:cxn ang="0">
                    <a:pos x="303" y="571"/>
                  </a:cxn>
                  <a:cxn ang="0">
                    <a:pos x="297" y="582"/>
                  </a:cxn>
                  <a:cxn ang="0">
                    <a:pos x="289" y="583"/>
                  </a:cxn>
                  <a:cxn ang="0">
                    <a:pos x="286" y="577"/>
                  </a:cxn>
                  <a:cxn ang="0">
                    <a:pos x="284" y="572"/>
                  </a:cxn>
                  <a:cxn ang="0">
                    <a:pos x="278" y="572"/>
                  </a:cxn>
                  <a:cxn ang="0">
                    <a:pos x="273" y="568"/>
                  </a:cxn>
                  <a:cxn ang="0">
                    <a:pos x="267" y="568"/>
                  </a:cxn>
                  <a:cxn ang="0">
                    <a:pos x="259" y="572"/>
                  </a:cxn>
                  <a:cxn ang="0">
                    <a:pos x="259" y="576"/>
                  </a:cxn>
                  <a:cxn ang="0">
                    <a:pos x="259" y="587"/>
                  </a:cxn>
                  <a:cxn ang="0">
                    <a:pos x="259" y="591"/>
                  </a:cxn>
                  <a:cxn ang="0">
                    <a:pos x="256" y="599"/>
                  </a:cxn>
                  <a:cxn ang="0">
                    <a:pos x="256" y="605"/>
                  </a:cxn>
                  <a:cxn ang="0">
                    <a:pos x="256" y="610"/>
                  </a:cxn>
                  <a:cxn ang="0">
                    <a:pos x="256" y="615"/>
                  </a:cxn>
                  <a:cxn ang="0">
                    <a:pos x="253" y="621"/>
                  </a:cxn>
                  <a:cxn ang="0">
                    <a:pos x="256" y="635"/>
                  </a:cxn>
                  <a:cxn ang="0">
                    <a:pos x="256" y="647"/>
                  </a:cxn>
                  <a:cxn ang="0">
                    <a:pos x="253" y="654"/>
                  </a:cxn>
                  <a:cxn ang="0">
                    <a:pos x="250" y="654"/>
                  </a:cxn>
                  <a:cxn ang="0">
                    <a:pos x="250" y="660"/>
                  </a:cxn>
                  <a:cxn ang="0">
                    <a:pos x="248" y="666"/>
                  </a:cxn>
                  <a:cxn ang="0">
                    <a:pos x="187" y="563"/>
                  </a:cxn>
                  <a:cxn ang="0">
                    <a:pos x="95" y="413"/>
                  </a:cxn>
                  <a:cxn ang="0">
                    <a:pos x="36" y="315"/>
                  </a:cxn>
                </a:cxnLst>
                <a:rect l="0" t="0" r="r" b="b"/>
                <a:pathLst>
                  <a:path w="400" h="666">
                    <a:moveTo>
                      <a:pt x="36" y="315"/>
                    </a:moveTo>
                    <a:lnTo>
                      <a:pt x="28" y="303"/>
                    </a:lnTo>
                    <a:lnTo>
                      <a:pt x="17" y="284"/>
                    </a:lnTo>
                    <a:lnTo>
                      <a:pt x="3" y="260"/>
                    </a:lnTo>
                    <a:lnTo>
                      <a:pt x="0" y="253"/>
                    </a:lnTo>
                    <a:lnTo>
                      <a:pt x="0" y="248"/>
                    </a:lnTo>
                    <a:lnTo>
                      <a:pt x="2" y="243"/>
                    </a:lnTo>
                    <a:lnTo>
                      <a:pt x="3" y="239"/>
                    </a:lnTo>
                    <a:lnTo>
                      <a:pt x="6" y="226"/>
                    </a:lnTo>
                    <a:lnTo>
                      <a:pt x="10" y="215"/>
                    </a:lnTo>
                    <a:lnTo>
                      <a:pt x="16" y="192"/>
                    </a:lnTo>
                    <a:lnTo>
                      <a:pt x="47" y="69"/>
                    </a:lnTo>
                    <a:lnTo>
                      <a:pt x="66" y="0"/>
                    </a:lnTo>
                    <a:lnTo>
                      <a:pt x="100" y="9"/>
                    </a:lnTo>
                    <a:lnTo>
                      <a:pt x="103" y="9"/>
                    </a:lnTo>
                    <a:lnTo>
                      <a:pt x="166" y="25"/>
                    </a:lnTo>
                    <a:lnTo>
                      <a:pt x="231" y="39"/>
                    </a:lnTo>
                    <a:lnTo>
                      <a:pt x="233" y="41"/>
                    </a:lnTo>
                    <a:lnTo>
                      <a:pt x="292" y="53"/>
                    </a:lnTo>
                    <a:lnTo>
                      <a:pt x="343" y="64"/>
                    </a:lnTo>
                    <a:lnTo>
                      <a:pt x="387" y="72"/>
                    </a:lnTo>
                    <a:lnTo>
                      <a:pt x="400" y="75"/>
                    </a:lnTo>
                    <a:lnTo>
                      <a:pt x="382" y="161"/>
                    </a:lnTo>
                    <a:lnTo>
                      <a:pt x="368" y="236"/>
                    </a:lnTo>
                    <a:lnTo>
                      <a:pt x="365" y="254"/>
                    </a:lnTo>
                    <a:lnTo>
                      <a:pt x="359" y="285"/>
                    </a:lnTo>
                    <a:lnTo>
                      <a:pt x="345" y="359"/>
                    </a:lnTo>
                    <a:lnTo>
                      <a:pt x="343" y="368"/>
                    </a:lnTo>
                    <a:lnTo>
                      <a:pt x="336" y="406"/>
                    </a:lnTo>
                    <a:lnTo>
                      <a:pt x="326" y="451"/>
                    </a:lnTo>
                    <a:lnTo>
                      <a:pt x="317" y="502"/>
                    </a:lnTo>
                    <a:lnTo>
                      <a:pt x="314" y="516"/>
                    </a:lnTo>
                    <a:lnTo>
                      <a:pt x="304" y="569"/>
                    </a:lnTo>
                    <a:lnTo>
                      <a:pt x="303" y="571"/>
                    </a:lnTo>
                    <a:lnTo>
                      <a:pt x="298" y="576"/>
                    </a:lnTo>
                    <a:lnTo>
                      <a:pt x="297" y="582"/>
                    </a:lnTo>
                    <a:lnTo>
                      <a:pt x="290" y="583"/>
                    </a:lnTo>
                    <a:lnTo>
                      <a:pt x="289" y="583"/>
                    </a:lnTo>
                    <a:lnTo>
                      <a:pt x="286" y="579"/>
                    </a:lnTo>
                    <a:lnTo>
                      <a:pt x="286" y="577"/>
                    </a:lnTo>
                    <a:lnTo>
                      <a:pt x="286" y="574"/>
                    </a:lnTo>
                    <a:lnTo>
                      <a:pt x="284" y="572"/>
                    </a:lnTo>
                    <a:lnTo>
                      <a:pt x="283" y="571"/>
                    </a:lnTo>
                    <a:lnTo>
                      <a:pt x="278" y="572"/>
                    </a:lnTo>
                    <a:lnTo>
                      <a:pt x="276" y="571"/>
                    </a:lnTo>
                    <a:lnTo>
                      <a:pt x="273" y="568"/>
                    </a:lnTo>
                    <a:lnTo>
                      <a:pt x="269" y="569"/>
                    </a:lnTo>
                    <a:lnTo>
                      <a:pt x="267" y="568"/>
                    </a:lnTo>
                    <a:lnTo>
                      <a:pt x="261" y="569"/>
                    </a:lnTo>
                    <a:lnTo>
                      <a:pt x="259" y="572"/>
                    </a:lnTo>
                    <a:lnTo>
                      <a:pt x="259" y="574"/>
                    </a:lnTo>
                    <a:lnTo>
                      <a:pt x="259" y="576"/>
                    </a:lnTo>
                    <a:lnTo>
                      <a:pt x="258" y="580"/>
                    </a:lnTo>
                    <a:lnTo>
                      <a:pt x="259" y="587"/>
                    </a:lnTo>
                    <a:lnTo>
                      <a:pt x="261" y="590"/>
                    </a:lnTo>
                    <a:lnTo>
                      <a:pt x="259" y="591"/>
                    </a:lnTo>
                    <a:lnTo>
                      <a:pt x="258" y="593"/>
                    </a:lnTo>
                    <a:lnTo>
                      <a:pt x="256" y="599"/>
                    </a:lnTo>
                    <a:lnTo>
                      <a:pt x="256" y="602"/>
                    </a:lnTo>
                    <a:lnTo>
                      <a:pt x="256" y="605"/>
                    </a:lnTo>
                    <a:lnTo>
                      <a:pt x="256" y="608"/>
                    </a:lnTo>
                    <a:lnTo>
                      <a:pt x="256" y="610"/>
                    </a:lnTo>
                    <a:lnTo>
                      <a:pt x="256" y="613"/>
                    </a:lnTo>
                    <a:lnTo>
                      <a:pt x="256" y="615"/>
                    </a:lnTo>
                    <a:lnTo>
                      <a:pt x="256" y="619"/>
                    </a:lnTo>
                    <a:lnTo>
                      <a:pt x="253" y="621"/>
                    </a:lnTo>
                    <a:lnTo>
                      <a:pt x="253" y="627"/>
                    </a:lnTo>
                    <a:lnTo>
                      <a:pt x="256" y="635"/>
                    </a:lnTo>
                    <a:lnTo>
                      <a:pt x="254" y="640"/>
                    </a:lnTo>
                    <a:lnTo>
                      <a:pt x="256" y="647"/>
                    </a:lnTo>
                    <a:lnTo>
                      <a:pt x="254" y="650"/>
                    </a:lnTo>
                    <a:lnTo>
                      <a:pt x="253" y="654"/>
                    </a:lnTo>
                    <a:lnTo>
                      <a:pt x="253" y="654"/>
                    </a:lnTo>
                    <a:lnTo>
                      <a:pt x="250" y="654"/>
                    </a:lnTo>
                    <a:lnTo>
                      <a:pt x="248" y="655"/>
                    </a:lnTo>
                    <a:lnTo>
                      <a:pt x="250" y="660"/>
                    </a:lnTo>
                    <a:lnTo>
                      <a:pt x="248" y="661"/>
                    </a:lnTo>
                    <a:lnTo>
                      <a:pt x="248" y="666"/>
                    </a:lnTo>
                    <a:lnTo>
                      <a:pt x="198" y="585"/>
                    </a:lnTo>
                    <a:lnTo>
                      <a:pt x="187" y="563"/>
                    </a:lnTo>
                    <a:lnTo>
                      <a:pt x="127" y="466"/>
                    </a:lnTo>
                    <a:lnTo>
                      <a:pt x="95" y="413"/>
                    </a:lnTo>
                    <a:lnTo>
                      <a:pt x="69" y="370"/>
                    </a:lnTo>
                    <a:lnTo>
                      <a:pt x="36" y="315"/>
                    </a:lnTo>
                    <a:lnTo>
                      <a:pt x="36" y="315"/>
                    </a:lnTo>
                    <a:close/>
                  </a:path>
                </a:pathLst>
              </a:custGeom>
              <a:grpFill/>
              <a:ln w="4763" cap="rnd">
                <a:solidFill>
                  <a:schemeClr val="bg1"/>
                </a:solidFill>
                <a:prstDash val="solid"/>
                <a:round/>
                <a:headEnd/>
                <a:tailEnd/>
              </a:ln>
            </p:spPr>
            <p:txBody>
              <a:bodyPr/>
              <a:lstStyle/>
              <a:p>
                <a:pPr>
                  <a:defRPr/>
                </a:pPr>
                <a:endParaRPr lang="en-US">
                  <a:latin typeface="Arial" charset="0"/>
                </a:endParaRPr>
              </a:p>
            </p:txBody>
          </p:sp>
          <p:sp>
            <p:nvSpPr>
              <p:cNvPr id="38" name="Freeform 37"/>
              <p:cNvSpPr>
                <a:spLocks/>
              </p:cNvSpPr>
              <p:nvPr/>
            </p:nvSpPr>
            <p:spPr bwMode="auto">
              <a:xfrm>
                <a:off x="2309813" y="2444750"/>
                <a:ext cx="744537" cy="1008063"/>
              </a:xfrm>
              <a:custGeom>
                <a:avLst/>
                <a:gdLst/>
                <a:ahLst/>
                <a:cxnLst>
                  <a:cxn ang="0">
                    <a:pos x="19" y="331"/>
                  </a:cxn>
                  <a:cxn ang="0">
                    <a:pos x="26" y="293"/>
                  </a:cxn>
                  <a:cxn ang="0">
                    <a:pos x="28" y="284"/>
                  </a:cxn>
                  <a:cxn ang="0">
                    <a:pos x="42" y="210"/>
                  </a:cxn>
                  <a:cxn ang="0">
                    <a:pos x="48" y="179"/>
                  </a:cxn>
                  <a:cxn ang="0">
                    <a:pos x="51" y="161"/>
                  </a:cxn>
                  <a:cxn ang="0">
                    <a:pos x="65" y="86"/>
                  </a:cxn>
                  <a:cxn ang="0">
                    <a:pos x="83" y="0"/>
                  </a:cxn>
                  <a:cxn ang="0">
                    <a:pos x="142" y="11"/>
                  </a:cxn>
                  <a:cxn ang="0">
                    <a:pos x="189" y="19"/>
                  </a:cxn>
                  <a:cxn ang="0">
                    <a:pos x="192" y="20"/>
                  </a:cxn>
                  <a:cxn ang="0">
                    <a:pos x="226" y="25"/>
                  </a:cxn>
                  <a:cxn ang="0">
                    <a:pos x="251" y="29"/>
                  </a:cxn>
                  <a:cxn ang="0">
                    <a:pos x="246" y="65"/>
                  </a:cxn>
                  <a:cxn ang="0">
                    <a:pos x="242" y="93"/>
                  </a:cxn>
                  <a:cxn ang="0">
                    <a:pos x="239" y="115"/>
                  </a:cxn>
                  <a:cxn ang="0">
                    <a:pos x="295" y="125"/>
                  </a:cxn>
                  <a:cxn ang="0">
                    <a:pos x="298" y="125"/>
                  </a:cxn>
                  <a:cxn ang="0">
                    <a:pos x="354" y="132"/>
                  </a:cxn>
                  <a:cxn ang="0">
                    <a:pos x="349" y="162"/>
                  </a:cxn>
                  <a:cxn ang="0">
                    <a:pos x="345" y="201"/>
                  </a:cxn>
                  <a:cxn ang="0">
                    <a:pos x="338" y="248"/>
                  </a:cxn>
                  <a:cxn ang="0">
                    <a:pos x="335" y="260"/>
                  </a:cxn>
                  <a:cxn ang="0">
                    <a:pos x="334" y="274"/>
                  </a:cxn>
                  <a:cxn ang="0">
                    <a:pos x="323" y="349"/>
                  </a:cxn>
                  <a:cxn ang="0">
                    <a:pos x="320" y="371"/>
                  </a:cxn>
                  <a:cxn ang="0">
                    <a:pos x="320" y="379"/>
                  </a:cxn>
                  <a:cxn ang="0">
                    <a:pos x="317" y="401"/>
                  </a:cxn>
                  <a:cxn ang="0">
                    <a:pos x="313" y="423"/>
                  </a:cxn>
                  <a:cxn ang="0">
                    <a:pos x="306" y="479"/>
                  </a:cxn>
                  <a:cxn ang="0">
                    <a:pos x="248" y="469"/>
                  </a:cxn>
                  <a:cxn ang="0">
                    <a:pos x="220" y="466"/>
                  </a:cxn>
                  <a:cxn ang="0">
                    <a:pos x="218" y="465"/>
                  </a:cxn>
                  <a:cxn ang="0">
                    <a:pos x="201" y="462"/>
                  </a:cxn>
                  <a:cxn ang="0">
                    <a:pos x="164" y="457"/>
                  </a:cxn>
                  <a:cxn ang="0">
                    <a:pos x="111" y="448"/>
                  </a:cxn>
                  <a:cxn ang="0">
                    <a:pos x="92" y="444"/>
                  </a:cxn>
                  <a:cxn ang="0">
                    <a:pos x="70" y="441"/>
                  </a:cxn>
                  <a:cxn ang="0">
                    <a:pos x="0" y="427"/>
                  </a:cxn>
                  <a:cxn ang="0">
                    <a:pos x="9" y="376"/>
                  </a:cxn>
                  <a:cxn ang="0">
                    <a:pos x="19" y="331"/>
                  </a:cxn>
                  <a:cxn ang="0">
                    <a:pos x="19" y="331"/>
                  </a:cxn>
                </a:cxnLst>
                <a:rect l="0" t="0" r="r" b="b"/>
                <a:pathLst>
                  <a:path w="354" h="479">
                    <a:moveTo>
                      <a:pt x="19" y="331"/>
                    </a:moveTo>
                    <a:lnTo>
                      <a:pt x="26" y="293"/>
                    </a:lnTo>
                    <a:lnTo>
                      <a:pt x="28" y="284"/>
                    </a:lnTo>
                    <a:lnTo>
                      <a:pt x="42" y="210"/>
                    </a:lnTo>
                    <a:lnTo>
                      <a:pt x="48" y="179"/>
                    </a:lnTo>
                    <a:lnTo>
                      <a:pt x="51" y="161"/>
                    </a:lnTo>
                    <a:lnTo>
                      <a:pt x="65" y="86"/>
                    </a:lnTo>
                    <a:lnTo>
                      <a:pt x="83" y="0"/>
                    </a:lnTo>
                    <a:lnTo>
                      <a:pt x="142" y="11"/>
                    </a:lnTo>
                    <a:lnTo>
                      <a:pt x="189" y="19"/>
                    </a:lnTo>
                    <a:lnTo>
                      <a:pt x="192" y="20"/>
                    </a:lnTo>
                    <a:lnTo>
                      <a:pt x="226" y="25"/>
                    </a:lnTo>
                    <a:lnTo>
                      <a:pt x="251" y="29"/>
                    </a:lnTo>
                    <a:lnTo>
                      <a:pt x="246" y="65"/>
                    </a:lnTo>
                    <a:lnTo>
                      <a:pt x="242" y="93"/>
                    </a:lnTo>
                    <a:lnTo>
                      <a:pt x="239" y="115"/>
                    </a:lnTo>
                    <a:lnTo>
                      <a:pt x="295" y="125"/>
                    </a:lnTo>
                    <a:lnTo>
                      <a:pt x="298" y="125"/>
                    </a:lnTo>
                    <a:lnTo>
                      <a:pt x="354" y="132"/>
                    </a:lnTo>
                    <a:lnTo>
                      <a:pt x="349" y="162"/>
                    </a:lnTo>
                    <a:lnTo>
                      <a:pt x="345" y="201"/>
                    </a:lnTo>
                    <a:lnTo>
                      <a:pt x="338" y="248"/>
                    </a:lnTo>
                    <a:lnTo>
                      <a:pt x="335" y="260"/>
                    </a:lnTo>
                    <a:lnTo>
                      <a:pt x="334" y="274"/>
                    </a:lnTo>
                    <a:lnTo>
                      <a:pt x="323" y="349"/>
                    </a:lnTo>
                    <a:lnTo>
                      <a:pt x="320" y="371"/>
                    </a:lnTo>
                    <a:lnTo>
                      <a:pt x="320" y="379"/>
                    </a:lnTo>
                    <a:lnTo>
                      <a:pt x="317" y="401"/>
                    </a:lnTo>
                    <a:lnTo>
                      <a:pt x="313" y="423"/>
                    </a:lnTo>
                    <a:lnTo>
                      <a:pt x="306" y="479"/>
                    </a:lnTo>
                    <a:lnTo>
                      <a:pt x="248" y="469"/>
                    </a:lnTo>
                    <a:lnTo>
                      <a:pt x="220" y="466"/>
                    </a:lnTo>
                    <a:lnTo>
                      <a:pt x="218" y="465"/>
                    </a:lnTo>
                    <a:lnTo>
                      <a:pt x="201" y="462"/>
                    </a:lnTo>
                    <a:lnTo>
                      <a:pt x="164" y="457"/>
                    </a:lnTo>
                    <a:lnTo>
                      <a:pt x="111" y="448"/>
                    </a:lnTo>
                    <a:lnTo>
                      <a:pt x="92" y="444"/>
                    </a:lnTo>
                    <a:lnTo>
                      <a:pt x="70" y="441"/>
                    </a:lnTo>
                    <a:lnTo>
                      <a:pt x="0" y="427"/>
                    </a:lnTo>
                    <a:lnTo>
                      <a:pt x="9" y="376"/>
                    </a:lnTo>
                    <a:lnTo>
                      <a:pt x="19" y="331"/>
                    </a:lnTo>
                    <a:lnTo>
                      <a:pt x="19" y="331"/>
                    </a:lnTo>
                    <a:close/>
                  </a:path>
                </a:pathLst>
              </a:custGeom>
              <a:grpFill/>
              <a:ln w="4763" cap="rnd">
                <a:solidFill>
                  <a:schemeClr val="bg1"/>
                </a:solidFill>
                <a:prstDash val="solid"/>
                <a:round/>
                <a:headEnd/>
                <a:tailEnd/>
              </a:ln>
            </p:spPr>
            <p:txBody>
              <a:bodyPr/>
              <a:lstStyle/>
              <a:p>
                <a:pPr>
                  <a:defRPr/>
                </a:pPr>
                <a:endParaRPr lang="en-US">
                  <a:latin typeface="Arial" charset="0"/>
                </a:endParaRPr>
              </a:p>
            </p:txBody>
          </p:sp>
          <p:sp>
            <p:nvSpPr>
              <p:cNvPr id="39" name="Freeform 38"/>
              <p:cNvSpPr>
                <a:spLocks noEditPoints="1"/>
              </p:cNvSpPr>
              <p:nvPr/>
            </p:nvSpPr>
            <p:spPr bwMode="auto">
              <a:xfrm>
                <a:off x="1177925" y="2146300"/>
                <a:ext cx="1027113" cy="1946275"/>
              </a:xfrm>
              <a:custGeom>
                <a:avLst/>
                <a:gdLst/>
                <a:ahLst/>
                <a:cxnLst>
                  <a:cxn ang="0">
                    <a:pos x="68" y="362"/>
                  </a:cxn>
                  <a:cxn ang="0">
                    <a:pos x="67" y="359"/>
                  </a:cxn>
                  <a:cxn ang="0">
                    <a:pos x="54" y="357"/>
                  </a:cxn>
                  <a:cxn ang="0">
                    <a:pos x="46" y="377"/>
                  </a:cxn>
                  <a:cxn ang="0">
                    <a:pos x="25" y="356"/>
                  </a:cxn>
                  <a:cxn ang="0">
                    <a:pos x="25" y="317"/>
                  </a:cxn>
                  <a:cxn ang="0">
                    <a:pos x="7" y="228"/>
                  </a:cxn>
                  <a:cxn ang="0">
                    <a:pos x="11" y="161"/>
                  </a:cxn>
                  <a:cxn ang="0">
                    <a:pos x="34" y="75"/>
                  </a:cxn>
                  <a:cxn ang="0">
                    <a:pos x="50" y="12"/>
                  </a:cxn>
                  <a:cxn ang="0">
                    <a:pos x="159" y="31"/>
                  </a:cxn>
                  <a:cxn ang="0">
                    <a:pos x="237" y="259"/>
                  </a:cxn>
                  <a:cxn ang="0">
                    <a:pos x="221" y="315"/>
                  </a:cxn>
                  <a:cxn ang="0">
                    <a:pos x="257" y="382"/>
                  </a:cxn>
                  <a:cxn ang="0">
                    <a:pos x="419" y="652"/>
                  </a:cxn>
                  <a:cxn ang="0">
                    <a:pos x="466" y="742"/>
                  </a:cxn>
                  <a:cxn ang="0">
                    <a:pos x="474" y="758"/>
                  </a:cxn>
                  <a:cxn ang="0">
                    <a:pos x="475" y="780"/>
                  </a:cxn>
                  <a:cxn ang="0">
                    <a:pos x="482" y="786"/>
                  </a:cxn>
                  <a:cxn ang="0">
                    <a:pos x="486" y="800"/>
                  </a:cxn>
                  <a:cxn ang="0">
                    <a:pos x="466" y="813"/>
                  </a:cxn>
                  <a:cxn ang="0">
                    <a:pos x="455" y="830"/>
                  </a:cxn>
                  <a:cxn ang="0">
                    <a:pos x="455" y="842"/>
                  </a:cxn>
                  <a:cxn ang="0">
                    <a:pos x="451" y="855"/>
                  </a:cxn>
                  <a:cxn ang="0">
                    <a:pos x="441" y="866"/>
                  </a:cxn>
                  <a:cxn ang="0">
                    <a:pos x="435" y="880"/>
                  </a:cxn>
                  <a:cxn ang="0">
                    <a:pos x="433" y="897"/>
                  </a:cxn>
                  <a:cxn ang="0">
                    <a:pos x="443" y="900"/>
                  </a:cxn>
                  <a:cxn ang="0">
                    <a:pos x="436" y="920"/>
                  </a:cxn>
                  <a:cxn ang="0">
                    <a:pos x="435" y="923"/>
                  </a:cxn>
                  <a:cxn ang="0">
                    <a:pos x="426" y="922"/>
                  </a:cxn>
                  <a:cxn ang="0">
                    <a:pos x="263" y="889"/>
                  </a:cxn>
                  <a:cxn ang="0">
                    <a:pos x="260" y="877"/>
                  </a:cxn>
                  <a:cxn ang="0">
                    <a:pos x="226" y="789"/>
                  </a:cxn>
                  <a:cxn ang="0">
                    <a:pos x="209" y="780"/>
                  </a:cxn>
                  <a:cxn ang="0">
                    <a:pos x="163" y="739"/>
                  </a:cxn>
                  <a:cxn ang="0">
                    <a:pos x="121" y="700"/>
                  </a:cxn>
                  <a:cxn ang="0">
                    <a:pos x="90" y="671"/>
                  </a:cxn>
                  <a:cxn ang="0">
                    <a:pos x="96" y="639"/>
                  </a:cxn>
                  <a:cxn ang="0">
                    <a:pos x="89" y="605"/>
                  </a:cxn>
                  <a:cxn ang="0">
                    <a:pos x="64" y="558"/>
                  </a:cxn>
                  <a:cxn ang="0">
                    <a:pos x="56" y="490"/>
                  </a:cxn>
                  <a:cxn ang="0">
                    <a:pos x="53" y="459"/>
                  </a:cxn>
                  <a:cxn ang="0">
                    <a:pos x="42" y="409"/>
                  </a:cxn>
                  <a:cxn ang="0">
                    <a:pos x="53" y="388"/>
                  </a:cxn>
                  <a:cxn ang="0">
                    <a:pos x="62" y="412"/>
                  </a:cxn>
                  <a:cxn ang="0">
                    <a:pos x="57" y="368"/>
                  </a:cxn>
                  <a:cxn ang="0">
                    <a:pos x="107" y="371"/>
                  </a:cxn>
                  <a:cxn ang="0">
                    <a:pos x="103" y="370"/>
                  </a:cxn>
                  <a:cxn ang="0">
                    <a:pos x="140" y="741"/>
                  </a:cxn>
                  <a:cxn ang="0">
                    <a:pos x="118" y="741"/>
                  </a:cxn>
                  <a:cxn ang="0">
                    <a:pos x="99" y="742"/>
                  </a:cxn>
                  <a:cxn ang="0">
                    <a:pos x="99" y="742"/>
                  </a:cxn>
                  <a:cxn ang="0">
                    <a:pos x="204" y="824"/>
                  </a:cxn>
                  <a:cxn ang="0">
                    <a:pos x="190" y="805"/>
                  </a:cxn>
                  <a:cxn ang="0">
                    <a:pos x="182" y="842"/>
                  </a:cxn>
                </a:cxnLst>
                <a:rect l="0" t="0" r="r" b="b"/>
                <a:pathLst>
                  <a:path w="488" h="925">
                    <a:moveTo>
                      <a:pt x="104" y="363"/>
                    </a:moveTo>
                    <a:lnTo>
                      <a:pt x="95" y="370"/>
                    </a:lnTo>
                    <a:lnTo>
                      <a:pt x="87" y="368"/>
                    </a:lnTo>
                    <a:lnTo>
                      <a:pt x="84" y="360"/>
                    </a:lnTo>
                    <a:lnTo>
                      <a:pt x="68" y="362"/>
                    </a:lnTo>
                    <a:lnTo>
                      <a:pt x="68" y="354"/>
                    </a:lnTo>
                    <a:lnTo>
                      <a:pt x="67" y="349"/>
                    </a:lnTo>
                    <a:lnTo>
                      <a:pt x="65" y="349"/>
                    </a:lnTo>
                    <a:lnTo>
                      <a:pt x="67" y="354"/>
                    </a:lnTo>
                    <a:lnTo>
                      <a:pt x="67" y="359"/>
                    </a:lnTo>
                    <a:lnTo>
                      <a:pt x="60" y="351"/>
                    </a:lnTo>
                    <a:lnTo>
                      <a:pt x="57" y="356"/>
                    </a:lnTo>
                    <a:lnTo>
                      <a:pt x="54" y="354"/>
                    </a:lnTo>
                    <a:lnTo>
                      <a:pt x="53" y="349"/>
                    </a:lnTo>
                    <a:lnTo>
                      <a:pt x="54" y="357"/>
                    </a:lnTo>
                    <a:lnTo>
                      <a:pt x="51" y="362"/>
                    </a:lnTo>
                    <a:lnTo>
                      <a:pt x="54" y="365"/>
                    </a:lnTo>
                    <a:lnTo>
                      <a:pt x="50" y="370"/>
                    </a:lnTo>
                    <a:lnTo>
                      <a:pt x="50" y="377"/>
                    </a:lnTo>
                    <a:lnTo>
                      <a:pt x="46" y="377"/>
                    </a:lnTo>
                    <a:lnTo>
                      <a:pt x="39" y="368"/>
                    </a:lnTo>
                    <a:lnTo>
                      <a:pt x="37" y="368"/>
                    </a:lnTo>
                    <a:lnTo>
                      <a:pt x="32" y="357"/>
                    </a:lnTo>
                    <a:lnTo>
                      <a:pt x="26" y="354"/>
                    </a:lnTo>
                    <a:lnTo>
                      <a:pt x="25" y="356"/>
                    </a:lnTo>
                    <a:lnTo>
                      <a:pt x="21" y="356"/>
                    </a:lnTo>
                    <a:lnTo>
                      <a:pt x="29" y="343"/>
                    </a:lnTo>
                    <a:lnTo>
                      <a:pt x="29" y="331"/>
                    </a:lnTo>
                    <a:lnTo>
                      <a:pt x="26" y="329"/>
                    </a:lnTo>
                    <a:lnTo>
                      <a:pt x="25" y="317"/>
                    </a:lnTo>
                    <a:lnTo>
                      <a:pt x="17" y="304"/>
                    </a:lnTo>
                    <a:lnTo>
                      <a:pt x="9" y="282"/>
                    </a:lnTo>
                    <a:lnTo>
                      <a:pt x="3" y="265"/>
                    </a:lnTo>
                    <a:lnTo>
                      <a:pt x="7" y="256"/>
                    </a:lnTo>
                    <a:lnTo>
                      <a:pt x="7" y="228"/>
                    </a:lnTo>
                    <a:lnTo>
                      <a:pt x="15" y="212"/>
                    </a:lnTo>
                    <a:lnTo>
                      <a:pt x="18" y="201"/>
                    </a:lnTo>
                    <a:lnTo>
                      <a:pt x="18" y="187"/>
                    </a:lnTo>
                    <a:lnTo>
                      <a:pt x="12" y="171"/>
                    </a:lnTo>
                    <a:lnTo>
                      <a:pt x="11" y="161"/>
                    </a:lnTo>
                    <a:lnTo>
                      <a:pt x="0" y="143"/>
                    </a:lnTo>
                    <a:lnTo>
                      <a:pt x="3" y="137"/>
                    </a:lnTo>
                    <a:lnTo>
                      <a:pt x="3" y="128"/>
                    </a:lnTo>
                    <a:lnTo>
                      <a:pt x="32" y="87"/>
                    </a:lnTo>
                    <a:lnTo>
                      <a:pt x="34" y="75"/>
                    </a:lnTo>
                    <a:lnTo>
                      <a:pt x="43" y="59"/>
                    </a:lnTo>
                    <a:lnTo>
                      <a:pt x="46" y="48"/>
                    </a:lnTo>
                    <a:lnTo>
                      <a:pt x="50" y="25"/>
                    </a:lnTo>
                    <a:lnTo>
                      <a:pt x="45" y="19"/>
                    </a:lnTo>
                    <a:lnTo>
                      <a:pt x="50" y="12"/>
                    </a:lnTo>
                    <a:lnTo>
                      <a:pt x="53" y="0"/>
                    </a:lnTo>
                    <a:lnTo>
                      <a:pt x="75" y="8"/>
                    </a:lnTo>
                    <a:lnTo>
                      <a:pt x="90" y="12"/>
                    </a:lnTo>
                    <a:lnTo>
                      <a:pt x="107" y="15"/>
                    </a:lnTo>
                    <a:lnTo>
                      <a:pt x="159" y="31"/>
                    </a:lnTo>
                    <a:lnTo>
                      <a:pt x="206" y="45"/>
                    </a:lnTo>
                    <a:lnTo>
                      <a:pt x="237" y="54"/>
                    </a:lnTo>
                    <a:lnTo>
                      <a:pt x="287" y="67"/>
                    </a:lnTo>
                    <a:lnTo>
                      <a:pt x="268" y="136"/>
                    </a:lnTo>
                    <a:lnTo>
                      <a:pt x="237" y="259"/>
                    </a:lnTo>
                    <a:lnTo>
                      <a:pt x="231" y="282"/>
                    </a:lnTo>
                    <a:lnTo>
                      <a:pt x="227" y="293"/>
                    </a:lnTo>
                    <a:lnTo>
                      <a:pt x="224" y="306"/>
                    </a:lnTo>
                    <a:lnTo>
                      <a:pt x="223" y="310"/>
                    </a:lnTo>
                    <a:lnTo>
                      <a:pt x="221" y="315"/>
                    </a:lnTo>
                    <a:lnTo>
                      <a:pt x="221" y="320"/>
                    </a:lnTo>
                    <a:lnTo>
                      <a:pt x="224" y="327"/>
                    </a:lnTo>
                    <a:lnTo>
                      <a:pt x="238" y="351"/>
                    </a:lnTo>
                    <a:lnTo>
                      <a:pt x="249" y="370"/>
                    </a:lnTo>
                    <a:lnTo>
                      <a:pt x="257" y="382"/>
                    </a:lnTo>
                    <a:lnTo>
                      <a:pt x="290" y="437"/>
                    </a:lnTo>
                    <a:lnTo>
                      <a:pt x="316" y="480"/>
                    </a:lnTo>
                    <a:lnTo>
                      <a:pt x="348" y="533"/>
                    </a:lnTo>
                    <a:lnTo>
                      <a:pt x="408" y="630"/>
                    </a:lnTo>
                    <a:lnTo>
                      <a:pt x="419" y="652"/>
                    </a:lnTo>
                    <a:lnTo>
                      <a:pt x="469" y="733"/>
                    </a:lnTo>
                    <a:lnTo>
                      <a:pt x="468" y="732"/>
                    </a:lnTo>
                    <a:lnTo>
                      <a:pt x="468" y="736"/>
                    </a:lnTo>
                    <a:lnTo>
                      <a:pt x="468" y="739"/>
                    </a:lnTo>
                    <a:lnTo>
                      <a:pt x="466" y="742"/>
                    </a:lnTo>
                    <a:lnTo>
                      <a:pt x="469" y="747"/>
                    </a:lnTo>
                    <a:lnTo>
                      <a:pt x="469" y="753"/>
                    </a:lnTo>
                    <a:lnTo>
                      <a:pt x="471" y="755"/>
                    </a:lnTo>
                    <a:lnTo>
                      <a:pt x="472" y="755"/>
                    </a:lnTo>
                    <a:lnTo>
                      <a:pt x="474" y="758"/>
                    </a:lnTo>
                    <a:lnTo>
                      <a:pt x="474" y="767"/>
                    </a:lnTo>
                    <a:lnTo>
                      <a:pt x="474" y="769"/>
                    </a:lnTo>
                    <a:lnTo>
                      <a:pt x="475" y="771"/>
                    </a:lnTo>
                    <a:lnTo>
                      <a:pt x="477" y="774"/>
                    </a:lnTo>
                    <a:lnTo>
                      <a:pt x="475" y="780"/>
                    </a:lnTo>
                    <a:lnTo>
                      <a:pt x="475" y="781"/>
                    </a:lnTo>
                    <a:lnTo>
                      <a:pt x="477" y="781"/>
                    </a:lnTo>
                    <a:lnTo>
                      <a:pt x="480" y="783"/>
                    </a:lnTo>
                    <a:lnTo>
                      <a:pt x="480" y="786"/>
                    </a:lnTo>
                    <a:lnTo>
                      <a:pt x="482" y="786"/>
                    </a:lnTo>
                    <a:lnTo>
                      <a:pt x="486" y="791"/>
                    </a:lnTo>
                    <a:lnTo>
                      <a:pt x="486" y="794"/>
                    </a:lnTo>
                    <a:lnTo>
                      <a:pt x="488" y="796"/>
                    </a:lnTo>
                    <a:lnTo>
                      <a:pt x="488" y="800"/>
                    </a:lnTo>
                    <a:lnTo>
                      <a:pt x="486" y="800"/>
                    </a:lnTo>
                    <a:lnTo>
                      <a:pt x="480" y="806"/>
                    </a:lnTo>
                    <a:lnTo>
                      <a:pt x="475" y="806"/>
                    </a:lnTo>
                    <a:lnTo>
                      <a:pt x="474" y="808"/>
                    </a:lnTo>
                    <a:lnTo>
                      <a:pt x="468" y="811"/>
                    </a:lnTo>
                    <a:lnTo>
                      <a:pt x="466" y="813"/>
                    </a:lnTo>
                    <a:lnTo>
                      <a:pt x="465" y="817"/>
                    </a:lnTo>
                    <a:lnTo>
                      <a:pt x="458" y="820"/>
                    </a:lnTo>
                    <a:lnTo>
                      <a:pt x="457" y="822"/>
                    </a:lnTo>
                    <a:lnTo>
                      <a:pt x="458" y="825"/>
                    </a:lnTo>
                    <a:lnTo>
                      <a:pt x="455" y="830"/>
                    </a:lnTo>
                    <a:lnTo>
                      <a:pt x="457" y="831"/>
                    </a:lnTo>
                    <a:lnTo>
                      <a:pt x="455" y="833"/>
                    </a:lnTo>
                    <a:lnTo>
                      <a:pt x="455" y="838"/>
                    </a:lnTo>
                    <a:lnTo>
                      <a:pt x="455" y="839"/>
                    </a:lnTo>
                    <a:lnTo>
                      <a:pt x="455" y="842"/>
                    </a:lnTo>
                    <a:lnTo>
                      <a:pt x="452" y="845"/>
                    </a:lnTo>
                    <a:lnTo>
                      <a:pt x="452" y="845"/>
                    </a:lnTo>
                    <a:lnTo>
                      <a:pt x="452" y="850"/>
                    </a:lnTo>
                    <a:lnTo>
                      <a:pt x="451" y="853"/>
                    </a:lnTo>
                    <a:lnTo>
                      <a:pt x="451" y="855"/>
                    </a:lnTo>
                    <a:lnTo>
                      <a:pt x="446" y="858"/>
                    </a:lnTo>
                    <a:lnTo>
                      <a:pt x="444" y="861"/>
                    </a:lnTo>
                    <a:lnTo>
                      <a:pt x="443" y="861"/>
                    </a:lnTo>
                    <a:lnTo>
                      <a:pt x="443" y="864"/>
                    </a:lnTo>
                    <a:lnTo>
                      <a:pt x="441" y="866"/>
                    </a:lnTo>
                    <a:lnTo>
                      <a:pt x="435" y="866"/>
                    </a:lnTo>
                    <a:lnTo>
                      <a:pt x="436" y="870"/>
                    </a:lnTo>
                    <a:lnTo>
                      <a:pt x="433" y="874"/>
                    </a:lnTo>
                    <a:lnTo>
                      <a:pt x="436" y="878"/>
                    </a:lnTo>
                    <a:lnTo>
                      <a:pt x="435" y="880"/>
                    </a:lnTo>
                    <a:lnTo>
                      <a:pt x="435" y="881"/>
                    </a:lnTo>
                    <a:lnTo>
                      <a:pt x="433" y="886"/>
                    </a:lnTo>
                    <a:lnTo>
                      <a:pt x="432" y="889"/>
                    </a:lnTo>
                    <a:lnTo>
                      <a:pt x="430" y="892"/>
                    </a:lnTo>
                    <a:lnTo>
                      <a:pt x="433" y="897"/>
                    </a:lnTo>
                    <a:lnTo>
                      <a:pt x="433" y="897"/>
                    </a:lnTo>
                    <a:lnTo>
                      <a:pt x="435" y="898"/>
                    </a:lnTo>
                    <a:lnTo>
                      <a:pt x="436" y="898"/>
                    </a:lnTo>
                    <a:lnTo>
                      <a:pt x="440" y="898"/>
                    </a:lnTo>
                    <a:lnTo>
                      <a:pt x="443" y="900"/>
                    </a:lnTo>
                    <a:lnTo>
                      <a:pt x="444" y="905"/>
                    </a:lnTo>
                    <a:lnTo>
                      <a:pt x="443" y="908"/>
                    </a:lnTo>
                    <a:lnTo>
                      <a:pt x="443" y="917"/>
                    </a:lnTo>
                    <a:lnTo>
                      <a:pt x="438" y="919"/>
                    </a:lnTo>
                    <a:lnTo>
                      <a:pt x="436" y="920"/>
                    </a:lnTo>
                    <a:lnTo>
                      <a:pt x="436" y="922"/>
                    </a:lnTo>
                    <a:lnTo>
                      <a:pt x="436" y="922"/>
                    </a:lnTo>
                    <a:lnTo>
                      <a:pt x="436" y="922"/>
                    </a:lnTo>
                    <a:lnTo>
                      <a:pt x="435" y="922"/>
                    </a:lnTo>
                    <a:lnTo>
                      <a:pt x="435" y="923"/>
                    </a:lnTo>
                    <a:lnTo>
                      <a:pt x="433" y="923"/>
                    </a:lnTo>
                    <a:lnTo>
                      <a:pt x="433" y="923"/>
                    </a:lnTo>
                    <a:lnTo>
                      <a:pt x="432" y="923"/>
                    </a:lnTo>
                    <a:lnTo>
                      <a:pt x="432" y="925"/>
                    </a:lnTo>
                    <a:lnTo>
                      <a:pt x="426" y="922"/>
                    </a:lnTo>
                    <a:lnTo>
                      <a:pt x="424" y="922"/>
                    </a:lnTo>
                    <a:lnTo>
                      <a:pt x="424" y="923"/>
                    </a:lnTo>
                    <a:lnTo>
                      <a:pt x="332" y="914"/>
                    </a:lnTo>
                    <a:lnTo>
                      <a:pt x="265" y="906"/>
                    </a:lnTo>
                    <a:lnTo>
                      <a:pt x="263" y="889"/>
                    </a:lnTo>
                    <a:lnTo>
                      <a:pt x="266" y="900"/>
                    </a:lnTo>
                    <a:lnTo>
                      <a:pt x="268" y="894"/>
                    </a:lnTo>
                    <a:lnTo>
                      <a:pt x="265" y="888"/>
                    </a:lnTo>
                    <a:lnTo>
                      <a:pt x="260" y="892"/>
                    </a:lnTo>
                    <a:lnTo>
                      <a:pt x="260" y="877"/>
                    </a:lnTo>
                    <a:lnTo>
                      <a:pt x="263" y="875"/>
                    </a:lnTo>
                    <a:lnTo>
                      <a:pt x="263" y="855"/>
                    </a:lnTo>
                    <a:lnTo>
                      <a:pt x="260" y="842"/>
                    </a:lnTo>
                    <a:lnTo>
                      <a:pt x="251" y="827"/>
                    </a:lnTo>
                    <a:lnTo>
                      <a:pt x="226" y="789"/>
                    </a:lnTo>
                    <a:lnTo>
                      <a:pt x="218" y="786"/>
                    </a:lnTo>
                    <a:lnTo>
                      <a:pt x="213" y="791"/>
                    </a:lnTo>
                    <a:lnTo>
                      <a:pt x="207" y="786"/>
                    </a:lnTo>
                    <a:lnTo>
                      <a:pt x="206" y="783"/>
                    </a:lnTo>
                    <a:lnTo>
                      <a:pt x="209" y="780"/>
                    </a:lnTo>
                    <a:lnTo>
                      <a:pt x="209" y="774"/>
                    </a:lnTo>
                    <a:lnTo>
                      <a:pt x="204" y="758"/>
                    </a:lnTo>
                    <a:lnTo>
                      <a:pt x="188" y="756"/>
                    </a:lnTo>
                    <a:lnTo>
                      <a:pt x="179" y="752"/>
                    </a:lnTo>
                    <a:lnTo>
                      <a:pt x="163" y="739"/>
                    </a:lnTo>
                    <a:lnTo>
                      <a:pt x="162" y="730"/>
                    </a:lnTo>
                    <a:lnTo>
                      <a:pt x="153" y="716"/>
                    </a:lnTo>
                    <a:lnTo>
                      <a:pt x="145" y="711"/>
                    </a:lnTo>
                    <a:lnTo>
                      <a:pt x="129" y="708"/>
                    </a:lnTo>
                    <a:lnTo>
                      <a:pt x="121" y="700"/>
                    </a:lnTo>
                    <a:lnTo>
                      <a:pt x="114" y="697"/>
                    </a:lnTo>
                    <a:lnTo>
                      <a:pt x="93" y="694"/>
                    </a:lnTo>
                    <a:lnTo>
                      <a:pt x="92" y="686"/>
                    </a:lnTo>
                    <a:lnTo>
                      <a:pt x="84" y="680"/>
                    </a:lnTo>
                    <a:lnTo>
                      <a:pt x="90" y="671"/>
                    </a:lnTo>
                    <a:lnTo>
                      <a:pt x="89" y="664"/>
                    </a:lnTo>
                    <a:lnTo>
                      <a:pt x="93" y="658"/>
                    </a:lnTo>
                    <a:lnTo>
                      <a:pt x="90" y="652"/>
                    </a:lnTo>
                    <a:lnTo>
                      <a:pt x="93" y="647"/>
                    </a:lnTo>
                    <a:lnTo>
                      <a:pt x="96" y="639"/>
                    </a:lnTo>
                    <a:lnTo>
                      <a:pt x="96" y="633"/>
                    </a:lnTo>
                    <a:lnTo>
                      <a:pt x="84" y="624"/>
                    </a:lnTo>
                    <a:lnTo>
                      <a:pt x="84" y="619"/>
                    </a:lnTo>
                    <a:lnTo>
                      <a:pt x="89" y="611"/>
                    </a:lnTo>
                    <a:lnTo>
                      <a:pt x="89" y="605"/>
                    </a:lnTo>
                    <a:lnTo>
                      <a:pt x="82" y="600"/>
                    </a:lnTo>
                    <a:lnTo>
                      <a:pt x="76" y="583"/>
                    </a:lnTo>
                    <a:lnTo>
                      <a:pt x="70" y="579"/>
                    </a:lnTo>
                    <a:lnTo>
                      <a:pt x="70" y="566"/>
                    </a:lnTo>
                    <a:lnTo>
                      <a:pt x="64" y="558"/>
                    </a:lnTo>
                    <a:lnTo>
                      <a:pt x="56" y="529"/>
                    </a:lnTo>
                    <a:lnTo>
                      <a:pt x="48" y="515"/>
                    </a:lnTo>
                    <a:lnTo>
                      <a:pt x="50" y="491"/>
                    </a:lnTo>
                    <a:lnTo>
                      <a:pt x="53" y="487"/>
                    </a:lnTo>
                    <a:lnTo>
                      <a:pt x="56" y="490"/>
                    </a:lnTo>
                    <a:lnTo>
                      <a:pt x="60" y="488"/>
                    </a:lnTo>
                    <a:lnTo>
                      <a:pt x="67" y="474"/>
                    </a:lnTo>
                    <a:lnTo>
                      <a:pt x="65" y="471"/>
                    </a:lnTo>
                    <a:lnTo>
                      <a:pt x="62" y="460"/>
                    </a:lnTo>
                    <a:lnTo>
                      <a:pt x="53" y="459"/>
                    </a:lnTo>
                    <a:lnTo>
                      <a:pt x="46" y="452"/>
                    </a:lnTo>
                    <a:lnTo>
                      <a:pt x="43" y="441"/>
                    </a:lnTo>
                    <a:lnTo>
                      <a:pt x="37" y="429"/>
                    </a:lnTo>
                    <a:lnTo>
                      <a:pt x="42" y="420"/>
                    </a:lnTo>
                    <a:lnTo>
                      <a:pt x="42" y="409"/>
                    </a:lnTo>
                    <a:lnTo>
                      <a:pt x="39" y="402"/>
                    </a:lnTo>
                    <a:lnTo>
                      <a:pt x="43" y="388"/>
                    </a:lnTo>
                    <a:lnTo>
                      <a:pt x="46" y="381"/>
                    </a:lnTo>
                    <a:lnTo>
                      <a:pt x="53" y="381"/>
                    </a:lnTo>
                    <a:lnTo>
                      <a:pt x="53" y="388"/>
                    </a:lnTo>
                    <a:lnTo>
                      <a:pt x="51" y="390"/>
                    </a:lnTo>
                    <a:lnTo>
                      <a:pt x="50" y="398"/>
                    </a:lnTo>
                    <a:lnTo>
                      <a:pt x="62" y="416"/>
                    </a:lnTo>
                    <a:lnTo>
                      <a:pt x="68" y="418"/>
                    </a:lnTo>
                    <a:lnTo>
                      <a:pt x="62" y="412"/>
                    </a:lnTo>
                    <a:lnTo>
                      <a:pt x="62" y="390"/>
                    </a:lnTo>
                    <a:lnTo>
                      <a:pt x="56" y="385"/>
                    </a:lnTo>
                    <a:lnTo>
                      <a:pt x="59" y="376"/>
                    </a:lnTo>
                    <a:lnTo>
                      <a:pt x="56" y="373"/>
                    </a:lnTo>
                    <a:lnTo>
                      <a:pt x="57" y="368"/>
                    </a:lnTo>
                    <a:lnTo>
                      <a:pt x="64" y="365"/>
                    </a:lnTo>
                    <a:lnTo>
                      <a:pt x="81" y="366"/>
                    </a:lnTo>
                    <a:lnTo>
                      <a:pt x="98" y="374"/>
                    </a:lnTo>
                    <a:lnTo>
                      <a:pt x="103" y="370"/>
                    </a:lnTo>
                    <a:lnTo>
                      <a:pt x="107" y="371"/>
                    </a:lnTo>
                    <a:lnTo>
                      <a:pt x="107" y="374"/>
                    </a:lnTo>
                    <a:lnTo>
                      <a:pt x="109" y="374"/>
                    </a:lnTo>
                    <a:lnTo>
                      <a:pt x="109" y="370"/>
                    </a:lnTo>
                    <a:lnTo>
                      <a:pt x="109" y="368"/>
                    </a:lnTo>
                    <a:lnTo>
                      <a:pt x="103" y="370"/>
                    </a:lnTo>
                    <a:lnTo>
                      <a:pt x="104" y="363"/>
                    </a:lnTo>
                    <a:lnTo>
                      <a:pt x="104" y="363"/>
                    </a:lnTo>
                    <a:close/>
                    <a:moveTo>
                      <a:pt x="121" y="735"/>
                    </a:moveTo>
                    <a:lnTo>
                      <a:pt x="134" y="742"/>
                    </a:lnTo>
                    <a:lnTo>
                      <a:pt x="140" y="741"/>
                    </a:lnTo>
                    <a:lnTo>
                      <a:pt x="143" y="744"/>
                    </a:lnTo>
                    <a:lnTo>
                      <a:pt x="140" y="746"/>
                    </a:lnTo>
                    <a:lnTo>
                      <a:pt x="129" y="747"/>
                    </a:lnTo>
                    <a:lnTo>
                      <a:pt x="121" y="744"/>
                    </a:lnTo>
                    <a:lnTo>
                      <a:pt x="118" y="741"/>
                    </a:lnTo>
                    <a:lnTo>
                      <a:pt x="120" y="738"/>
                    </a:lnTo>
                    <a:lnTo>
                      <a:pt x="118" y="735"/>
                    </a:lnTo>
                    <a:lnTo>
                      <a:pt x="121" y="735"/>
                    </a:lnTo>
                    <a:lnTo>
                      <a:pt x="121" y="735"/>
                    </a:lnTo>
                    <a:close/>
                    <a:moveTo>
                      <a:pt x="99" y="742"/>
                    </a:moveTo>
                    <a:lnTo>
                      <a:pt x="96" y="735"/>
                    </a:lnTo>
                    <a:lnTo>
                      <a:pt x="109" y="735"/>
                    </a:lnTo>
                    <a:lnTo>
                      <a:pt x="112" y="744"/>
                    </a:lnTo>
                    <a:lnTo>
                      <a:pt x="103" y="746"/>
                    </a:lnTo>
                    <a:lnTo>
                      <a:pt x="99" y="742"/>
                    </a:lnTo>
                    <a:lnTo>
                      <a:pt x="99" y="742"/>
                    </a:lnTo>
                    <a:close/>
                    <a:moveTo>
                      <a:pt x="190" y="805"/>
                    </a:moveTo>
                    <a:lnTo>
                      <a:pt x="202" y="814"/>
                    </a:lnTo>
                    <a:lnTo>
                      <a:pt x="206" y="822"/>
                    </a:lnTo>
                    <a:lnTo>
                      <a:pt x="204" y="824"/>
                    </a:lnTo>
                    <a:lnTo>
                      <a:pt x="195" y="820"/>
                    </a:lnTo>
                    <a:lnTo>
                      <a:pt x="196" y="811"/>
                    </a:lnTo>
                    <a:lnTo>
                      <a:pt x="192" y="810"/>
                    </a:lnTo>
                    <a:lnTo>
                      <a:pt x="190" y="805"/>
                    </a:lnTo>
                    <a:lnTo>
                      <a:pt x="190" y="805"/>
                    </a:lnTo>
                    <a:close/>
                    <a:moveTo>
                      <a:pt x="192" y="864"/>
                    </a:moveTo>
                    <a:lnTo>
                      <a:pt x="187" y="864"/>
                    </a:lnTo>
                    <a:lnTo>
                      <a:pt x="184" y="855"/>
                    </a:lnTo>
                    <a:lnTo>
                      <a:pt x="181" y="842"/>
                    </a:lnTo>
                    <a:lnTo>
                      <a:pt x="182" y="842"/>
                    </a:lnTo>
                    <a:lnTo>
                      <a:pt x="184" y="847"/>
                    </a:lnTo>
                    <a:lnTo>
                      <a:pt x="192" y="864"/>
                    </a:lnTo>
                    <a:lnTo>
                      <a:pt x="192" y="864"/>
                    </a:lnTo>
                    <a:close/>
                  </a:path>
                </a:pathLst>
              </a:custGeom>
              <a:grpFill/>
              <a:ln w="4763" cap="rnd">
                <a:solidFill>
                  <a:schemeClr val="bg1"/>
                </a:solidFill>
                <a:prstDash val="solid"/>
                <a:round/>
                <a:headEnd/>
                <a:tailEnd/>
              </a:ln>
            </p:spPr>
            <p:txBody>
              <a:bodyPr/>
              <a:lstStyle/>
              <a:p>
                <a:pPr>
                  <a:defRPr/>
                </a:pPr>
                <a:endParaRPr lang="en-US">
                  <a:latin typeface="Arial" charset="0"/>
                </a:endParaRPr>
              </a:p>
            </p:txBody>
          </p:sp>
          <p:sp>
            <p:nvSpPr>
              <p:cNvPr id="40" name="Freeform 39"/>
              <p:cNvSpPr>
                <a:spLocks/>
              </p:cNvSpPr>
              <p:nvPr/>
            </p:nvSpPr>
            <p:spPr bwMode="auto">
              <a:xfrm>
                <a:off x="6015038" y="2500313"/>
                <a:ext cx="546100" cy="690562"/>
              </a:xfrm>
              <a:custGeom>
                <a:avLst/>
                <a:gdLst/>
                <a:ahLst/>
                <a:cxnLst>
                  <a:cxn ang="0">
                    <a:pos x="120" y="317"/>
                  </a:cxn>
                  <a:cxn ang="0">
                    <a:pos x="109" y="311"/>
                  </a:cxn>
                  <a:cxn ang="0">
                    <a:pos x="100" y="317"/>
                  </a:cxn>
                  <a:cxn ang="0">
                    <a:pos x="94" y="315"/>
                  </a:cxn>
                  <a:cxn ang="0">
                    <a:pos x="83" y="308"/>
                  </a:cxn>
                  <a:cxn ang="0">
                    <a:pos x="67" y="308"/>
                  </a:cxn>
                  <a:cxn ang="0">
                    <a:pos x="58" y="295"/>
                  </a:cxn>
                  <a:cxn ang="0">
                    <a:pos x="50" y="287"/>
                  </a:cxn>
                  <a:cxn ang="0">
                    <a:pos x="44" y="284"/>
                  </a:cxn>
                  <a:cxn ang="0">
                    <a:pos x="30" y="281"/>
                  </a:cxn>
                  <a:cxn ang="0">
                    <a:pos x="24" y="267"/>
                  </a:cxn>
                  <a:cxn ang="0">
                    <a:pos x="17" y="214"/>
                  </a:cxn>
                  <a:cxn ang="0">
                    <a:pos x="11" y="156"/>
                  </a:cxn>
                  <a:cxn ang="0">
                    <a:pos x="5" y="99"/>
                  </a:cxn>
                  <a:cxn ang="0">
                    <a:pos x="0" y="60"/>
                  </a:cxn>
                  <a:cxn ang="0">
                    <a:pos x="59" y="50"/>
                  </a:cxn>
                  <a:cxn ang="0">
                    <a:pos x="116" y="60"/>
                  </a:cxn>
                  <a:cxn ang="0">
                    <a:pos x="122" y="66"/>
                  </a:cxn>
                  <a:cxn ang="0">
                    <a:pos x="166" y="55"/>
                  </a:cxn>
                  <a:cxn ang="0">
                    <a:pos x="215" y="16"/>
                  </a:cxn>
                  <a:cxn ang="0">
                    <a:pos x="248" y="44"/>
                  </a:cxn>
                  <a:cxn ang="0">
                    <a:pos x="259" y="117"/>
                  </a:cxn>
                  <a:cxn ang="0">
                    <a:pos x="253" y="122"/>
                  </a:cxn>
                  <a:cxn ang="0">
                    <a:pos x="258" y="131"/>
                  </a:cxn>
                  <a:cxn ang="0">
                    <a:pos x="259" y="145"/>
                  </a:cxn>
                  <a:cxn ang="0">
                    <a:pos x="256" y="159"/>
                  </a:cxn>
                  <a:cxn ang="0">
                    <a:pos x="256" y="178"/>
                  </a:cxn>
                  <a:cxn ang="0">
                    <a:pos x="253" y="181"/>
                  </a:cxn>
                  <a:cxn ang="0">
                    <a:pos x="253" y="188"/>
                  </a:cxn>
                  <a:cxn ang="0">
                    <a:pos x="254" y="198"/>
                  </a:cxn>
                  <a:cxn ang="0">
                    <a:pos x="253" y="208"/>
                  </a:cxn>
                  <a:cxn ang="0">
                    <a:pos x="245" y="216"/>
                  </a:cxn>
                  <a:cxn ang="0">
                    <a:pos x="237" y="227"/>
                  </a:cxn>
                  <a:cxn ang="0">
                    <a:pos x="233" y="231"/>
                  </a:cxn>
                  <a:cxn ang="0">
                    <a:pos x="222" y="231"/>
                  </a:cxn>
                  <a:cxn ang="0">
                    <a:pos x="217" y="244"/>
                  </a:cxn>
                  <a:cxn ang="0">
                    <a:pos x="209" y="250"/>
                  </a:cxn>
                  <a:cxn ang="0">
                    <a:pos x="206" y="262"/>
                  </a:cxn>
                  <a:cxn ang="0">
                    <a:pos x="208" y="269"/>
                  </a:cxn>
                  <a:cxn ang="0">
                    <a:pos x="206" y="275"/>
                  </a:cxn>
                  <a:cxn ang="0">
                    <a:pos x="201" y="281"/>
                  </a:cxn>
                  <a:cxn ang="0">
                    <a:pos x="198" y="272"/>
                  </a:cxn>
                  <a:cxn ang="0">
                    <a:pos x="190" y="273"/>
                  </a:cxn>
                  <a:cxn ang="0">
                    <a:pos x="187" y="287"/>
                  </a:cxn>
                  <a:cxn ang="0">
                    <a:pos x="187" y="300"/>
                  </a:cxn>
                  <a:cxn ang="0">
                    <a:pos x="184" y="309"/>
                  </a:cxn>
                  <a:cxn ang="0">
                    <a:pos x="178" y="325"/>
                  </a:cxn>
                  <a:cxn ang="0">
                    <a:pos x="169" y="328"/>
                  </a:cxn>
                  <a:cxn ang="0">
                    <a:pos x="159" y="317"/>
                  </a:cxn>
                  <a:cxn ang="0">
                    <a:pos x="148" y="312"/>
                  </a:cxn>
                  <a:cxn ang="0">
                    <a:pos x="145" y="301"/>
                  </a:cxn>
                  <a:cxn ang="0">
                    <a:pos x="134" y="308"/>
                  </a:cxn>
                  <a:cxn ang="0">
                    <a:pos x="125" y="314"/>
                  </a:cxn>
                </a:cxnLst>
                <a:rect l="0" t="0" r="r" b="b"/>
                <a:pathLst>
                  <a:path w="259" h="328">
                    <a:moveTo>
                      <a:pt x="123" y="315"/>
                    </a:moveTo>
                    <a:lnTo>
                      <a:pt x="122" y="317"/>
                    </a:lnTo>
                    <a:lnTo>
                      <a:pt x="122" y="317"/>
                    </a:lnTo>
                    <a:lnTo>
                      <a:pt x="120" y="317"/>
                    </a:lnTo>
                    <a:lnTo>
                      <a:pt x="119" y="314"/>
                    </a:lnTo>
                    <a:lnTo>
                      <a:pt x="117" y="312"/>
                    </a:lnTo>
                    <a:lnTo>
                      <a:pt x="112" y="312"/>
                    </a:lnTo>
                    <a:lnTo>
                      <a:pt x="109" y="311"/>
                    </a:lnTo>
                    <a:lnTo>
                      <a:pt x="106" y="311"/>
                    </a:lnTo>
                    <a:lnTo>
                      <a:pt x="102" y="312"/>
                    </a:lnTo>
                    <a:lnTo>
                      <a:pt x="102" y="314"/>
                    </a:lnTo>
                    <a:lnTo>
                      <a:pt x="100" y="317"/>
                    </a:lnTo>
                    <a:lnTo>
                      <a:pt x="100" y="317"/>
                    </a:lnTo>
                    <a:lnTo>
                      <a:pt x="98" y="319"/>
                    </a:lnTo>
                    <a:lnTo>
                      <a:pt x="97" y="317"/>
                    </a:lnTo>
                    <a:lnTo>
                      <a:pt x="94" y="315"/>
                    </a:lnTo>
                    <a:lnTo>
                      <a:pt x="91" y="312"/>
                    </a:lnTo>
                    <a:lnTo>
                      <a:pt x="88" y="312"/>
                    </a:lnTo>
                    <a:lnTo>
                      <a:pt x="88" y="309"/>
                    </a:lnTo>
                    <a:lnTo>
                      <a:pt x="83" y="308"/>
                    </a:lnTo>
                    <a:lnTo>
                      <a:pt x="80" y="306"/>
                    </a:lnTo>
                    <a:lnTo>
                      <a:pt x="75" y="309"/>
                    </a:lnTo>
                    <a:lnTo>
                      <a:pt x="72" y="309"/>
                    </a:lnTo>
                    <a:lnTo>
                      <a:pt x="67" y="308"/>
                    </a:lnTo>
                    <a:lnTo>
                      <a:pt x="64" y="306"/>
                    </a:lnTo>
                    <a:lnTo>
                      <a:pt x="63" y="300"/>
                    </a:lnTo>
                    <a:lnTo>
                      <a:pt x="61" y="297"/>
                    </a:lnTo>
                    <a:lnTo>
                      <a:pt x="58" y="295"/>
                    </a:lnTo>
                    <a:lnTo>
                      <a:pt x="56" y="289"/>
                    </a:lnTo>
                    <a:lnTo>
                      <a:pt x="55" y="287"/>
                    </a:lnTo>
                    <a:lnTo>
                      <a:pt x="52" y="287"/>
                    </a:lnTo>
                    <a:lnTo>
                      <a:pt x="50" y="287"/>
                    </a:lnTo>
                    <a:lnTo>
                      <a:pt x="49" y="284"/>
                    </a:lnTo>
                    <a:lnTo>
                      <a:pt x="47" y="281"/>
                    </a:lnTo>
                    <a:lnTo>
                      <a:pt x="44" y="283"/>
                    </a:lnTo>
                    <a:lnTo>
                      <a:pt x="44" y="284"/>
                    </a:lnTo>
                    <a:lnTo>
                      <a:pt x="39" y="286"/>
                    </a:lnTo>
                    <a:lnTo>
                      <a:pt x="38" y="286"/>
                    </a:lnTo>
                    <a:lnTo>
                      <a:pt x="34" y="284"/>
                    </a:lnTo>
                    <a:lnTo>
                      <a:pt x="30" y="281"/>
                    </a:lnTo>
                    <a:lnTo>
                      <a:pt x="27" y="284"/>
                    </a:lnTo>
                    <a:lnTo>
                      <a:pt x="25" y="284"/>
                    </a:lnTo>
                    <a:lnTo>
                      <a:pt x="24" y="267"/>
                    </a:lnTo>
                    <a:lnTo>
                      <a:pt x="24" y="267"/>
                    </a:lnTo>
                    <a:lnTo>
                      <a:pt x="22" y="250"/>
                    </a:lnTo>
                    <a:lnTo>
                      <a:pt x="20" y="245"/>
                    </a:lnTo>
                    <a:lnTo>
                      <a:pt x="19" y="231"/>
                    </a:lnTo>
                    <a:lnTo>
                      <a:pt x="17" y="214"/>
                    </a:lnTo>
                    <a:lnTo>
                      <a:pt x="17" y="206"/>
                    </a:lnTo>
                    <a:lnTo>
                      <a:pt x="14" y="180"/>
                    </a:lnTo>
                    <a:lnTo>
                      <a:pt x="14" y="177"/>
                    </a:lnTo>
                    <a:lnTo>
                      <a:pt x="11" y="156"/>
                    </a:lnTo>
                    <a:lnTo>
                      <a:pt x="10" y="144"/>
                    </a:lnTo>
                    <a:lnTo>
                      <a:pt x="8" y="125"/>
                    </a:lnTo>
                    <a:lnTo>
                      <a:pt x="8" y="122"/>
                    </a:lnTo>
                    <a:lnTo>
                      <a:pt x="5" y="99"/>
                    </a:lnTo>
                    <a:lnTo>
                      <a:pt x="5" y="96"/>
                    </a:lnTo>
                    <a:lnTo>
                      <a:pt x="3" y="83"/>
                    </a:lnTo>
                    <a:lnTo>
                      <a:pt x="2" y="75"/>
                    </a:lnTo>
                    <a:lnTo>
                      <a:pt x="0" y="60"/>
                    </a:lnTo>
                    <a:lnTo>
                      <a:pt x="24" y="57"/>
                    </a:lnTo>
                    <a:lnTo>
                      <a:pt x="25" y="57"/>
                    </a:lnTo>
                    <a:lnTo>
                      <a:pt x="53" y="52"/>
                    </a:lnTo>
                    <a:lnTo>
                      <a:pt x="59" y="50"/>
                    </a:lnTo>
                    <a:lnTo>
                      <a:pt x="75" y="49"/>
                    </a:lnTo>
                    <a:lnTo>
                      <a:pt x="95" y="53"/>
                    </a:lnTo>
                    <a:lnTo>
                      <a:pt x="105" y="61"/>
                    </a:lnTo>
                    <a:lnTo>
                      <a:pt x="116" y="60"/>
                    </a:lnTo>
                    <a:lnTo>
                      <a:pt x="117" y="61"/>
                    </a:lnTo>
                    <a:lnTo>
                      <a:pt x="102" y="69"/>
                    </a:lnTo>
                    <a:lnTo>
                      <a:pt x="111" y="69"/>
                    </a:lnTo>
                    <a:lnTo>
                      <a:pt x="122" y="66"/>
                    </a:lnTo>
                    <a:lnTo>
                      <a:pt x="133" y="69"/>
                    </a:lnTo>
                    <a:lnTo>
                      <a:pt x="144" y="64"/>
                    </a:lnTo>
                    <a:lnTo>
                      <a:pt x="162" y="55"/>
                    </a:lnTo>
                    <a:lnTo>
                      <a:pt x="166" y="55"/>
                    </a:lnTo>
                    <a:lnTo>
                      <a:pt x="178" y="53"/>
                    </a:lnTo>
                    <a:lnTo>
                      <a:pt x="190" y="39"/>
                    </a:lnTo>
                    <a:lnTo>
                      <a:pt x="197" y="32"/>
                    </a:lnTo>
                    <a:lnTo>
                      <a:pt x="215" y="16"/>
                    </a:lnTo>
                    <a:lnTo>
                      <a:pt x="240" y="0"/>
                    </a:lnTo>
                    <a:lnTo>
                      <a:pt x="242" y="13"/>
                    </a:lnTo>
                    <a:lnTo>
                      <a:pt x="247" y="42"/>
                    </a:lnTo>
                    <a:lnTo>
                      <a:pt x="248" y="44"/>
                    </a:lnTo>
                    <a:lnTo>
                      <a:pt x="253" y="75"/>
                    </a:lnTo>
                    <a:lnTo>
                      <a:pt x="256" y="94"/>
                    </a:lnTo>
                    <a:lnTo>
                      <a:pt x="256" y="99"/>
                    </a:lnTo>
                    <a:lnTo>
                      <a:pt x="259" y="117"/>
                    </a:lnTo>
                    <a:lnTo>
                      <a:pt x="256" y="119"/>
                    </a:lnTo>
                    <a:lnTo>
                      <a:pt x="254" y="119"/>
                    </a:lnTo>
                    <a:lnTo>
                      <a:pt x="253" y="120"/>
                    </a:lnTo>
                    <a:lnTo>
                      <a:pt x="253" y="122"/>
                    </a:lnTo>
                    <a:lnTo>
                      <a:pt x="253" y="124"/>
                    </a:lnTo>
                    <a:lnTo>
                      <a:pt x="254" y="127"/>
                    </a:lnTo>
                    <a:lnTo>
                      <a:pt x="256" y="128"/>
                    </a:lnTo>
                    <a:lnTo>
                      <a:pt x="258" y="131"/>
                    </a:lnTo>
                    <a:lnTo>
                      <a:pt x="256" y="138"/>
                    </a:lnTo>
                    <a:lnTo>
                      <a:pt x="256" y="139"/>
                    </a:lnTo>
                    <a:lnTo>
                      <a:pt x="259" y="141"/>
                    </a:lnTo>
                    <a:lnTo>
                      <a:pt x="259" y="145"/>
                    </a:lnTo>
                    <a:lnTo>
                      <a:pt x="259" y="149"/>
                    </a:lnTo>
                    <a:lnTo>
                      <a:pt x="258" y="152"/>
                    </a:lnTo>
                    <a:lnTo>
                      <a:pt x="256" y="156"/>
                    </a:lnTo>
                    <a:lnTo>
                      <a:pt x="256" y="159"/>
                    </a:lnTo>
                    <a:lnTo>
                      <a:pt x="256" y="159"/>
                    </a:lnTo>
                    <a:lnTo>
                      <a:pt x="256" y="170"/>
                    </a:lnTo>
                    <a:lnTo>
                      <a:pt x="256" y="175"/>
                    </a:lnTo>
                    <a:lnTo>
                      <a:pt x="256" y="178"/>
                    </a:lnTo>
                    <a:lnTo>
                      <a:pt x="256" y="181"/>
                    </a:lnTo>
                    <a:lnTo>
                      <a:pt x="256" y="181"/>
                    </a:lnTo>
                    <a:lnTo>
                      <a:pt x="253" y="181"/>
                    </a:lnTo>
                    <a:lnTo>
                      <a:pt x="253" y="181"/>
                    </a:lnTo>
                    <a:lnTo>
                      <a:pt x="253" y="183"/>
                    </a:lnTo>
                    <a:lnTo>
                      <a:pt x="254" y="184"/>
                    </a:lnTo>
                    <a:lnTo>
                      <a:pt x="254" y="186"/>
                    </a:lnTo>
                    <a:lnTo>
                      <a:pt x="253" y="188"/>
                    </a:lnTo>
                    <a:lnTo>
                      <a:pt x="254" y="191"/>
                    </a:lnTo>
                    <a:lnTo>
                      <a:pt x="251" y="195"/>
                    </a:lnTo>
                    <a:lnTo>
                      <a:pt x="253" y="197"/>
                    </a:lnTo>
                    <a:lnTo>
                      <a:pt x="254" y="198"/>
                    </a:lnTo>
                    <a:lnTo>
                      <a:pt x="254" y="200"/>
                    </a:lnTo>
                    <a:lnTo>
                      <a:pt x="253" y="203"/>
                    </a:lnTo>
                    <a:lnTo>
                      <a:pt x="253" y="203"/>
                    </a:lnTo>
                    <a:lnTo>
                      <a:pt x="253" y="208"/>
                    </a:lnTo>
                    <a:lnTo>
                      <a:pt x="251" y="209"/>
                    </a:lnTo>
                    <a:lnTo>
                      <a:pt x="250" y="209"/>
                    </a:lnTo>
                    <a:lnTo>
                      <a:pt x="247" y="213"/>
                    </a:lnTo>
                    <a:lnTo>
                      <a:pt x="245" y="216"/>
                    </a:lnTo>
                    <a:lnTo>
                      <a:pt x="245" y="217"/>
                    </a:lnTo>
                    <a:lnTo>
                      <a:pt x="242" y="220"/>
                    </a:lnTo>
                    <a:lnTo>
                      <a:pt x="240" y="223"/>
                    </a:lnTo>
                    <a:lnTo>
                      <a:pt x="237" y="227"/>
                    </a:lnTo>
                    <a:lnTo>
                      <a:pt x="237" y="228"/>
                    </a:lnTo>
                    <a:lnTo>
                      <a:pt x="236" y="230"/>
                    </a:lnTo>
                    <a:lnTo>
                      <a:pt x="234" y="231"/>
                    </a:lnTo>
                    <a:lnTo>
                      <a:pt x="233" y="231"/>
                    </a:lnTo>
                    <a:lnTo>
                      <a:pt x="229" y="234"/>
                    </a:lnTo>
                    <a:lnTo>
                      <a:pt x="228" y="236"/>
                    </a:lnTo>
                    <a:lnTo>
                      <a:pt x="223" y="231"/>
                    </a:lnTo>
                    <a:lnTo>
                      <a:pt x="222" y="231"/>
                    </a:lnTo>
                    <a:lnTo>
                      <a:pt x="222" y="231"/>
                    </a:lnTo>
                    <a:lnTo>
                      <a:pt x="217" y="237"/>
                    </a:lnTo>
                    <a:lnTo>
                      <a:pt x="217" y="239"/>
                    </a:lnTo>
                    <a:lnTo>
                      <a:pt x="217" y="244"/>
                    </a:lnTo>
                    <a:lnTo>
                      <a:pt x="211" y="245"/>
                    </a:lnTo>
                    <a:lnTo>
                      <a:pt x="209" y="247"/>
                    </a:lnTo>
                    <a:lnTo>
                      <a:pt x="209" y="250"/>
                    </a:lnTo>
                    <a:lnTo>
                      <a:pt x="209" y="250"/>
                    </a:lnTo>
                    <a:lnTo>
                      <a:pt x="206" y="255"/>
                    </a:lnTo>
                    <a:lnTo>
                      <a:pt x="209" y="258"/>
                    </a:lnTo>
                    <a:lnTo>
                      <a:pt x="208" y="261"/>
                    </a:lnTo>
                    <a:lnTo>
                      <a:pt x="206" y="262"/>
                    </a:lnTo>
                    <a:lnTo>
                      <a:pt x="205" y="262"/>
                    </a:lnTo>
                    <a:lnTo>
                      <a:pt x="205" y="264"/>
                    </a:lnTo>
                    <a:lnTo>
                      <a:pt x="206" y="266"/>
                    </a:lnTo>
                    <a:lnTo>
                      <a:pt x="208" y="269"/>
                    </a:lnTo>
                    <a:lnTo>
                      <a:pt x="208" y="272"/>
                    </a:lnTo>
                    <a:lnTo>
                      <a:pt x="209" y="275"/>
                    </a:lnTo>
                    <a:lnTo>
                      <a:pt x="209" y="276"/>
                    </a:lnTo>
                    <a:lnTo>
                      <a:pt x="206" y="275"/>
                    </a:lnTo>
                    <a:lnTo>
                      <a:pt x="205" y="275"/>
                    </a:lnTo>
                    <a:lnTo>
                      <a:pt x="205" y="280"/>
                    </a:lnTo>
                    <a:lnTo>
                      <a:pt x="203" y="281"/>
                    </a:lnTo>
                    <a:lnTo>
                      <a:pt x="201" y="281"/>
                    </a:lnTo>
                    <a:lnTo>
                      <a:pt x="200" y="280"/>
                    </a:lnTo>
                    <a:lnTo>
                      <a:pt x="201" y="276"/>
                    </a:lnTo>
                    <a:lnTo>
                      <a:pt x="200" y="272"/>
                    </a:lnTo>
                    <a:lnTo>
                      <a:pt x="198" y="272"/>
                    </a:lnTo>
                    <a:lnTo>
                      <a:pt x="197" y="272"/>
                    </a:lnTo>
                    <a:lnTo>
                      <a:pt x="195" y="270"/>
                    </a:lnTo>
                    <a:lnTo>
                      <a:pt x="192" y="270"/>
                    </a:lnTo>
                    <a:lnTo>
                      <a:pt x="190" y="273"/>
                    </a:lnTo>
                    <a:lnTo>
                      <a:pt x="190" y="275"/>
                    </a:lnTo>
                    <a:lnTo>
                      <a:pt x="189" y="276"/>
                    </a:lnTo>
                    <a:lnTo>
                      <a:pt x="187" y="281"/>
                    </a:lnTo>
                    <a:lnTo>
                      <a:pt x="187" y="287"/>
                    </a:lnTo>
                    <a:lnTo>
                      <a:pt x="186" y="291"/>
                    </a:lnTo>
                    <a:lnTo>
                      <a:pt x="184" y="292"/>
                    </a:lnTo>
                    <a:lnTo>
                      <a:pt x="187" y="298"/>
                    </a:lnTo>
                    <a:lnTo>
                      <a:pt x="187" y="300"/>
                    </a:lnTo>
                    <a:lnTo>
                      <a:pt x="189" y="305"/>
                    </a:lnTo>
                    <a:lnTo>
                      <a:pt x="189" y="308"/>
                    </a:lnTo>
                    <a:lnTo>
                      <a:pt x="187" y="309"/>
                    </a:lnTo>
                    <a:lnTo>
                      <a:pt x="184" y="309"/>
                    </a:lnTo>
                    <a:lnTo>
                      <a:pt x="183" y="309"/>
                    </a:lnTo>
                    <a:lnTo>
                      <a:pt x="183" y="320"/>
                    </a:lnTo>
                    <a:lnTo>
                      <a:pt x="183" y="322"/>
                    </a:lnTo>
                    <a:lnTo>
                      <a:pt x="178" y="325"/>
                    </a:lnTo>
                    <a:lnTo>
                      <a:pt x="178" y="325"/>
                    </a:lnTo>
                    <a:lnTo>
                      <a:pt x="172" y="326"/>
                    </a:lnTo>
                    <a:lnTo>
                      <a:pt x="169" y="328"/>
                    </a:lnTo>
                    <a:lnTo>
                      <a:pt x="169" y="328"/>
                    </a:lnTo>
                    <a:lnTo>
                      <a:pt x="167" y="328"/>
                    </a:lnTo>
                    <a:lnTo>
                      <a:pt x="166" y="322"/>
                    </a:lnTo>
                    <a:lnTo>
                      <a:pt x="161" y="320"/>
                    </a:lnTo>
                    <a:lnTo>
                      <a:pt x="159" y="317"/>
                    </a:lnTo>
                    <a:lnTo>
                      <a:pt x="156" y="315"/>
                    </a:lnTo>
                    <a:lnTo>
                      <a:pt x="153" y="317"/>
                    </a:lnTo>
                    <a:lnTo>
                      <a:pt x="150" y="315"/>
                    </a:lnTo>
                    <a:lnTo>
                      <a:pt x="148" y="312"/>
                    </a:lnTo>
                    <a:lnTo>
                      <a:pt x="147" y="309"/>
                    </a:lnTo>
                    <a:lnTo>
                      <a:pt x="147" y="306"/>
                    </a:lnTo>
                    <a:lnTo>
                      <a:pt x="147" y="303"/>
                    </a:lnTo>
                    <a:lnTo>
                      <a:pt x="145" y="301"/>
                    </a:lnTo>
                    <a:lnTo>
                      <a:pt x="144" y="301"/>
                    </a:lnTo>
                    <a:lnTo>
                      <a:pt x="141" y="303"/>
                    </a:lnTo>
                    <a:lnTo>
                      <a:pt x="137" y="305"/>
                    </a:lnTo>
                    <a:lnTo>
                      <a:pt x="134" y="308"/>
                    </a:lnTo>
                    <a:lnTo>
                      <a:pt x="133" y="309"/>
                    </a:lnTo>
                    <a:lnTo>
                      <a:pt x="131" y="314"/>
                    </a:lnTo>
                    <a:lnTo>
                      <a:pt x="128" y="315"/>
                    </a:lnTo>
                    <a:lnTo>
                      <a:pt x="125" y="314"/>
                    </a:lnTo>
                    <a:lnTo>
                      <a:pt x="123" y="315"/>
                    </a:lnTo>
                    <a:lnTo>
                      <a:pt x="123" y="315"/>
                    </a:lnTo>
                    <a:close/>
                  </a:path>
                </a:pathLst>
              </a:custGeom>
              <a:grpFill/>
              <a:ln w="4826" cap="rnd">
                <a:solidFill>
                  <a:schemeClr val="bg1"/>
                </a:solidFill>
                <a:prstDash val="solid"/>
                <a:round/>
                <a:headEnd/>
                <a:tailEnd/>
              </a:ln>
            </p:spPr>
            <p:txBody>
              <a:bodyPr/>
              <a:lstStyle/>
              <a:p>
                <a:pPr>
                  <a:defRPr/>
                </a:pPr>
                <a:endParaRPr lang="en-US">
                  <a:latin typeface="Arial" charset="0"/>
                </a:endParaRPr>
              </a:p>
            </p:txBody>
          </p:sp>
          <p:sp>
            <p:nvSpPr>
              <p:cNvPr id="41" name="Freeform 40"/>
              <p:cNvSpPr>
                <a:spLocks/>
              </p:cNvSpPr>
              <p:nvPr/>
            </p:nvSpPr>
            <p:spPr bwMode="auto">
              <a:xfrm>
                <a:off x="5216525" y="2520950"/>
                <a:ext cx="520700" cy="1016000"/>
              </a:xfrm>
              <a:custGeom>
                <a:avLst/>
                <a:gdLst/>
                <a:ahLst/>
                <a:cxnLst>
                  <a:cxn ang="0">
                    <a:pos x="199" y="444"/>
                  </a:cxn>
                  <a:cxn ang="0">
                    <a:pos x="199" y="472"/>
                  </a:cxn>
                  <a:cxn ang="0">
                    <a:pos x="184" y="468"/>
                  </a:cxn>
                  <a:cxn ang="0">
                    <a:pos x="160" y="472"/>
                  </a:cxn>
                  <a:cxn ang="0">
                    <a:pos x="156" y="483"/>
                  </a:cxn>
                  <a:cxn ang="0">
                    <a:pos x="149" y="477"/>
                  </a:cxn>
                  <a:cxn ang="0">
                    <a:pos x="143" y="474"/>
                  </a:cxn>
                  <a:cxn ang="0">
                    <a:pos x="134" y="460"/>
                  </a:cxn>
                  <a:cxn ang="0">
                    <a:pos x="137" y="444"/>
                  </a:cxn>
                  <a:cxn ang="0">
                    <a:pos x="132" y="424"/>
                  </a:cxn>
                  <a:cxn ang="0">
                    <a:pos x="110" y="407"/>
                  </a:cxn>
                  <a:cxn ang="0">
                    <a:pos x="102" y="402"/>
                  </a:cxn>
                  <a:cxn ang="0">
                    <a:pos x="84" y="390"/>
                  </a:cxn>
                  <a:cxn ang="0">
                    <a:pos x="78" y="366"/>
                  </a:cxn>
                  <a:cxn ang="0">
                    <a:pos x="85" y="343"/>
                  </a:cxn>
                  <a:cxn ang="0">
                    <a:pos x="90" y="327"/>
                  </a:cxn>
                  <a:cxn ang="0">
                    <a:pos x="67" y="318"/>
                  </a:cxn>
                  <a:cxn ang="0">
                    <a:pos x="53" y="310"/>
                  </a:cxn>
                  <a:cxn ang="0">
                    <a:pos x="46" y="290"/>
                  </a:cxn>
                  <a:cxn ang="0">
                    <a:pos x="23" y="268"/>
                  </a:cxn>
                  <a:cxn ang="0">
                    <a:pos x="4" y="242"/>
                  </a:cxn>
                  <a:cxn ang="0">
                    <a:pos x="0" y="224"/>
                  </a:cxn>
                  <a:cxn ang="0">
                    <a:pos x="4" y="196"/>
                  </a:cxn>
                  <a:cxn ang="0">
                    <a:pos x="3" y="182"/>
                  </a:cxn>
                  <a:cxn ang="0">
                    <a:pos x="20" y="170"/>
                  </a:cxn>
                  <a:cxn ang="0">
                    <a:pos x="28" y="146"/>
                  </a:cxn>
                  <a:cxn ang="0">
                    <a:pos x="18" y="121"/>
                  </a:cxn>
                  <a:cxn ang="0">
                    <a:pos x="26" y="104"/>
                  </a:cxn>
                  <a:cxn ang="0">
                    <a:pos x="49" y="95"/>
                  </a:cxn>
                  <a:cxn ang="0">
                    <a:pos x="60" y="82"/>
                  </a:cxn>
                  <a:cxn ang="0">
                    <a:pos x="71" y="53"/>
                  </a:cxn>
                  <a:cxn ang="0">
                    <a:pos x="65" y="37"/>
                  </a:cxn>
                  <a:cxn ang="0">
                    <a:pos x="51" y="22"/>
                  </a:cxn>
                  <a:cxn ang="0">
                    <a:pos x="40" y="9"/>
                  </a:cxn>
                  <a:cxn ang="0">
                    <a:pos x="137" y="4"/>
                  </a:cxn>
                  <a:cxn ang="0">
                    <a:pos x="201" y="15"/>
                  </a:cxn>
                  <a:cxn ang="0">
                    <a:pos x="226" y="101"/>
                  </a:cxn>
                  <a:cxn ang="0">
                    <a:pos x="234" y="199"/>
                  </a:cxn>
                  <a:cxn ang="0">
                    <a:pos x="235" y="274"/>
                  </a:cxn>
                  <a:cxn ang="0">
                    <a:pos x="238" y="284"/>
                  </a:cxn>
                  <a:cxn ang="0">
                    <a:pos x="237" y="293"/>
                  </a:cxn>
                  <a:cxn ang="0">
                    <a:pos x="243" y="302"/>
                  </a:cxn>
                  <a:cxn ang="0">
                    <a:pos x="246" y="318"/>
                  </a:cxn>
                  <a:cxn ang="0">
                    <a:pos x="240" y="332"/>
                  </a:cxn>
                  <a:cxn ang="0">
                    <a:pos x="240" y="343"/>
                  </a:cxn>
                  <a:cxn ang="0">
                    <a:pos x="235" y="349"/>
                  </a:cxn>
                  <a:cxn ang="0">
                    <a:pos x="227" y="362"/>
                  </a:cxn>
                  <a:cxn ang="0">
                    <a:pos x="223" y="369"/>
                  </a:cxn>
                  <a:cxn ang="0">
                    <a:pos x="224" y="379"/>
                  </a:cxn>
                  <a:cxn ang="0">
                    <a:pos x="219" y="387"/>
                  </a:cxn>
                  <a:cxn ang="0">
                    <a:pos x="221" y="396"/>
                  </a:cxn>
                  <a:cxn ang="0">
                    <a:pos x="221" y="399"/>
                  </a:cxn>
                  <a:cxn ang="0">
                    <a:pos x="218" y="405"/>
                  </a:cxn>
                  <a:cxn ang="0">
                    <a:pos x="216" y="422"/>
                  </a:cxn>
                </a:cxnLst>
                <a:rect l="0" t="0" r="r" b="b"/>
                <a:pathLst>
                  <a:path w="248" h="483">
                    <a:moveTo>
                      <a:pt x="221" y="433"/>
                    </a:moveTo>
                    <a:lnTo>
                      <a:pt x="221" y="437"/>
                    </a:lnTo>
                    <a:lnTo>
                      <a:pt x="207" y="440"/>
                    </a:lnTo>
                    <a:lnTo>
                      <a:pt x="205" y="443"/>
                    </a:lnTo>
                    <a:lnTo>
                      <a:pt x="201" y="443"/>
                    </a:lnTo>
                    <a:lnTo>
                      <a:pt x="199" y="444"/>
                    </a:lnTo>
                    <a:lnTo>
                      <a:pt x="196" y="454"/>
                    </a:lnTo>
                    <a:lnTo>
                      <a:pt x="198" y="457"/>
                    </a:lnTo>
                    <a:lnTo>
                      <a:pt x="201" y="461"/>
                    </a:lnTo>
                    <a:lnTo>
                      <a:pt x="202" y="465"/>
                    </a:lnTo>
                    <a:lnTo>
                      <a:pt x="202" y="471"/>
                    </a:lnTo>
                    <a:lnTo>
                      <a:pt x="199" y="472"/>
                    </a:lnTo>
                    <a:lnTo>
                      <a:pt x="199" y="474"/>
                    </a:lnTo>
                    <a:lnTo>
                      <a:pt x="198" y="474"/>
                    </a:lnTo>
                    <a:lnTo>
                      <a:pt x="195" y="472"/>
                    </a:lnTo>
                    <a:lnTo>
                      <a:pt x="191" y="471"/>
                    </a:lnTo>
                    <a:lnTo>
                      <a:pt x="187" y="468"/>
                    </a:lnTo>
                    <a:lnTo>
                      <a:pt x="184" y="468"/>
                    </a:lnTo>
                    <a:lnTo>
                      <a:pt x="184" y="468"/>
                    </a:lnTo>
                    <a:lnTo>
                      <a:pt x="176" y="463"/>
                    </a:lnTo>
                    <a:lnTo>
                      <a:pt x="171" y="461"/>
                    </a:lnTo>
                    <a:lnTo>
                      <a:pt x="168" y="461"/>
                    </a:lnTo>
                    <a:lnTo>
                      <a:pt x="163" y="466"/>
                    </a:lnTo>
                    <a:lnTo>
                      <a:pt x="160" y="472"/>
                    </a:lnTo>
                    <a:lnTo>
                      <a:pt x="159" y="474"/>
                    </a:lnTo>
                    <a:lnTo>
                      <a:pt x="157" y="477"/>
                    </a:lnTo>
                    <a:lnTo>
                      <a:pt x="157" y="480"/>
                    </a:lnTo>
                    <a:lnTo>
                      <a:pt x="159" y="482"/>
                    </a:lnTo>
                    <a:lnTo>
                      <a:pt x="160" y="483"/>
                    </a:lnTo>
                    <a:lnTo>
                      <a:pt x="156" y="483"/>
                    </a:lnTo>
                    <a:lnTo>
                      <a:pt x="156" y="480"/>
                    </a:lnTo>
                    <a:lnTo>
                      <a:pt x="152" y="479"/>
                    </a:lnTo>
                    <a:lnTo>
                      <a:pt x="151" y="476"/>
                    </a:lnTo>
                    <a:lnTo>
                      <a:pt x="149" y="474"/>
                    </a:lnTo>
                    <a:lnTo>
                      <a:pt x="149" y="476"/>
                    </a:lnTo>
                    <a:lnTo>
                      <a:pt x="149" y="477"/>
                    </a:lnTo>
                    <a:lnTo>
                      <a:pt x="152" y="480"/>
                    </a:lnTo>
                    <a:lnTo>
                      <a:pt x="152" y="482"/>
                    </a:lnTo>
                    <a:lnTo>
                      <a:pt x="151" y="483"/>
                    </a:lnTo>
                    <a:lnTo>
                      <a:pt x="149" y="482"/>
                    </a:lnTo>
                    <a:lnTo>
                      <a:pt x="145" y="479"/>
                    </a:lnTo>
                    <a:lnTo>
                      <a:pt x="143" y="474"/>
                    </a:lnTo>
                    <a:lnTo>
                      <a:pt x="141" y="471"/>
                    </a:lnTo>
                    <a:lnTo>
                      <a:pt x="140" y="469"/>
                    </a:lnTo>
                    <a:lnTo>
                      <a:pt x="137" y="465"/>
                    </a:lnTo>
                    <a:lnTo>
                      <a:pt x="137" y="461"/>
                    </a:lnTo>
                    <a:lnTo>
                      <a:pt x="137" y="461"/>
                    </a:lnTo>
                    <a:lnTo>
                      <a:pt x="134" y="460"/>
                    </a:lnTo>
                    <a:lnTo>
                      <a:pt x="134" y="457"/>
                    </a:lnTo>
                    <a:lnTo>
                      <a:pt x="135" y="455"/>
                    </a:lnTo>
                    <a:lnTo>
                      <a:pt x="137" y="454"/>
                    </a:lnTo>
                    <a:lnTo>
                      <a:pt x="138" y="452"/>
                    </a:lnTo>
                    <a:lnTo>
                      <a:pt x="140" y="447"/>
                    </a:lnTo>
                    <a:lnTo>
                      <a:pt x="137" y="444"/>
                    </a:lnTo>
                    <a:lnTo>
                      <a:pt x="134" y="441"/>
                    </a:lnTo>
                    <a:lnTo>
                      <a:pt x="132" y="433"/>
                    </a:lnTo>
                    <a:lnTo>
                      <a:pt x="132" y="430"/>
                    </a:lnTo>
                    <a:lnTo>
                      <a:pt x="132" y="427"/>
                    </a:lnTo>
                    <a:lnTo>
                      <a:pt x="132" y="424"/>
                    </a:lnTo>
                    <a:lnTo>
                      <a:pt x="132" y="424"/>
                    </a:lnTo>
                    <a:lnTo>
                      <a:pt x="127" y="422"/>
                    </a:lnTo>
                    <a:lnTo>
                      <a:pt x="123" y="419"/>
                    </a:lnTo>
                    <a:lnTo>
                      <a:pt x="121" y="416"/>
                    </a:lnTo>
                    <a:lnTo>
                      <a:pt x="121" y="415"/>
                    </a:lnTo>
                    <a:lnTo>
                      <a:pt x="118" y="412"/>
                    </a:lnTo>
                    <a:lnTo>
                      <a:pt x="110" y="407"/>
                    </a:lnTo>
                    <a:lnTo>
                      <a:pt x="109" y="407"/>
                    </a:lnTo>
                    <a:lnTo>
                      <a:pt x="109" y="408"/>
                    </a:lnTo>
                    <a:lnTo>
                      <a:pt x="107" y="408"/>
                    </a:lnTo>
                    <a:lnTo>
                      <a:pt x="106" y="408"/>
                    </a:lnTo>
                    <a:lnTo>
                      <a:pt x="102" y="407"/>
                    </a:lnTo>
                    <a:lnTo>
                      <a:pt x="102" y="402"/>
                    </a:lnTo>
                    <a:lnTo>
                      <a:pt x="99" y="402"/>
                    </a:lnTo>
                    <a:lnTo>
                      <a:pt x="98" y="399"/>
                    </a:lnTo>
                    <a:lnTo>
                      <a:pt x="93" y="396"/>
                    </a:lnTo>
                    <a:lnTo>
                      <a:pt x="92" y="394"/>
                    </a:lnTo>
                    <a:lnTo>
                      <a:pt x="87" y="393"/>
                    </a:lnTo>
                    <a:lnTo>
                      <a:pt x="84" y="390"/>
                    </a:lnTo>
                    <a:lnTo>
                      <a:pt x="82" y="385"/>
                    </a:lnTo>
                    <a:lnTo>
                      <a:pt x="79" y="383"/>
                    </a:lnTo>
                    <a:lnTo>
                      <a:pt x="78" y="380"/>
                    </a:lnTo>
                    <a:lnTo>
                      <a:pt x="76" y="373"/>
                    </a:lnTo>
                    <a:lnTo>
                      <a:pt x="78" y="368"/>
                    </a:lnTo>
                    <a:lnTo>
                      <a:pt x="78" y="366"/>
                    </a:lnTo>
                    <a:lnTo>
                      <a:pt x="81" y="363"/>
                    </a:lnTo>
                    <a:lnTo>
                      <a:pt x="82" y="355"/>
                    </a:lnTo>
                    <a:lnTo>
                      <a:pt x="82" y="354"/>
                    </a:lnTo>
                    <a:lnTo>
                      <a:pt x="84" y="351"/>
                    </a:lnTo>
                    <a:lnTo>
                      <a:pt x="87" y="346"/>
                    </a:lnTo>
                    <a:lnTo>
                      <a:pt x="85" y="343"/>
                    </a:lnTo>
                    <a:lnTo>
                      <a:pt x="84" y="340"/>
                    </a:lnTo>
                    <a:lnTo>
                      <a:pt x="85" y="337"/>
                    </a:lnTo>
                    <a:lnTo>
                      <a:pt x="87" y="332"/>
                    </a:lnTo>
                    <a:lnTo>
                      <a:pt x="88" y="330"/>
                    </a:lnTo>
                    <a:lnTo>
                      <a:pt x="88" y="330"/>
                    </a:lnTo>
                    <a:lnTo>
                      <a:pt x="90" y="327"/>
                    </a:lnTo>
                    <a:lnTo>
                      <a:pt x="88" y="326"/>
                    </a:lnTo>
                    <a:lnTo>
                      <a:pt x="81" y="321"/>
                    </a:lnTo>
                    <a:lnTo>
                      <a:pt x="79" y="320"/>
                    </a:lnTo>
                    <a:lnTo>
                      <a:pt x="76" y="320"/>
                    </a:lnTo>
                    <a:lnTo>
                      <a:pt x="71" y="316"/>
                    </a:lnTo>
                    <a:lnTo>
                      <a:pt x="67" y="318"/>
                    </a:lnTo>
                    <a:lnTo>
                      <a:pt x="63" y="324"/>
                    </a:lnTo>
                    <a:lnTo>
                      <a:pt x="62" y="326"/>
                    </a:lnTo>
                    <a:lnTo>
                      <a:pt x="59" y="324"/>
                    </a:lnTo>
                    <a:lnTo>
                      <a:pt x="56" y="321"/>
                    </a:lnTo>
                    <a:lnTo>
                      <a:pt x="53" y="312"/>
                    </a:lnTo>
                    <a:lnTo>
                      <a:pt x="53" y="310"/>
                    </a:lnTo>
                    <a:lnTo>
                      <a:pt x="53" y="307"/>
                    </a:lnTo>
                    <a:lnTo>
                      <a:pt x="51" y="302"/>
                    </a:lnTo>
                    <a:lnTo>
                      <a:pt x="51" y="298"/>
                    </a:lnTo>
                    <a:lnTo>
                      <a:pt x="49" y="296"/>
                    </a:lnTo>
                    <a:lnTo>
                      <a:pt x="49" y="293"/>
                    </a:lnTo>
                    <a:lnTo>
                      <a:pt x="46" y="290"/>
                    </a:lnTo>
                    <a:lnTo>
                      <a:pt x="42" y="285"/>
                    </a:lnTo>
                    <a:lnTo>
                      <a:pt x="37" y="281"/>
                    </a:lnTo>
                    <a:lnTo>
                      <a:pt x="31" y="277"/>
                    </a:lnTo>
                    <a:lnTo>
                      <a:pt x="29" y="274"/>
                    </a:lnTo>
                    <a:lnTo>
                      <a:pt x="28" y="270"/>
                    </a:lnTo>
                    <a:lnTo>
                      <a:pt x="23" y="268"/>
                    </a:lnTo>
                    <a:lnTo>
                      <a:pt x="20" y="265"/>
                    </a:lnTo>
                    <a:lnTo>
                      <a:pt x="12" y="257"/>
                    </a:lnTo>
                    <a:lnTo>
                      <a:pt x="9" y="254"/>
                    </a:lnTo>
                    <a:lnTo>
                      <a:pt x="9" y="251"/>
                    </a:lnTo>
                    <a:lnTo>
                      <a:pt x="9" y="246"/>
                    </a:lnTo>
                    <a:lnTo>
                      <a:pt x="4" y="242"/>
                    </a:lnTo>
                    <a:lnTo>
                      <a:pt x="4" y="240"/>
                    </a:lnTo>
                    <a:lnTo>
                      <a:pt x="6" y="238"/>
                    </a:lnTo>
                    <a:lnTo>
                      <a:pt x="6" y="237"/>
                    </a:lnTo>
                    <a:lnTo>
                      <a:pt x="4" y="235"/>
                    </a:lnTo>
                    <a:lnTo>
                      <a:pt x="1" y="229"/>
                    </a:lnTo>
                    <a:lnTo>
                      <a:pt x="0" y="224"/>
                    </a:lnTo>
                    <a:lnTo>
                      <a:pt x="0" y="218"/>
                    </a:lnTo>
                    <a:lnTo>
                      <a:pt x="0" y="212"/>
                    </a:lnTo>
                    <a:lnTo>
                      <a:pt x="0" y="209"/>
                    </a:lnTo>
                    <a:lnTo>
                      <a:pt x="0" y="203"/>
                    </a:lnTo>
                    <a:lnTo>
                      <a:pt x="3" y="198"/>
                    </a:lnTo>
                    <a:lnTo>
                      <a:pt x="4" y="196"/>
                    </a:lnTo>
                    <a:lnTo>
                      <a:pt x="6" y="196"/>
                    </a:lnTo>
                    <a:lnTo>
                      <a:pt x="6" y="195"/>
                    </a:lnTo>
                    <a:lnTo>
                      <a:pt x="6" y="190"/>
                    </a:lnTo>
                    <a:lnTo>
                      <a:pt x="6" y="185"/>
                    </a:lnTo>
                    <a:lnTo>
                      <a:pt x="6" y="184"/>
                    </a:lnTo>
                    <a:lnTo>
                      <a:pt x="3" y="182"/>
                    </a:lnTo>
                    <a:lnTo>
                      <a:pt x="3" y="181"/>
                    </a:lnTo>
                    <a:lnTo>
                      <a:pt x="6" y="178"/>
                    </a:lnTo>
                    <a:lnTo>
                      <a:pt x="12" y="174"/>
                    </a:lnTo>
                    <a:lnTo>
                      <a:pt x="15" y="173"/>
                    </a:lnTo>
                    <a:lnTo>
                      <a:pt x="18" y="171"/>
                    </a:lnTo>
                    <a:lnTo>
                      <a:pt x="20" y="170"/>
                    </a:lnTo>
                    <a:lnTo>
                      <a:pt x="20" y="168"/>
                    </a:lnTo>
                    <a:lnTo>
                      <a:pt x="21" y="162"/>
                    </a:lnTo>
                    <a:lnTo>
                      <a:pt x="21" y="156"/>
                    </a:lnTo>
                    <a:lnTo>
                      <a:pt x="23" y="153"/>
                    </a:lnTo>
                    <a:lnTo>
                      <a:pt x="28" y="148"/>
                    </a:lnTo>
                    <a:lnTo>
                      <a:pt x="28" y="146"/>
                    </a:lnTo>
                    <a:lnTo>
                      <a:pt x="28" y="135"/>
                    </a:lnTo>
                    <a:lnTo>
                      <a:pt x="28" y="132"/>
                    </a:lnTo>
                    <a:lnTo>
                      <a:pt x="26" y="129"/>
                    </a:lnTo>
                    <a:lnTo>
                      <a:pt x="24" y="128"/>
                    </a:lnTo>
                    <a:lnTo>
                      <a:pt x="21" y="126"/>
                    </a:lnTo>
                    <a:lnTo>
                      <a:pt x="18" y="121"/>
                    </a:lnTo>
                    <a:lnTo>
                      <a:pt x="18" y="118"/>
                    </a:lnTo>
                    <a:lnTo>
                      <a:pt x="20" y="112"/>
                    </a:lnTo>
                    <a:lnTo>
                      <a:pt x="21" y="107"/>
                    </a:lnTo>
                    <a:lnTo>
                      <a:pt x="21" y="104"/>
                    </a:lnTo>
                    <a:lnTo>
                      <a:pt x="24" y="104"/>
                    </a:lnTo>
                    <a:lnTo>
                      <a:pt x="26" y="104"/>
                    </a:lnTo>
                    <a:lnTo>
                      <a:pt x="32" y="103"/>
                    </a:lnTo>
                    <a:lnTo>
                      <a:pt x="37" y="101"/>
                    </a:lnTo>
                    <a:lnTo>
                      <a:pt x="40" y="101"/>
                    </a:lnTo>
                    <a:lnTo>
                      <a:pt x="43" y="100"/>
                    </a:lnTo>
                    <a:lnTo>
                      <a:pt x="46" y="96"/>
                    </a:lnTo>
                    <a:lnTo>
                      <a:pt x="49" y="95"/>
                    </a:lnTo>
                    <a:lnTo>
                      <a:pt x="56" y="93"/>
                    </a:lnTo>
                    <a:lnTo>
                      <a:pt x="56" y="92"/>
                    </a:lnTo>
                    <a:lnTo>
                      <a:pt x="56" y="90"/>
                    </a:lnTo>
                    <a:lnTo>
                      <a:pt x="60" y="89"/>
                    </a:lnTo>
                    <a:lnTo>
                      <a:pt x="62" y="87"/>
                    </a:lnTo>
                    <a:lnTo>
                      <a:pt x="60" y="82"/>
                    </a:lnTo>
                    <a:lnTo>
                      <a:pt x="62" y="76"/>
                    </a:lnTo>
                    <a:lnTo>
                      <a:pt x="62" y="73"/>
                    </a:lnTo>
                    <a:lnTo>
                      <a:pt x="65" y="71"/>
                    </a:lnTo>
                    <a:lnTo>
                      <a:pt x="68" y="68"/>
                    </a:lnTo>
                    <a:lnTo>
                      <a:pt x="70" y="57"/>
                    </a:lnTo>
                    <a:lnTo>
                      <a:pt x="71" y="53"/>
                    </a:lnTo>
                    <a:lnTo>
                      <a:pt x="70" y="48"/>
                    </a:lnTo>
                    <a:lnTo>
                      <a:pt x="68" y="47"/>
                    </a:lnTo>
                    <a:lnTo>
                      <a:pt x="68" y="43"/>
                    </a:lnTo>
                    <a:lnTo>
                      <a:pt x="68" y="40"/>
                    </a:lnTo>
                    <a:lnTo>
                      <a:pt x="67" y="40"/>
                    </a:lnTo>
                    <a:lnTo>
                      <a:pt x="65" y="37"/>
                    </a:lnTo>
                    <a:lnTo>
                      <a:pt x="59" y="36"/>
                    </a:lnTo>
                    <a:lnTo>
                      <a:pt x="56" y="34"/>
                    </a:lnTo>
                    <a:lnTo>
                      <a:pt x="54" y="31"/>
                    </a:lnTo>
                    <a:lnTo>
                      <a:pt x="53" y="29"/>
                    </a:lnTo>
                    <a:lnTo>
                      <a:pt x="53" y="23"/>
                    </a:lnTo>
                    <a:lnTo>
                      <a:pt x="51" y="22"/>
                    </a:lnTo>
                    <a:lnTo>
                      <a:pt x="48" y="18"/>
                    </a:lnTo>
                    <a:lnTo>
                      <a:pt x="43" y="17"/>
                    </a:lnTo>
                    <a:lnTo>
                      <a:pt x="42" y="12"/>
                    </a:lnTo>
                    <a:lnTo>
                      <a:pt x="39" y="12"/>
                    </a:lnTo>
                    <a:lnTo>
                      <a:pt x="39" y="11"/>
                    </a:lnTo>
                    <a:lnTo>
                      <a:pt x="40" y="9"/>
                    </a:lnTo>
                    <a:lnTo>
                      <a:pt x="53" y="9"/>
                    </a:lnTo>
                    <a:lnTo>
                      <a:pt x="81" y="6"/>
                    </a:lnTo>
                    <a:lnTo>
                      <a:pt x="85" y="6"/>
                    </a:lnTo>
                    <a:lnTo>
                      <a:pt x="110" y="6"/>
                    </a:lnTo>
                    <a:lnTo>
                      <a:pt x="112" y="6"/>
                    </a:lnTo>
                    <a:lnTo>
                      <a:pt x="137" y="4"/>
                    </a:lnTo>
                    <a:lnTo>
                      <a:pt x="146" y="3"/>
                    </a:lnTo>
                    <a:lnTo>
                      <a:pt x="149" y="3"/>
                    </a:lnTo>
                    <a:lnTo>
                      <a:pt x="173" y="1"/>
                    </a:lnTo>
                    <a:lnTo>
                      <a:pt x="179" y="1"/>
                    </a:lnTo>
                    <a:lnTo>
                      <a:pt x="201" y="0"/>
                    </a:lnTo>
                    <a:lnTo>
                      <a:pt x="201" y="15"/>
                    </a:lnTo>
                    <a:lnTo>
                      <a:pt x="205" y="28"/>
                    </a:lnTo>
                    <a:lnTo>
                      <a:pt x="212" y="36"/>
                    </a:lnTo>
                    <a:lnTo>
                      <a:pt x="216" y="54"/>
                    </a:lnTo>
                    <a:lnTo>
                      <a:pt x="223" y="64"/>
                    </a:lnTo>
                    <a:lnTo>
                      <a:pt x="224" y="87"/>
                    </a:lnTo>
                    <a:lnTo>
                      <a:pt x="226" y="101"/>
                    </a:lnTo>
                    <a:lnTo>
                      <a:pt x="227" y="112"/>
                    </a:lnTo>
                    <a:lnTo>
                      <a:pt x="227" y="126"/>
                    </a:lnTo>
                    <a:lnTo>
                      <a:pt x="230" y="149"/>
                    </a:lnTo>
                    <a:lnTo>
                      <a:pt x="232" y="171"/>
                    </a:lnTo>
                    <a:lnTo>
                      <a:pt x="232" y="171"/>
                    </a:lnTo>
                    <a:lnTo>
                      <a:pt x="234" y="199"/>
                    </a:lnTo>
                    <a:lnTo>
                      <a:pt x="237" y="224"/>
                    </a:lnTo>
                    <a:lnTo>
                      <a:pt x="238" y="248"/>
                    </a:lnTo>
                    <a:lnTo>
                      <a:pt x="240" y="259"/>
                    </a:lnTo>
                    <a:lnTo>
                      <a:pt x="240" y="271"/>
                    </a:lnTo>
                    <a:lnTo>
                      <a:pt x="237" y="271"/>
                    </a:lnTo>
                    <a:lnTo>
                      <a:pt x="235" y="274"/>
                    </a:lnTo>
                    <a:lnTo>
                      <a:pt x="237" y="276"/>
                    </a:lnTo>
                    <a:lnTo>
                      <a:pt x="237" y="277"/>
                    </a:lnTo>
                    <a:lnTo>
                      <a:pt x="237" y="279"/>
                    </a:lnTo>
                    <a:lnTo>
                      <a:pt x="238" y="279"/>
                    </a:lnTo>
                    <a:lnTo>
                      <a:pt x="238" y="284"/>
                    </a:lnTo>
                    <a:lnTo>
                      <a:pt x="238" y="284"/>
                    </a:lnTo>
                    <a:lnTo>
                      <a:pt x="237" y="284"/>
                    </a:lnTo>
                    <a:lnTo>
                      <a:pt x="235" y="287"/>
                    </a:lnTo>
                    <a:lnTo>
                      <a:pt x="234" y="288"/>
                    </a:lnTo>
                    <a:lnTo>
                      <a:pt x="235" y="290"/>
                    </a:lnTo>
                    <a:lnTo>
                      <a:pt x="235" y="291"/>
                    </a:lnTo>
                    <a:lnTo>
                      <a:pt x="237" y="293"/>
                    </a:lnTo>
                    <a:lnTo>
                      <a:pt x="237" y="293"/>
                    </a:lnTo>
                    <a:lnTo>
                      <a:pt x="238" y="293"/>
                    </a:lnTo>
                    <a:lnTo>
                      <a:pt x="240" y="296"/>
                    </a:lnTo>
                    <a:lnTo>
                      <a:pt x="240" y="302"/>
                    </a:lnTo>
                    <a:lnTo>
                      <a:pt x="240" y="302"/>
                    </a:lnTo>
                    <a:lnTo>
                      <a:pt x="243" y="302"/>
                    </a:lnTo>
                    <a:lnTo>
                      <a:pt x="243" y="304"/>
                    </a:lnTo>
                    <a:lnTo>
                      <a:pt x="244" y="307"/>
                    </a:lnTo>
                    <a:lnTo>
                      <a:pt x="243" y="309"/>
                    </a:lnTo>
                    <a:lnTo>
                      <a:pt x="243" y="312"/>
                    </a:lnTo>
                    <a:lnTo>
                      <a:pt x="243" y="313"/>
                    </a:lnTo>
                    <a:lnTo>
                      <a:pt x="246" y="318"/>
                    </a:lnTo>
                    <a:lnTo>
                      <a:pt x="246" y="320"/>
                    </a:lnTo>
                    <a:lnTo>
                      <a:pt x="246" y="321"/>
                    </a:lnTo>
                    <a:lnTo>
                      <a:pt x="248" y="324"/>
                    </a:lnTo>
                    <a:lnTo>
                      <a:pt x="246" y="327"/>
                    </a:lnTo>
                    <a:lnTo>
                      <a:pt x="243" y="330"/>
                    </a:lnTo>
                    <a:lnTo>
                      <a:pt x="240" y="332"/>
                    </a:lnTo>
                    <a:lnTo>
                      <a:pt x="240" y="334"/>
                    </a:lnTo>
                    <a:lnTo>
                      <a:pt x="241" y="337"/>
                    </a:lnTo>
                    <a:lnTo>
                      <a:pt x="240" y="337"/>
                    </a:lnTo>
                    <a:lnTo>
                      <a:pt x="240" y="338"/>
                    </a:lnTo>
                    <a:lnTo>
                      <a:pt x="238" y="341"/>
                    </a:lnTo>
                    <a:lnTo>
                      <a:pt x="240" y="343"/>
                    </a:lnTo>
                    <a:lnTo>
                      <a:pt x="240" y="344"/>
                    </a:lnTo>
                    <a:lnTo>
                      <a:pt x="238" y="344"/>
                    </a:lnTo>
                    <a:lnTo>
                      <a:pt x="238" y="346"/>
                    </a:lnTo>
                    <a:lnTo>
                      <a:pt x="234" y="349"/>
                    </a:lnTo>
                    <a:lnTo>
                      <a:pt x="234" y="349"/>
                    </a:lnTo>
                    <a:lnTo>
                      <a:pt x="235" y="349"/>
                    </a:lnTo>
                    <a:lnTo>
                      <a:pt x="235" y="352"/>
                    </a:lnTo>
                    <a:lnTo>
                      <a:pt x="234" y="355"/>
                    </a:lnTo>
                    <a:lnTo>
                      <a:pt x="230" y="359"/>
                    </a:lnTo>
                    <a:lnTo>
                      <a:pt x="230" y="365"/>
                    </a:lnTo>
                    <a:lnTo>
                      <a:pt x="229" y="365"/>
                    </a:lnTo>
                    <a:lnTo>
                      <a:pt x="227" y="362"/>
                    </a:lnTo>
                    <a:lnTo>
                      <a:pt x="227" y="362"/>
                    </a:lnTo>
                    <a:lnTo>
                      <a:pt x="227" y="363"/>
                    </a:lnTo>
                    <a:lnTo>
                      <a:pt x="226" y="365"/>
                    </a:lnTo>
                    <a:lnTo>
                      <a:pt x="226" y="363"/>
                    </a:lnTo>
                    <a:lnTo>
                      <a:pt x="224" y="363"/>
                    </a:lnTo>
                    <a:lnTo>
                      <a:pt x="223" y="369"/>
                    </a:lnTo>
                    <a:lnTo>
                      <a:pt x="221" y="369"/>
                    </a:lnTo>
                    <a:lnTo>
                      <a:pt x="223" y="373"/>
                    </a:lnTo>
                    <a:lnTo>
                      <a:pt x="226" y="374"/>
                    </a:lnTo>
                    <a:lnTo>
                      <a:pt x="226" y="376"/>
                    </a:lnTo>
                    <a:lnTo>
                      <a:pt x="224" y="377"/>
                    </a:lnTo>
                    <a:lnTo>
                      <a:pt x="224" y="379"/>
                    </a:lnTo>
                    <a:lnTo>
                      <a:pt x="221" y="380"/>
                    </a:lnTo>
                    <a:lnTo>
                      <a:pt x="221" y="382"/>
                    </a:lnTo>
                    <a:lnTo>
                      <a:pt x="224" y="382"/>
                    </a:lnTo>
                    <a:lnTo>
                      <a:pt x="224" y="383"/>
                    </a:lnTo>
                    <a:lnTo>
                      <a:pt x="221" y="385"/>
                    </a:lnTo>
                    <a:lnTo>
                      <a:pt x="219" y="387"/>
                    </a:lnTo>
                    <a:lnTo>
                      <a:pt x="219" y="387"/>
                    </a:lnTo>
                    <a:lnTo>
                      <a:pt x="221" y="387"/>
                    </a:lnTo>
                    <a:lnTo>
                      <a:pt x="221" y="390"/>
                    </a:lnTo>
                    <a:lnTo>
                      <a:pt x="221" y="393"/>
                    </a:lnTo>
                    <a:lnTo>
                      <a:pt x="221" y="394"/>
                    </a:lnTo>
                    <a:lnTo>
                      <a:pt x="221" y="396"/>
                    </a:lnTo>
                    <a:lnTo>
                      <a:pt x="219" y="396"/>
                    </a:lnTo>
                    <a:lnTo>
                      <a:pt x="218" y="396"/>
                    </a:lnTo>
                    <a:lnTo>
                      <a:pt x="218" y="398"/>
                    </a:lnTo>
                    <a:lnTo>
                      <a:pt x="221" y="398"/>
                    </a:lnTo>
                    <a:lnTo>
                      <a:pt x="221" y="399"/>
                    </a:lnTo>
                    <a:lnTo>
                      <a:pt x="221" y="399"/>
                    </a:lnTo>
                    <a:lnTo>
                      <a:pt x="218" y="399"/>
                    </a:lnTo>
                    <a:lnTo>
                      <a:pt x="218" y="399"/>
                    </a:lnTo>
                    <a:lnTo>
                      <a:pt x="219" y="402"/>
                    </a:lnTo>
                    <a:lnTo>
                      <a:pt x="221" y="404"/>
                    </a:lnTo>
                    <a:lnTo>
                      <a:pt x="221" y="405"/>
                    </a:lnTo>
                    <a:lnTo>
                      <a:pt x="218" y="405"/>
                    </a:lnTo>
                    <a:lnTo>
                      <a:pt x="218" y="405"/>
                    </a:lnTo>
                    <a:lnTo>
                      <a:pt x="221" y="407"/>
                    </a:lnTo>
                    <a:lnTo>
                      <a:pt x="221" y="413"/>
                    </a:lnTo>
                    <a:lnTo>
                      <a:pt x="216" y="416"/>
                    </a:lnTo>
                    <a:lnTo>
                      <a:pt x="215" y="421"/>
                    </a:lnTo>
                    <a:lnTo>
                      <a:pt x="216" y="422"/>
                    </a:lnTo>
                    <a:lnTo>
                      <a:pt x="218" y="427"/>
                    </a:lnTo>
                    <a:lnTo>
                      <a:pt x="221" y="433"/>
                    </a:lnTo>
                    <a:lnTo>
                      <a:pt x="221" y="433"/>
                    </a:lnTo>
                    <a:close/>
                  </a:path>
                </a:pathLst>
              </a:custGeom>
              <a:grpFill/>
              <a:ln w="4826" cap="rnd">
                <a:solidFill>
                  <a:schemeClr val="bg1"/>
                </a:solidFill>
                <a:prstDash val="solid"/>
                <a:round/>
                <a:headEnd/>
                <a:tailEnd/>
              </a:ln>
            </p:spPr>
            <p:txBody>
              <a:bodyPr/>
              <a:lstStyle/>
              <a:p>
                <a:pPr>
                  <a:defRPr/>
                </a:pPr>
                <a:endParaRPr lang="en-US">
                  <a:latin typeface="Arial" charset="0"/>
                </a:endParaRPr>
              </a:p>
            </p:txBody>
          </p:sp>
          <p:sp>
            <p:nvSpPr>
              <p:cNvPr id="42" name="Freeform 41"/>
              <p:cNvSpPr>
                <a:spLocks/>
              </p:cNvSpPr>
              <p:nvPr/>
            </p:nvSpPr>
            <p:spPr bwMode="auto">
              <a:xfrm>
                <a:off x="7035800" y="2963863"/>
                <a:ext cx="30163" cy="34925"/>
              </a:xfrm>
              <a:custGeom>
                <a:avLst/>
                <a:gdLst/>
                <a:ahLst/>
                <a:cxnLst>
                  <a:cxn ang="0">
                    <a:pos x="7" y="2"/>
                  </a:cxn>
                  <a:cxn ang="0">
                    <a:pos x="14" y="8"/>
                  </a:cxn>
                  <a:cxn ang="0">
                    <a:pos x="8" y="17"/>
                  </a:cxn>
                  <a:cxn ang="0">
                    <a:pos x="8" y="16"/>
                  </a:cxn>
                  <a:cxn ang="0">
                    <a:pos x="7" y="14"/>
                  </a:cxn>
                  <a:cxn ang="0">
                    <a:pos x="7" y="13"/>
                  </a:cxn>
                  <a:cxn ang="0">
                    <a:pos x="7" y="11"/>
                  </a:cxn>
                  <a:cxn ang="0">
                    <a:pos x="5" y="10"/>
                  </a:cxn>
                  <a:cxn ang="0">
                    <a:pos x="3" y="8"/>
                  </a:cxn>
                  <a:cxn ang="0">
                    <a:pos x="0" y="7"/>
                  </a:cxn>
                  <a:cxn ang="0">
                    <a:pos x="5" y="0"/>
                  </a:cxn>
                  <a:cxn ang="0">
                    <a:pos x="7" y="2"/>
                  </a:cxn>
                  <a:cxn ang="0">
                    <a:pos x="7" y="2"/>
                  </a:cxn>
                </a:cxnLst>
                <a:rect l="0" t="0" r="r" b="b"/>
                <a:pathLst>
                  <a:path w="14" h="17">
                    <a:moveTo>
                      <a:pt x="7" y="2"/>
                    </a:moveTo>
                    <a:lnTo>
                      <a:pt x="14" y="8"/>
                    </a:lnTo>
                    <a:lnTo>
                      <a:pt x="8" y="17"/>
                    </a:lnTo>
                    <a:lnTo>
                      <a:pt x="8" y="16"/>
                    </a:lnTo>
                    <a:lnTo>
                      <a:pt x="7" y="14"/>
                    </a:lnTo>
                    <a:lnTo>
                      <a:pt x="7" y="13"/>
                    </a:lnTo>
                    <a:lnTo>
                      <a:pt x="7" y="11"/>
                    </a:lnTo>
                    <a:lnTo>
                      <a:pt x="5" y="10"/>
                    </a:lnTo>
                    <a:lnTo>
                      <a:pt x="3" y="8"/>
                    </a:lnTo>
                    <a:lnTo>
                      <a:pt x="0" y="7"/>
                    </a:lnTo>
                    <a:lnTo>
                      <a:pt x="5" y="0"/>
                    </a:lnTo>
                    <a:lnTo>
                      <a:pt x="7" y="2"/>
                    </a:lnTo>
                    <a:lnTo>
                      <a:pt x="7" y="2"/>
                    </a:lnTo>
                    <a:close/>
                  </a:path>
                </a:pathLst>
              </a:custGeom>
              <a:grpFill/>
              <a:ln w="4763" cap="rnd">
                <a:solidFill>
                  <a:schemeClr val="bg1"/>
                </a:solidFill>
                <a:prstDash val="solid"/>
                <a:round/>
                <a:headEnd/>
                <a:tailEnd/>
              </a:ln>
            </p:spPr>
            <p:txBody>
              <a:bodyPr/>
              <a:lstStyle/>
              <a:p>
                <a:pPr>
                  <a:defRPr/>
                </a:pPr>
                <a:endParaRPr lang="en-US">
                  <a:latin typeface="Arial" charset="0"/>
                </a:endParaRPr>
              </a:p>
            </p:txBody>
          </p:sp>
          <p:sp>
            <p:nvSpPr>
              <p:cNvPr id="43" name="Freeform 42"/>
              <p:cNvSpPr>
                <a:spLocks/>
              </p:cNvSpPr>
              <p:nvPr/>
            </p:nvSpPr>
            <p:spPr bwMode="auto">
              <a:xfrm>
                <a:off x="6364288" y="2746375"/>
                <a:ext cx="582612" cy="644525"/>
              </a:xfrm>
              <a:custGeom>
                <a:avLst/>
                <a:gdLst/>
                <a:ahLst/>
                <a:cxnLst>
                  <a:cxn ang="0">
                    <a:pos x="174" y="170"/>
                  </a:cxn>
                  <a:cxn ang="0">
                    <a:pos x="170" y="192"/>
                  </a:cxn>
                  <a:cxn ang="0">
                    <a:pos x="165" y="211"/>
                  </a:cxn>
                  <a:cxn ang="0">
                    <a:pos x="157" y="231"/>
                  </a:cxn>
                  <a:cxn ang="0">
                    <a:pos x="151" y="247"/>
                  </a:cxn>
                  <a:cxn ang="0">
                    <a:pos x="154" y="258"/>
                  </a:cxn>
                  <a:cxn ang="0">
                    <a:pos x="149" y="270"/>
                  </a:cxn>
                  <a:cxn ang="0">
                    <a:pos x="137" y="272"/>
                  </a:cxn>
                  <a:cxn ang="0">
                    <a:pos x="124" y="281"/>
                  </a:cxn>
                  <a:cxn ang="0">
                    <a:pos x="115" y="291"/>
                  </a:cxn>
                  <a:cxn ang="0">
                    <a:pos x="93" y="295"/>
                  </a:cxn>
                  <a:cxn ang="0">
                    <a:pos x="79" y="305"/>
                  </a:cxn>
                  <a:cxn ang="0">
                    <a:pos x="60" y="300"/>
                  </a:cxn>
                  <a:cxn ang="0">
                    <a:pos x="49" y="284"/>
                  </a:cxn>
                  <a:cxn ang="0">
                    <a:pos x="45" y="281"/>
                  </a:cxn>
                  <a:cxn ang="0">
                    <a:pos x="35" y="273"/>
                  </a:cxn>
                  <a:cxn ang="0">
                    <a:pos x="20" y="261"/>
                  </a:cxn>
                  <a:cxn ang="0">
                    <a:pos x="9" y="244"/>
                  </a:cxn>
                  <a:cxn ang="0">
                    <a:pos x="3" y="225"/>
                  </a:cxn>
                  <a:cxn ang="0">
                    <a:pos x="3" y="211"/>
                  </a:cxn>
                  <a:cxn ang="0">
                    <a:pos x="18" y="192"/>
                  </a:cxn>
                  <a:cxn ang="0">
                    <a:pos x="20" y="174"/>
                  </a:cxn>
                  <a:cxn ang="0">
                    <a:pos x="29" y="153"/>
                  </a:cxn>
                  <a:cxn ang="0">
                    <a:pos x="37" y="164"/>
                  </a:cxn>
                  <a:cxn ang="0">
                    <a:pos x="42" y="152"/>
                  </a:cxn>
                  <a:cxn ang="0">
                    <a:pos x="40" y="138"/>
                  </a:cxn>
                  <a:cxn ang="0">
                    <a:pos x="51" y="120"/>
                  </a:cxn>
                  <a:cxn ang="0">
                    <a:pos x="68" y="114"/>
                  </a:cxn>
                  <a:cxn ang="0">
                    <a:pos x="79" y="99"/>
                  </a:cxn>
                  <a:cxn ang="0">
                    <a:pos x="88" y="83"/>
                  </a:cxn>
                  <a:cxn ang="0">
                    <a:pos x="88" y="67"/>
                  </a:cxn>
                  <a:cxn ang="0">
                    <a:pos x="90" y="58"/>
                  </a:cxn>
                  <a:cxn ang="0">
                    <a:pos x="93" y="28"/>
                  </a:cxn>
                  <a:cxn ang="0">
                    <a:pos x="87" y="7"/>
                  </a:cxn>
                  <a:cxn ang="0">
                    <a:pos x="96" y="21"/>
                  </a:cxn>
                  <a:cxn ang="0">
                    <a:pos x="151" y="71"/>
                  </a:cxn>
                  <a:cxn ang="0">
                    <a:pos x="185" y="102"/>
                  </a:cxn>
                  <a:cxn ang="0">
                    <a:pos x="195" y="86"/>
                  </a:cxn>
                  <a:cxn ang="0">
                    <a:pos x="207" y="78"/>
                  </a:cxn>
                  <a:cxn ang="0">
                    <a:pos x="212" y="69"/>
                  </a:cxn>
                  <a:cxn ang="0">
                    <a:pos x="215" y="74"/>
                  </a:cxn>
                  <a:cxn ang="0">
                    <a:pos x="230" y="75"/>
                  </a:cxn>
                  <a:cxn ang="0">
                    <a:pos x="230" y="66"/>
                  </a:cxn>
                  <a:cxn ang="0">
                    <a:pos x="243" y="60"/>
                  </a:cxn>
                  <a:cxn ang="0">
                    <a:pos x="258" y="61"/>
                  </a:cxn>
                  <a:cxn ang="0">
                    <a:pos x="263" y="60"/>
                  </a:cxn>
                  <a:cxn ang="0">
                    <a:pos x="265" y="66"/>
                  </a:cxn>
                  <a:cxn ang="0">
                    <a:pos x="268" y="69"/>
                  </a:cxn>
                  <a:cxn ang="0">
                    <a:pos x="271" y="75"/>
                  </a:cxn>
                  <a:cxn ang="0">
                    <a:pos x="276" y="83"/>
                  </a:cxn>
                  <a:cxn ang="0">
                    <a:pos x="260" y="92"/>
                  </a:cxn>
                  <a:cxn ang="0">
                    <a:pos x="241" y="89"/>
                  </a:cxn>
                  <a:cxn ang="0">
                    <a:pos x="238" y="108"/>
                  </a:cxn>
                  <a:cxn ang="0">
                    <a:pos x="232" y="124"/>
                  </a:cxn>
                  <a:cxn ang="0">
                    <a:pos x="224" y="130"/>
                  </a:cxn>
                  <a:cxn ang="0">
                    <a:pos x="207" y="145"/>
                  </a:cxn>
                </a:cxnLst>
                <a:rect l="0" t="0" r="r" b="b"/>
                <a:pathLst>
                  <a:path w="277" h="306">
                    <a:moveTo>
                      <a:pt x="202" y="172"/>
                    </a:moveTo>
                    <a:lnTo>
                      <a:pt x="199" y="177"/>
                    </a:lnTo>
                    <a:lnTo>
                      <a:pt x="198" y="178"/>
                    </a:lnTo>
                    <a:lnTo>
                      <a:pt x="187" y="177"/>
                    </a:lnTo>
                    <a:lnTo>
                      <a:pt x="182" y="169"/>
                    </a:lnTo>
                    <a:lnTo>
                      <a:pt x="176" y="167"/>
                    </a:lnTo>
                    <a:lnTo>
                      <a:pt x="174" y="170"/>
                    </a:lnTo>
                    <a:lnTo>
                      <a:pt x="174" y="174"/>
                    </a:lnTo>
                    <a:lnTo>
                      <a:pt x="174" y="175"/>
                    </a:lnTo>
                    <a:lnTo>
                      <a:pt x="174" y="181"/>
                    </a:lnTo>
                    <a:lnTo>
                      <a:pt x="174" y="184"/>
                    </a:lnTo>
                    <a:lnTo>
                      <a:pt x="174" y="189"/>
                    </a:lnTo>
                    <a:lnTo>
                      <a:pt x="171" y="189"/>
                    </a:lnTo>
                    <a:lnTo>
                      <a:pt x="170" y="192"/>
                    </a:lnTo>
                    <a:lnTo>
                      <a:pt x="170" y="194"/>
                    </a:lnTo>
                    <a:lnTo>
                      <a:pt x="171" y="195"/>
                    </a:lnTo>
                    <a:lnTo>
                      <a:pt x="171" y="195"/>
                    </a:lnTo>
                    <a:lnTo>
                      <a:pt x="170" y="198"/>
                    </a:lnTo>
                    <a:lnTo>
                      <a:pt x="165" y="205"/>
                    </a:lnTo>
                    <a:lnTo>
                      <a:pt x="165" y="206"/>
                    </a:lnTo>
                    <a:lnTo>
                      <a:pt x="165" y="211"/>
                    </a:lnTo>
                    <a:lnTo>
                      <a:pt x="165" y="211"/>
                    </a:lnTo>
                    <a:lnTo>
                      <a:pt x="165" y="214"/>
                    </a:lnTo>
                    <a:lnTo>
                      <a:pt x="165" y="217"/>
                    </a:lnTo>
                    <a:lnTo>
                      <a:pt x="162" y="222"/>
                    </a:lnTo>
                    <a:lnTo>
                      <a:pt x="160" y="225"/>
                    </a:lnTo>
                    <a:lnTo>
                      <a:pt x="157" y="230"/>
                    </a:lnTo>
                    <a:lnTo>
                      <a:pt x="157" y="231"/>
                    </a:lnTo>
                    <a:lnTo>
                      <a:pt x="156" y="233"/>
                    </a:lnTo>
                    <a:lnTo>
                      <a:pt x="154" y="234"/>
                    </a:lnTo>
                    <a:lnTo>
                      <a:pt x="154" y="236"/>
                    </a:lnTo>
                    <a:lnTo>
                      <a:pt x="152" y="241"/>
                    </a:lnTo>
                    <a:lnTo>
                      <a:pt x="152" y="242"/>
                    </a:lnTo>
                    <a:lnTo>
                      <a:pt x="151" y="245"/>
                    </a:lnTo>
                    <a:lnTo>
                      <a:pt x="151" y="247"/>
                    </a:lnTo>
                    <a:lnTo>
                      <a:pt x="149" y="252"/>
                    </a:lnTo>
                    <a:lnTo>
                      <a:pt x="149" y="252"/>
                    </a:lnTo>
                    <a:lnTo>
                      <a:pt x="149" y="255"/>
                    </a:lnTo>
                    <a:lnTo>
                      <a:pt x="149" y="255"/>
                    </a:lnTo>
                    <a:lnTo>
                      <a:pt x="152" y="255"/>
                    </a:lnTo>
                    <a:lnTo>
                      <a:pt x="156" y="255"/>
                    </a:lnTo>
                    <a:lnTo>
                      <a:pt x="154" y="258"/>
                    </a:lnTo>
                    <a:lnTo>
                      <a:pt x="149" y="261"/>
                    </a:lnTo>
                    <a:lnTo>
                      <a:pt x="149" y="264"/>
                    </a:lnTo>
                    <a:lnTo>
                      <a:pt x="151" y="264"/>
                    </a:lnTo>
                    <a:lnTo>
                      <a:pt x="152" y="264"/>
                    </a:lnTo>
                    <a:lnTo>
                      <a:pt x="152" y="266"/>
                    </a:lnTo>
                    <a:lnTo>
                      <a:pt x="149" y="269"/>
                    </a:lnTo>
                    <a:lnTo>
                      <a:pt x="149" y="270"/>
                    </a:lnTo>
                    <a:lnTo>
                      <a:pt x="146" y="270"/>
                    </a:lnTo>
                    <a:lnTo>
                      <a:pt x="145" y="273"/>
                    </a:lnTo>
                    <a:lnTo>
                      <a:pt x="141" y="275"/>
                    </a:lnTo>
                    <a:lnTo>
                      <a:pt x="141" y="275"/>
                    </a:lnTo>
                    <a:lnTo>
                      <a:pt x="140" y="272"/>
                    </a:lnTo>
                    <a:lnTo>
                      <a:pt x="140" y="272"/>
                    </a:lnTo>
                    <a:lnTo>
                      <a:pt x="137" y="272"/>
                    </a:lnTo>
                    <a:lnTo>
                      <a:pt x="134" y="275"/>
                    </a:lnTo>
                    <a:lnTo>
                      <a:pt x="129" y="281"/>
                    </a:lnTo>
                    <a:lnTo>
                      <a:pt x="127" y="281"/>
                    </a:lnTo>
                    <a:lnTo>
                      <a:pt x="126" y="281"/>
                    </a:lnTo>
                    <a:lnTo>
                      <a:pt x="126" y="283"/>
                    </a:lnTo>
                    <a:lnTo>
                      <a:pt x="124" y="283"/>
                    </a:lnTo>
                    <a:lnTo>
                      <a:pt x="124" y="281"/>
                    </a:lnTo>
                    <a:lnTo>
                      <a:pt x="123" y="281"/>
                    </a:lnTo>
                    <a:lnTo>
                      <a:pt x="123" y="280"/>
                    </a:lnTo>
                    <a:lnTo>
                      <a:pt x="120" y="280"/>
                    </a:lnTo>
                    <a:lnTo>
                      <a:pt x="118" y="283"/>
                    </a:lnTo>
                    <a:lnTo>
                      <a:pt x="120" y="286"/>
                    </a:lnTo>
                    <a:lnTo>
                      <a:pt x="120" y="286"/>
                    </a:lnTo>
                    <a:lnTo>
                      <a:pt x="115" y="291"/>
                    </a:lnTo>
                    <a:lnTo>
                      <a:pt x="113" y="292"/>
                    </a:lnTo>
                    <a:lnTo>
                      <a:pt x="113" y="292"/>
                    </a:lnTo>
                    <a:lnTo>
                      <a:pt x="112" y="291"/>
                    </a:lnTo>
                    <a:lnTo>
                      <a:pt x="110" y="292"/>
                    </a:lnTo>
                    <a:lnTo>
                      <a:pt x="102" y="295"/>
                    </a:lnTo>
                    <a:lnTo>
                      <a:pt x="99" y="298"/>
                    </a:lnTo>
                    <a:lnTo>
                      <a:pt x="93" y="295"/>
                    </a:lnTo>
                    <a:lnTo>
                      <a:pt x="90" y="292"/>
                    </a:lnTo>
                    <a:lnTo>
                      <a:pt x="87" y="294"/>
                    </a:lnTo>
                    <a:lnTo>
                      <a:pt x="87" y="297"/>
                    </a:lnTo>
                    <a:lnTo>
                      <a:pt x="84" y="300"/>
                    </a:lnTo>
                    <a:lnTo>
                      <a:pt x="82" y="300"/>
                    </a:lnTo>
                    <a:lnTo>
                      <a:pt x="82" y="301"/>
                    </a:lnTo>
                    <a:lnTo>
                      <a:pt x="79" y="305"/>
                    </a:lnTo>
                    <a:lnTo>
                      <a:pt x="71" y="306"/>
                    </a:lnTo>
                    <a:lnTo>
                      <a:pt x="70" y="303"/>
                    </a:lnTo>
                    <a:lnTo>
                      <a:pt x="67" y="303"/>
                    </a:lnTo>
                    <a:lnTo>
                      <a:pt x="67" y="301"/>
                    </a:lnTo>
                    <a:lnTo>
                      <a:pt x="63" y="300"/>
                    </a:lnTo>
                    <a:lnTo>
                      <a:pt x="62" y="301"/>
                    </a:lnTo>
                    <a:lnTo>
                      <a:pt x="60" y="300"/>
                    </a:lnTo>
                    <a:lnTo>
                      <a:pt x="59" y="298"/>
                    </a:lnTo>
                    <a:lnTo>
                      <a:pt x="59" y="297"/>
                    </a:lnTo>
                    <a:lnTo>
                      <a:pt x="56" y="297"/>
                    </a:lnTo>
                    <a:lnTo>
                      <a:pt x="54" y="294"/>
                    </a:lnTo>
                    <a:lnTo>
                      <a:pt x="54" y="291"/>
                    </a:lnTo>
                    <a:lnTo>
                      <a:pt x="49" y="286"/>
                    </a:lnTo>
                    <a:lnTo>
                      <a:pt x="49" y="284"/>
                    </a:lnTo>
                    <a:lnTo>
                      <a:pt x="51" y="283"/>
                    </a:lnTo>
                    <a:lnTo>
                      <a:pt x="53" y="283"/>
                    </a:lnTo>
                    <a:lnTo>
                      <a:pt x="49" y="280"/>
                    </a:lnTo>
                    <a:lnTo>
                      <a:pt x="49" y="280"/>
                    </a:lnTo>
                    <a:lnTo>
                      <a:pt x="46" y="281"/>
                    </a:lnTo>
                    <a:lnTo>
                      <a:pt x="45" y="280"/>
                    </a:lnTo>
                    <a:lnTo>
                      <a:pt x="45" y="281"/>
                    </a:lnTo>
                    <a:lnTo>
                      <a:pt x="42" y="280"/>
                    </a:lnTo>
                    <a:lnTo>
                      <a:pt x="39" y="280"/>
                    </a:lnTo>
                    <a:lnTo>
                      <a:pt x="39" y="280"/>
                    </a:lnTo>
                    <a:lnTo>
                      <a:pt x="39" y="278"/>
                    </a:lnTo>
                    <a:lnTo>
                      <a:pt x="39" y="276"/>
                    </a:lnTo>
                    <a:lnTo>
                      <a:pt x="37" y="276"/>
                    </a:lnTo>
                    <a:lnTo>
                      <a:pt x="35" y="273"/>
                    </a:lnTo>
                    <a:lnTo>
                      <a:pt x="34" y="275"/>
                    </a:lnTo>
                    <a:lnTo>
                      <a:pt x="31" y="272"/>
                    </a:lnTo>
                    <a:lnTo>
                      <a:pt x="28" y="272"/>
                    </a:lnTo>
                    <a:lnTo>
                      <a:pt x="24" y="266"/>
                    </a:lnTo>
                    <a:lnTo>
                      <a:pt x="24" y="264"/>
                    </a:lnTo>
                    <a:lnTo>
                      <a:pt x="24" y="262"/>
                    </a:lnTo>
                    <a:lnTo>
                      <a:pt x="20" y="261"/>
                    </a:lnTo>
                    <a:lnTo>
                      <a:pt x="18" y="255"/>
                    </a:lnTo>
                    <a:lnTo>
                      <a:pt x="17" y="253"/>
                    </a:lnTo>
                    <a:lnTo>
                      <a:pt x="12" y="252"/>
                    </a:lnTo>
                    <a:lnTo>
                      <a:pt x="12" y="250"/>
                    </a:lnTo>
                    <a:lnTo>
                      <a:pt x="14" y="248"/>
                    </a:lnTo>
                    <a:lnTo>
                      <a:pt x="14" y="247"/>
                    </a:lnTo>
                    <a:lnTo>
                      <a:pt x="9" y="244"/>
                    </a:lnTo>
                    <a:lnTo>
                      <a:pt x="4" y="236"/>
                    </a:lnTo>
                    <a:lnTo>
                      <a:pt x="1" y="233"/>
                    </a:lnTo>
                    <a:lnTo>
                      <a:pt x="0" y="231"/>
                    </a:lnTo>
                    <a:lnTo>
                      <a:pt x="3" y="230"/>
                    </a:lnTo>
                    <a:lnTo>
                      <a:pt x="3" y="230"/>
                    </a:lnTo>
                    <a:lnTo>
                      <a:pt x="1" y="225"/>
                    </a:lnTo>
                    <a:lnTo>
                      <a:pt x="3" y="225"/>
                    </a:lnTo>
                    <a:lnTo>
                      <a:pt x="4" y="223"/>
                    </a:lnTo>
                    <a:lnTo>
                      <a:pt x="3" y="220"/>
                    </a:lnTo>
                    <a:lnTo>
                      <a:pt x="3" y="219"/>
                    </a:lnTo>
                    <a:lnTo>
                      <a:pt x="1" y="214"/>
                    </a:lnTo>
                    <a:lnTo>
                      <a:pt x="1" y="211"/>
                    </a:lnTo>
                    <a:lnTo>
                      <a:pt x="3" y="211"/>
                    </a:lnTo>
                    <a:lnTo>
                      <a:pt x="3" y="211"/>
                    </a:lnTo>
                    <a:lnTo>
                      <a:pt x="6" y="209"/>
                    </a:lnTo>
                    <a:lnTo>
                      <a:pt x="12" y="208"/>
                    </a:lnTo>
                    <a:lnTo>
                      <a:pt x="12" y="208"/>
                    </a:lnTo>
                    <a:lnTo>
                      <a:pt x="17" y="205"/>
                    </a:lnTo>
                    <a:lnTo>
                      <a:pt x="17" y="203"/>
                    </a:lnTo>
                    <a:lnTo>
                      <a:pt x="17" y="192"/>
                    </a:lnTo>
                    <a:lnTo>
                      <a:pt x="18" y="192"/>
                    </a:lnTo>
                    <a:lnTo>
                      <a:pt x="21" y="192"/>
                    </a:lnTo>
                    <a:lnTo>
                      <a:pt x="23" y="191"/>
                    </a:lnTo>
                    <a:lnTo>
                      <a:pt x="23" y="188"/>
                    </a:lnTo>
                    <a:lnTo>
                      <a:pt x="21" y="183"/>
                    </a:lnTo>
                    <a:lnTo>
                      <a:pt x="21" y="181"/>
                    </a:lnTo>
                    <a:lnTo>
                      <a:pt x="18" y="175"/>
                    </a:lnTo>
                    <a:lnTo>
                      <a:pt x="20" y="174"/>
                    </a:lnTo>
                    <a:lnTo>
                      <a:pt x="21" y="170"/>
                    </a:lnTo>
                    <a:lnTo>
                      <a:pt x="21" y="164"/>
                    </a:lnTo>
                    <a:lnTo>
                      <a:pt x="23" y="159"/>
                    </a:lnTo>
                    <a:lnTo>
                      <a:pt x="24" y="158"/>
                    </a:lnTo>
                    <a:lnTo>
                      <a:pt x="24" y="156"/>
                    </a:lnTo>
                    <a:lnTo>
                      <a:pt x="26" y="153"/>
                    </a:lnTo>
                    <a:lnTo>
                      <a:pt x="29" y="153"/>
                    </a:lnTo>
                    <a:lnTo>
                      <a:pt x="31" y="155"/>
                    </a:lnTo>
                    <a:lnTo>
                      <a:pt x="32" y="155"/>
                    </a:lnTo>
                    <a:lnTo>
                      <a:pt x="34" y="155"/>
                    </a:lnTo>
                    <a:lnTo>
                      <a:pt x="35" y="159"/>
                    </a:lnTo>
                    <a:lnTo>
                      <a:pt x="34" y="163"/>
                    </a:lnTo>
                    <a:lnTo>
                      <a:pt x="35" y="164"/>
                    </a:lnTo>
                    <a:lnTo>
                      <a:pt x="37" y="164"/>
                    </a:lnTo>
                    <a:lnTo>
                      <a:pt x="39" y="163"/>
                    </a:lnTo>
                    <a:lnTo>
                      <a:pt x="39" y="158"/>
                    </a:lnTo>
                    <a:lnTo>
                      <a:pt x="40" y="158"/>
                    </a:lnTo>
                    <a:lnTo>
                      <a:pt x="43" y="159"/>
                    </a:lnTo>
                    <a:lnTo>
                      <a:pt x="43" y="158"/>
                    </a:lnTo>
                    <a:lnTo>
                      <a:pt x="42" y="155"/>
                    </a:lnTo>
                    <a:lnTo>
                      <a:pt x="42" y="152"/>
                    </a:lnTo>
                    <a:lnTo>
                      <a:pt x="40" y="149"/>
                    </a:lnTo>
                    <a:lnTo>
                      <a:pt x="39" y="147"/>
                    </a:lnTo>
                    <a:lnTo>
                      <a:pt x="39" y="145"/>
                    </a:lnTo>
                    <a:lnTo>
                      <a:pt x="40" y="145"/>
                    </a:lnTo>
                    <a:lnTo>
                      <a:pt x="42" y="144"/>
                    </a:lnTo>
                    <a:lnTo>
                      <a:pt x="43" y="141"/>
                    </a:lnTo>
                    <a:lnTo>
                      <a:pt x="40" y="138"/>
                    </a:lnTo>
                    <a:lnTo>
                      <a:pt x="43" y="133"/>
                    </a:lnTo>
                    <a:lnTo>
                      <a:pt x="43" y="133"/>
                    </a:lnTo>
                    <a:lnTo>
                      <a:pt x="43" y="130"/>
                    </a:lnTo>
                    <a:lnTo>
                      <a:pt x="45" y="128"/>
                    </a:lnTo>
                    <a:lnTo>
                      <a:pt x="51" y="127"/>
                    </a:lnTo>
                    <a:lnTo>
                      <a:pt x="51" y="122"/>
                    </a:lnTo>
                    <a:lnTo>
                      <a:pt x="51" y="120"/>
                    </a:lnTo>
                    <a:lnTo>
                      <a:pt x="56" y="114"/>
                    </a:lnTo>
                    <a:lnTo>
                      <a:pt x="56" y="114"/>
                    </a:lnTo>
                    <a:lnTo>
                      <a:pt x="57" y="114"/>
                    </a:lnTo>
                    <a:lnTo>
                      <a:pt x="62" y="119"/>
                    </a:lnTo>
                    <a:lnTo>
                      <a:pt x="63" y="117"/>
                    </a:lnTo>
                    <a:lnTo>
                      <a:pt x="67" y="114"/>
                    </a:lnTo>
                    <a:lnTo>
                      <a:pt x="68" y="114"/>
                    </a:lnTo>
                    <a:lnTo>
                      <a:pt x="70" y="113"/>
                    </a:lnTo>
                    <a:lnTo>
                      <a:pt x="71" y="111"/>
                    </a:lnTo>
                    <a:lnTo>
                      <a:pt x="71" y="110"/>
                    </a:lnTo>
                    <a:lnTo>
                      <a:pt x="74" y="106"/>
                    </a:lnTo>
                    <a:lnTo>
                      <a:pt x="76" y="103"/>
                    </a:lnTo>
                    <a:lnTo>
                      <a:pt x="79" y="100"/>
                    </a:lnTo>
                    <a:lnTo>
                      <a:pt x="79" y="99"/>
                    </a:lnTo>
                    <a:lnTo>
                      <a:pt x="81" y="96"/>
                    </a:lnTo>
                    <a:lnTo>
                      <a:pt x="84" y="92"/>
                    </a:lnTo>
                    <a:lnTo>
                      <a:pt x="85" y="92"/>
                    </a:lnTo>
                    <a:lnTo>
                      <a:pt x="87" y="91"/>
                    </a:lnTo>
                    <a:lnTo>
                      <a:pt x="87" y="86"/>
                    </a:lnTo>
                    <a:lnTo>
                      <a:pt x="87" y="86"/>
                    </a:lnTo>
                    <a:lnTo>
                      <a:pt x="88" y="83"/>
                    </a:lnTo>
                    <a:lnTo>
                      <a:pt x="88" y="81"/>
                    </a:lnTo>
                    <a:lnTo>
                      <a:pt x="87" y="80"/>
                    </a:lnTo>
                    <a:lnTo>
                      <a:pt x="85" y="78"/>
                    </a:lnTo>
                    <a:lnTo>
                      <a:pt x="88" y="74"/>
                    </a:lnTo>
                    <a:lnTo>
                      <a:pt x="87" y="71"/>
                    </a:lnTo>
                    <a:lnTo>
                      <a:pt x="88" y="69"/>
                    </a:lnTo>
                    <a:lnTo>
                      <a:pt x="88" y="67"/>
                    </a:lnTo>
                    <a:lnTo>
                      <a:pt x="87" y="66"/>
                    </a:lnTo>
                    <a:lnTo>
                      <a:pt x="87" y="64"/>
                    </a:lnTo>
                    <a:lnTo>
                      <a:pt x="87" y="64"/>
                    </a:lnTo>
                    <a:lnTo>
                      <a:pt x="90" y="64"/>
                    </a:lnTo>
                    <a:lnTo>
                      <a:pt x="90" y="64"/>
                    </a:lnTo>
                    <a:lnTo>
                      <a:pt x="90" y="61"/>
                    </a:lnTo>
                    <a:lnTo>
                      <a:pt x="90" y="58"/>
                    </a:lnTo>
                    <a:lnTo>
                      <a:pt x="90" y="53"/>
                    </a:lnTo>
                    <a:lnTo>
                      <a:pt x="90" y="42"/>
                    </a:lnTo>
                    <a:lnTo>
                      <a:pt x="90" y="42"/>
                    </a:lnTo>
                    <a:lnTo>
                      <a:pt x="90" y="39"/>
                    </a:lnTo>
                    <a:lnTo>
                      <a:pt x="92" y="35"/>
                    </a:lnTo>
                    <a:lnTo>
                      <a:pt x="93" y="32"/>
                    </a:lnTo>
                    <a:lnTo>
                      <a:pt x="93" y="28"/>
                    </a:lnTo>
                    <a:lnTo>
                      <a:pt x="93" y="24"/>
                    </a:lnTo>
                    <a:lnTo>
                      <a:pt x="90" y="22"/>
                    </a:lnTo>
                    <a:lnTo>
                      <a:pt x="90" y="21"/>
                    </a:lnTo>
                    <a:lnTo>
                      <a:pt x="92" y="14"/>
                    </a:lnTo>
                    <a:lnTo>
                      <a:pt x="90" y="11"/>
                    </a:lnTo>
                    <a:lnTo>
                      <a:pt x="88" y="10"/>
                    </a:lnTo>
                    <a:lnTo>
                      <a:pt x="87" y="7"/>
                    </a:lnTo>
                    <a:lnTo>
                      <a:pt x="87" y="5"/>
                    </a:lnTo>
                    <a:lnTo>
                      <a:pt x="87" y="3"/>
                    </a:lnTo>
                    <a:lnTo>
                      <a:pt x="88" y="2"/>
                    </a:lnTo>
                    <a:lnTo>
                      <a:pt x="90" y="2"/>
                    </a:lnTo>
                    <a:lnTo>
                      <a:pt x="93" y="0"/>
                    </a:lnTo>
                    <a:lnTo>
                      <a:pt x="96" y="13"/>
                    </a:lnTo>
                    <a:lnTo>
                      <a:pt x="96" y="21"/>
                    </a:lnTo>
                    <a:lnTo>
                      <a:pt x="99" y="41"/>
                    </a:lnTo>
                    <a:lnTo>
                      <a:pt x="102" y="52"/>
                    </a:lnTo>
                    <a:lnTo>
                      <a:pt x="102" y="58"/>
                    </a:lnTo>
                    <a:lnTo>
                      <a:pt x="106" y="78"/>
                    </a:lnTo>
                    <a:lnTo>
                      <a:pt x="112" y="78"/>
                    </a:lnTo>
                    <a:lnTo>
                      <a:pt x="143" y="72"/>
                    </a:lnTo>
                    <a:lnTo>
                      <a:pt x="151" y="71"/>
                    </a:lnTo>
                    <a:lnTo>
                      <a:pt x="168" y="67"/>
                    </a:lnTo>
                    <a:lnTo>
                      <a:pt x="176" y="113"/>
                    </a:lnTo>
                    <a:lnTo>
                      <a:pt x="177" y="111"/>
                    </a:lnTo>
                    <a:lnTo>
                      <a:pt x="177" y="111"/>
                    </a:lnTo>
                    <a:lnTo>
                      <a:pt x="180" y="106"/>
                    </a:lnTo>
                    <a:lnTo>
                      <a:pt x="182" y="103"/>
                    </a:lnTo>
                    <a:lnTo>
                      <a:pt x="185" y="102"/>
                    </a:lnTo>
                    <a:lnTo>
                      <a:pt x="185" y="100"/>
                    </a:lnTo>
                    <a:lnTo>
                      <a:pt x="187" y="99"/>
                    </a:lnTo>
                    <a:lnTo>
                      <a:pt x="191" y="92"/>
                    </a:lnTo>
                    <a:lnTo>
                      <a:pt x="191" y="91"/>
                    </a:lnTo>
                    <a:lnTo>
                      <a:pt x="193" y="91"/>
                    </a:lnTo>
                    <a:lnTo>
                      <a:pt x="195" y="88"/>
                    </a:lnTo>
                    <a:lnTo>
                      <a:pt x="195" y="86"/>
                    </a:lnTo>
                    <a:lnTo>
                      <a:pt x="193" y="86"/>
                    </a:lnTo>
                    <a:lnTo>
                      <a:pt x="196" y="86"/>
                    </a:lnTo>
                    <a:lnTo>
                      <a:pt x="196" y="83"/>
                    </a:lnTo>
                    <a:lnTo>
                      <a:pt x="196" y="83"/>
                    </a:lnTo>
                    <a:lnTo>
                      <a:pt x="202" y="86"/>
                    </a:lnTo>
                    <a:lnTo>
                      <a:pt x="202" y="85"/>
                    </a:lnTo>
                    <a:lnTo>
                      <a:pt x="207" y="78"/>
                    </a:lnTo>
                    <a:lnTo>
                      <a:pt x="209" y="75"/>
                    </a:lnTo>
                    <a:lnTo>
                      <a:pt x="210" y="74"/>
                    </a:lnTo>
                    <a:lnTo>
                      <a:pt x="209" y="74"/>
                    </a:lnTo>
                    <a:lnTo>
                      <a:pt x="210" y="71"/>
                    </a:lnTo>
                    <a:lnTo>
                      <a:pt x="209" y="69"/>
                    </a:lnTo>
                    <a:lnTo>
                      <a:pt x="210" y="67"/>
                    </a:lnTo>
                    <a:lnTo>
                      <a:pt x="212" y="69"/>
                    </a:lnTo>
                    <a:lnTo>
                      <a:pt x="213" y="67"/>
                    </a:lnTo>
                    <a:lnTo>
                      <a:pt x="213" y="69"/>
                    </a:lnTo>
                    <a:lnTo>
                      <a:pt x="213" y="71"/>
                    </a:lnTo>
                    <a:lnTo>
                      <a:pt x="212" y="71"/>
                    </a:lnTo>
                    <a:lnTo>
                      <a:pt x="212" y="72"/>
                    </a:lnTo>
                    <a:lnTo>
                      <a:pt x="215" y="72"/>
                    </a:lnTo>
                    <a:lnTo>
                      <a:pt x="215" y="74"/>
                    </a:lnTo>
                    <a:lnTo>
                      <a:pt x="218" y="75"/>
                    </a:lnTo>
                    <a:lnTo>
                      <a:pt x="219" y="75"/>
                    </a:lnTo>
                    <a:lnTo>
                      <a:pt x="221" y="75"/>
                    </a:lnTo>
                    <a:lnTo>
                      <a:pt x="223" y="75"/>
                    </a:lnTo>
                    <a:lnTo>
                      <a:pt x="224" y="75"/>
                    </a:lnTo>
                    <a:lnTo>
                      <a:pt x="227" y="74"/>
                    </a:lnTo>
                    <a:lnTo>
                      <a:pt x="230" y="75"/>
                    </a:lnTo>
                    <a:lnTo>
                      <a:pt x="230" y="74"/>
                    </a:lnTo>
                    <a:lnTo>
                      <a:pt x="232" y="72"/>
                    </a:lnTo>
                    <a:lnTo>
                      <a:pt x="234" y="72"/>
                    </a:lnTo>
                    <a:lnTo>
                      <a:pt x="230" y="69"/>
                    </a:lnTo>
                    <a:lnTo>
                      <a:pt x="230" y="67"/>
                    </a:lnTo>
                    <a:lnTo>
                      <a:pt x="234" y="67"/>
                    </a:lnTo>
                    <a:lnTo>
                      <a:pt x="230" y="66"/>
                    </a:lnTo>
                    <a:lnTo>
                      <a:pt x="234" y="66"/>
                    </a:lnTo>
                    <a:lnTo>
                      <a:pt x="234" y="64"/>
                    </a:lnTo>
                    <a:lnTo>
                      <a:pt x="235" y="64"/>
                    </a:lnTo>
                    <a:lnTo>
                      <a:pt x="235" y="63"/>
                    </a:lnTo>
                    <a:lnTo>
                      <a:pt x="240" y="64"/>
                    </a:lnTo>
                    <a:lnTo>
                      <a:pt x="241" y="61"/>
                    </a:lnTo>
                    <a:lnTo>
                      <a:pt x="243" y="60"/>
                    </a:lnTo>
                    <a:lnTo>
                      <a:pt x="243" y="58"/>
                    </a:lnTo>
                    <a:lnTo>
                      <a:pt x="243" y="58"/>
                    </a:lnTo>
                    <a:lnTo>
                      <a:pt x="244" y="57"/>
                    </a:lnTo>
                    <a:lnTo>
                      <a:pt x="249" y="57"/>
                    </a:lnTo>
                    <a:lnTo>
                      <a:pt x="255" y="61"/>
                    </a:lnTo>
                    <a:lnTo>
                      <a:pt x="257" y="63"/>
                    </a:lnTo>
                    <a:lnTo>
                      <a:pt x="258" y="61"/>
                    </a:lnTo>
                    <a:lnTo>
                      <a:pt x="260" y="63"/>
                    </a:lnTo>
                    <a:lnTo>
                      <a:pt x="260" y="63"/>
                    </a:lnTo>
                    <a:lnTo>
                      <a:pt x="260" y="61"/>
                    </a:lnTo>
                    <a:lnTo>
                      <a:pt x="260" y="61"/>
                    </a:lnTo>
                    <a:lnTo>
                      <a:pt x="262" y="61"/>
                    </a:lnTo>
                    <a:lnTo>
                      <a:pt x="263" y="61"/>
                    </a:lnTo>
                    <a:lnTo>
                      <a:pt x="263" y="60"/>
                    </a:lnTo>
                    <a:lnTo>
                      <a:pt x="265" y="61"/>
                    </a:lnTo>
                    <a:lnTo>
                      <a:pt x="266" y="61"/>
                    </a:lnTo>
                    <a:lnTo>
                      <a:pt x="266" y="63"/>
                    </a:lnTo>
                    <a:lnTo>
                      <a:pt x="266" y="64"/>
                    </a:lnTo>
                    <a:lnTo>
                      <a:pt x="265" y="64"/>
                    </a:lnTo>
                    <a:lnTo>
                      <a:pt x="265" y="64"/>
                    </a:lnTo>
                    <a:lnTo>
                      <a:pt x="265" y="66"/>
                    </a:lnTo>
                    <a:lnTo>
                      <a:pt x="266" y="67"/>
                    </a:lnTo>
                    <a:lnTo>
                      <a:pt x="268" y="67"/>
                    </a:lnTo>
                    <a:lnTo>
                      <a:pt x="268" y="67"/>
                    </a:lnTo>
                    <a:lnTo>
                      <a:pt x="268" y="67"/>
                    </a:lnTo>
                    <a:lnTo>
                      <a:pt x="268" y="67"/>
                    </a:lnTo>
                    <a:lnTo>
                      <a:pt x="268" y="69"/>
                    </a:lnTo>
                    <a:lnTo>
                      <a:pt x="268" y="69"/>
                    </a:lnTo>
                    <a:lnTo>
                      <a:pt x="271" y="69"/>
                    </a:lnTo>
                    <a:lnTo>
                      <a:pt x="271" y="71"/>
                    </a:lnTo>
                    <a:lnTo>
                      <a:pt x="271" y="72"/>
                    </a:lnTo>
                    <a:lnTo>
                      <a:pt x="271" y="72"/>
                    </a:lnTo>
                    <a:lnTo>
                      <a:pt x="271" y="74"/>
                    </a:lnTo>
                    <a:lnTo>
                      <a:pt x="271" y="74"/>
                    </a:lnTo>
                    <a:lnTo>
                      <a:pt x="271" y="75"/>
                    </a:lnTo>
                    <a:lnTo>
                      <a:pt x="274" y="75"/>
                    </a:lnTo>
                    <a:lnTo>
                      <a:pt x="276" y="77"/>
                    </a:lnTo>
                    <a:lnTo>
                      <a:pt x="276" y="77"/>
                    </a:lnTo>
                    <a:lnTo>
                      <a:pt x="274" y="78"/>
                    </a:lnTo>
                    <a:lnTo>
                      <a:pt x="276" y="80"/>
                    </a:lnTo>
                    <a:lnTo>
                      <a:pt x="276" y="81"/>
                    </a:lnTo>
                    <a:lnTo>
                      <a:pt x="276" y="83"/>
                    </a:lnTo>
                    <a:lnTo>
                      <a:pt x="277" y="83"/>
                    </a:lnTo>
                    <a:lnTo>
                      <a:pt x="276" y="86"/>
                    </a:lnTo>
                    <a:lnTo>
                      <a:pt x="276" y="89"/>
                    </a:lnTo>
                    <a:lnTo>
                      <a:pt x="274" y="96"/>
                    </a:lnTo>
                    <a:lnTo>
                      <a:pt x="274" y="100"/>
                    </a:lnTo>
                    <a:lnTo>
                      <a:pt x="274" y="100"/>
                    </a:lnTo>
                    <a:lnTo>
                      <a:pt x="260" y="92"/>
                    </a:lnTo>
                    <a:lnTo>
                      <a:pt x="246" y="83"/>
                    </a:lnTo>
                    <a:lnTo>
                      <a:pt x="243" y="80"/>
                    </a:lnTo>
                    <a:lnTo>
                      <a:pt x="238" y="78"/>
                    </a:lnTo>
                    <a:lnTo>
                      <a:pt x="240" y="85"/>
                    </a:lnTo>
                    <a:lnTo>
                      <a:pt x="240" y="86"/>
                    </a:lnTo>
                    <a:lnTo>
                      <a:pt x="240" y="88"/>
                    </a:lnTo>
                    <a:lnTo>
                      <a:pt x="241" y="89"/>
                    </a:lnTo>
                    <a:lnTo>
                      <a:pt x="238" y="96"/>
                    </a:lnTo>
                    <a:lnTo>
                      <a:pt x="240" y="97"/>
                    </a:lnTo>
                    <a:lnTo>
                      <a:pt x="238" y="100"/>
                    </a:lnTo>
                    <a:lnTo>
                      <a:pt x="238" y="102"/>
                    </a:lnTo>
                    <a:lnTo>
                      <a:pt x="240" y="103"/>
                    </a:lnTo>
                    <a:lnTo>
                      <a:pt x="238" y="106"/>
                    </a:lnTo>
                    <a:lnTo>
                      <a:pt x="238" y="108"/>
                    </a:lnTo>
                    <a:lnTo>
                      <a:pt x="237" y="110"/>
                    </a:lnTo>
                    <a:lnTo>
                      <a:pt x="235" y="111"/>
                    </a:lnTo>
                    <a:lnTo>
                      <a:pt x="234" y="114"/>
                    </a:lnTo>
                    <a:lnTo>
                      <a:pt x="232" y="117"/>
                    </a:lnTo>
                    <a:lnTo>
                      <a:pt x="234" y="117"/>
                    </a:lnTo>
                    <a:lnTo>
                      <a:pt x="234" y="119"/>
                    </a:lnTo>
                    <a:lnTo>
                      <a:pt x="232" y="124"/>
                    </a:lnTo>
                    <a:lnTo>
                      <a:pt x="230" y="122"/>
                    </a:lnTo>
                    <a:lnTo>
                      <a:pt x="229" y="125"/>
                    </a:lnTo>
                    <a:lnTo>
                      <a:pt x="227" y="128"/>
                    </a:lnTo>
                    <a:lnTo>
                      <a:pt x="226" y="130"/>
                    </a:lnTo>
                    <a:lnTo>
                      <a:pt x="224" y="128"/>
                    </a:lnTo>
                    <a:lnTo>
                      <a:pt x="224" y="128"/>
                    </a:lnTo>
                    <a:lnTo>
                      <a:pt x="224" y="130"/>
                    </a:lnTo>
                    <a:lnTo>
                      <a:pt x="221" y="133"/>
                    </a:lnTo>
                    <a:lnTo>
                      <a:pt x="221" y="138"/>
                    </a:lnTo>
                    <a:lnTo>
                      <a:pt x="219" y="144"/>
                    </a:lnTo>
                    <a:lnTo>
                      <a:pt x="210" y="138"/>
                    </a:lnTo>
                    <a:lnTo>
                      <a:pt x="209" y="142"/>
                    </a:lnTo>
                    <a:lnTo>
                      <a:pt x="207" y="144"/>
                    </a:lnTo>
                    <a:lnTo>
                      <a:pt x="207" y="145"/>
                    </a:lnTo>
                    <a:lnTo>
                      <a:pt x="207" y="152"/>
                    </a:lnTo>
                    <a:lnTo>
                      <a:pt x="207" y="155"/>
                    </a:lnTo>
                    <a:lnTo>
                      <a:pt x="205" y="155"/>
                    </a:lnTo>
                    <a:lnTo>
                      <a:pt x="205" y="155"/>
                    </a:lnTo>
                    <a:lnTo>
                      <a:pt x="202" y="172"/>
                    </a:lnTo>
                    <a:lnTo>
                      <a:pt x="202" y="172"/>
                    </a:lnTo>
                    <a:close/>
                  </a:path>
                </a:pathLst>
              </a:custGeom>
              <a:grpFill/>
              <a:ln w="4826" cap="rnd">
                <a:solidFill>
                  <a:schemeClr val="bg1"/>
                </a:solidFill>
                <a:prstDash val="solid"/>
                <a:round/>
                <a:headEnd/>
                <a:tailEnd/>
              </a:ln>
            </p:spPr>
            <p:txBody>
              <a:bodyPr/>
              <a:lstStyle/>
              <a:p>
                <a:pPr>
                  <a:defRPr/>
                </a:pPr>
                <a:endParaRPr lang="en-US">
                  <a:latin typeface="Arial" charset="0"/>
                </a:endParaRPr>
              </a:p>
            </p:txBody>
          </p:sp>
          <p:sp>
            <p:nvSpPr>
              <p:cNvPr id="44" name="Freeform 43"/>
              <p:cNvSpPr>
                <a:spLocks/>
              </p:cNvSpPr>
              <p:nvPr/>
            </p:nvSpPr>
            <p:spPr bwMode="auto">
              <a:xfrm>
                <a:off x="2954338" y="2722563"/>
                <a:ext cx="957262" cy="820737"/>
              </a:xfrm>
              <a:custGeom>
                <a:avLst/>
                <a:gdLst/>
                <a:ahLst/>
                <a:cxnLst>
                  <a:cxn ang="0">
                    <a:pos x="436" y="334"/>
                  </a:cxn>
                  <a:cxn ang="0">
                    <a:pos x="435" y="356"/>
                  </a:cxn>
                  <a:cxn ang="0">
                    <a:pos x="433" y="390"/>
                  </a:cxn>
                  <a:cxn ang="0">
                    <a:pos x="374" y="386"/>
                  </a:cxn>
                  <a:cxn ang="0">
                    <a:pos x="369" y="384"/>
                  </a:cxn>
                  <a:cxn ang="0">
                    <a:pos x="312" y="381"/>
                  </a:cxn>
                  <a:cxn ang="0">
                    <a:pos x="241" y="375"/>
                  </a:cxn>
                  <a:cxn ang="0">
                    <a:pos x="237" y="375"/>
                  </a:cxn>
                  <a:cxn ang="0">
                    <a:pos x="206" y="372"/>
                  </a:cxn>
                  <a:cxn ang="0">
                    <a:pos x="188" y="369"/>
                  </a:cxn>
                  <a:cxn ang="0">
                    <a:pos x="159" y="365"/>
                  </a:cxn>
                  <a:cxn ang="0">
                    <a:pos x="135" y="364"/>
                  </a:cxn>
                  <a:cxn ang="0">
                    <a:pos x="132" y="362"/>
                  </a:cxn>
                  <a:cxn ang="0">
                    <a:pos x="101" y="359"/>
                  </a:cxn>
                  <a:cxn ang="0">
                    <a:pos x="98" y="359"/>
                  </a:cxn>
                  <a:cxn ang="0">
                    <a:pos x="42" y="351"/>
                  </a:cxn>
                  <a:cxn ang="0">
                    <a:pos x="0" y="347"/>
                  </a:cxn>
                  <a:cxn ang="0">
                    <a:pos x="7" y="291"/>
                  </a:cxn>
                  <a:cxn ang="0">
                    <a:pos x="11" y="269"/>
                  </a:cxn>
                  <a:cxn ang="0">
                    <a:pos x="14" y="247"/>
                  </a:cxn>
                  <a:cxn ang="0">
                    <a:pos x="14" y="239"/>
                  </a:cxn>
                  <a:cxn ang="0">
                    <a:pos x="17" y="217"/>
                  </a:cxn>
                  <a:cxn ang="0">
                    <a:pos x="28" y="142"/>
                  </a:cxn>
                  <a:cxn ang="0">
                    <a:pos x="29" y="128"/>
                  </a:cxn>
                  <a:cxn ang="0">
                    <a:pos x="32" y="116"/>
                  </a:cxn>
                  <a:cxn ang="0">
                    <a:pos x="39" y="69"/>
                  </a:cxn>
                  <a:cxn ang="0">
                    <a:pos x="43" y="30"/>
                  </a:cxn>
                  <a:cxn ang="0">
                    <a:pos x="48" y="0"/>
                  </a:cxn>
                  <a:cxn ang="0">
                    <a:pos x="114" y="10"/>
                  </a:cxn>
                  <a:cxn ang="0">
                    <a:pos x="149" y="14"/>
                  </a:cxn>
                  <a:cxn ang="0">
                    <a:pos x="174" y="18"/>
                  </a:cxn>
                  <a:cxn ang="0">
                    <a:pos x="206" y="21"/>
                  </a:cxn>
                  <a:cxn ang="0">
                    <a:pos x="213" y="21"/>
                  </a:cxn>
                  <a:cxn ang="0">
                    <a:pos x="266" y="27"/>
                  </a:cxn>
                  <a:cxn ang="0">
                    <a:pos x="287" y="29"/>
                  </a:cxn>
                  <a:cxn ang="0">
                    <a:pos x="338" y="33"/>
                  </a:cxn>
                  <a:cxn ang="0">
                    <a:pos x="366" y="35"/>
                  </a:cxn>
                  <a:cxn ang="0">
                    <a:pos x="377" y="36"/>
                  </a:cxn>
                  <a:cxn ang="0">
                    <a:pos x="419" y="39"/>
                  </a:cxn>
                  <a:cxn ang="0">
                    <a:pos x="422" y="39"/>
                  </a:cxn>
                  <a:cxn ang="0">
                    <a:pos x="455" y="43"/>
                  </a:cxn>
                  <a:cxn ang="0">
                    <a:pos x="454" y="64"/>
                  </a:cxn>
                  <a:cxn ang="0">
                    <a:pos x="454" y="69"/>
                  </a:cxn>
                  <a:cxn ang="0">
                    <a:pos x="452" y="91"/>
                  </a:cxn>
                  <a:cxn ang="0">
                    <a:pos x="450" y="99"/>
                  </a:cxn>
                  <a:cxn ang="0">
                    <a:pos x="449" y="128"/>
                  </a:cxn>
                  <a:cxn ang="0">
                    <a:pos x="447" y="166"/>
                  </a:cxn>
                  <a:cxn ang="0">
                    <a:pos x="447" y="167"/>
                  </a:cxn>
                  <a:cxn ang="0">
                    <a:pos x="444" y="205"/>
                  </a:cxn>
                  <a:cxn ang="0">
                    <a:pos x="444" y="213"/>
                  </a:cxn>
                  <a:cxn ang="0">
                    <a:pos x="443" y="242"/>
                  </a:cxn>
                  <a:cxn ang="0">
                    <a:pos x="441" y="250"/>
                  </a:cxn>
                  <a:cxn ang="0">
                    <a:pos x="440" y="280"/>
                  </a:cxn>
                  <a:cxn ang="0">
                    <a:pos x="440" y="281"/>
                  </a:cxn>
                  <a:cxn ang="0">
                    <a:pos x="438" y="325"/>
                  </a:cxn>
                  <a:cxn ang="0">
                    <a:pos x="436" y="334"/>
                  </a:cxn>
                  <a:cxn ang="0">
                    <a:pos x="436" y="334"/>
                  </a:cxn>
                </a:cxnLst>
                <a:rect l="0" t="0" r="r" b="b"/>
                <a:pathLst>
                  <a:path w="455" h="390">
                    <a:moveTo>
                      <a:pt x="436" y="334"/>
                    </a:moveTo>
                    <a:lnTo>
                      <a:pt x="435" y="356"/>
                    </a:lnTo>
                    <a:lnTo>
                      <a:pt x="433" y="390"/>
                    </a:lnTo>
                    <a:lnTo>
                      <a:pt x="374" y="386"/>
                    </a:lnTo>
                    <a:lnTo>
                      <a:pt x="369" y="384"/>
                    </a:lnTo>
                    <a:lnTo>
                      <a:pt x="312" y="381"/>
                    </a:lnTo>
                    <a:lnTo>
                      <a:pt x="241" y="375"/>
                    </a:lnTo>
                    <a:lnTo>
                      <a:pt x="237" y="375"/>
                    </a:lnTo>
                    <a:lnTo>
                      <a:pt x="206" y="372"/>
                    </a:lnTo>
                    <a:lnTo>
                      <a:pt x="188" y="369"/>
                    </a:lnTo>
                    <a:lnTo>
                      <a:pt x="159" y="365"/>
                    </a:lnTo>
                    <a:lnTo>
                      <a:pt x="135" y="364"/>
                    </a:lnTo>
                    <a:lnTo>
                      <a:pt x="132" y="362"/>
                    </a:lnTo>
                    <a:lnTo>
                      <a:pt x="101" y="359"/>
                    </a:lnTo>
                    <a:lnTo>
                      <a:pt x="98" y="359"/>
                    </a:lnTo>
                    <a:lnTo>
                      <a:pt x="42" y="351"/>
                    </a:lnTo>
                    <a:lnTo>
                      <a:pt x="0" y="347"/>
                    </a:lnTo>
                    <a:lnTo>
                      <a:pt x="7" y="291"/>
                    </a:lnTo>
                    <a:lnTo>
                      <a:pt x="11" y="269"/>
                    </a:lnTo>
                    <a:lnTo>
                      <a:pt x="14" y="247"/>
                    </a:lnTo>
                    <a:lnTo>
                      <a:pt x="14" y="239"/>
                    </a:lnTo>
                    <a:lnTo>
                      <a:pt x="17" y="217"/>
                    </a:lnTo>
                    <a:lnTo>
                      <a:pt x="28" y="142"/>
                    </a:lnTo>
                    <a:lnTo>
                      <a:pt x="29" y="128"/>
                    </a:lnTo>
                    <a:lnTo>
                      <a:pt x="32" y="116"/>
                    </a:lnTo>
                    <a:lnTo>
                      <a:pt x="39" y="69"/>
                    </a:lnTo>
                    <a:lnTo>
                      <a:pt x="43" y="30"/>
                    </a:lnTo>
                    <a:lnTo>
                      <a:pt x="48" y="0"/>
                    </a:lnTo>
                    <a:lnTo>
                      <a:pt x="114" y="10"/>
                    </a:lnTo>
                    <a:lnTo>
                      <a:pt x="149" y="14"/>
                    </a:lnTo>
                    <a:lnTo>
                      <a:pt x="174" y="18"/>
                    </a:lnTo>
                    <a:lnTo>
                      <a:pt x="206" y="21"/>
                    </a:lnTo>
                    <a:lnTo>
                      <a:pt x="213" y="21"/>
                    </a:lnTo>
                    <a:lnTo>
                      <a:pt x="266" y="27"/>
                    </a:lnTo>
                    <a:lnTo>
                      <a:pt x="287" y="29"/>
                    </a:lnTo>
                    <a:lnTo>
                      <a:pt x="338" y="33"/>
                    </a:lnTo>
                    <a:lnTo>
                      <a:pt x="366" y="35"/>
                    </a:lnTo>
                    <a:lnTo>
                      <a:pt x="377" y="36"/>
                    </a:lnTo>
                    <a:lnTo>
                      <a:pt x="419" y="39"/>
                    </a:lnTo>
                    <a:lnTo>
                      <a:pt x="422" y="39"/>
                    </a:lnTo>
                    <a:lnTo>
                      <a:pt x="455" y="43"/>
                    </a:lnTo>
                    <a:lnTo>
                      <a:pt x="454" y="64"/>
                    </a:lnTo>
                    <a:lnTo>
                      <a:pt x="454" y="69"/>
                    </a:lnTo>
                    <a:lnTo>
                      <a:pt x="452" y="91"/>
                    </a:lnTo>
                    <a:lnTo>
                      <a:pt x="450" y="99"/>
                    </a:lnTo>
                    <a:lnTo>
                      <a:pt x="449" y="128"/>
                    </a:lnTo>
                    <a:lnTo>
                      <a:pt x="447" y="166"/>
                    </a:lnTo>
                    <a:lnTo>
                      <a:pt x="447" y="167"/>
                    </a:lnTo>
                    <a:lnTo>
                      <a:pt x="444" y="205"/>
                    </a:lnTo>
                    <a:lnTo>
                      <a:pt x="444" y="213"/>
                    </a:lnTo>
                    <a:lnTo>
                      <a:pt x="443" y="242"/>
                    </a:lnTo>
                    <a:lnTo>
                      <a:pt x="441" y="250"/>
                    </a:lnTo>
                    <a:lnTo>
                      <a:pt x="440" y="280"/>
                    </a:lnTo>
                    <a:lnTo>
                      <a:pt x="440" y="281"/>
                    </a:lnTo>
                    <a:lnTo>
                      <a:pt x="438" y="325"/>
                    </a:lnTo>
                    <a:lnTo>
                      <a:pt x="436" y="334"/>
                    </a:lnTo>
                    <a:lnTo>
                      <a:pt x="436" y="334"/>
                    </a:lnTo>
                    <a:close/>
                  </a:path>
                </a:pathLst>
              </a:custGeom>
              <a:grpFill/>
              <a:ln w="4763" cap="rnd">
                <a:solidFill>
                  <a:schemeClr val="bg1"/>
                </a:solidFill>
                <a:prstDash val="solid"/>
                <a:round/>
                <a:headEnd/>
                <a:tailEnd/>
              </a:ln>
            </p:spPr>
            <p:txBody>
              <a:bodyPr/>
              <a:lstStyle/>
              <a:p>
                <a:pPr>
                  <a:defRPr/>
                </a:pPr>
                <a:endParaRPr lang="en-US">
                  <a:latin typeface="Arial" charset="0"/>
                </a:endParaRPr>
              </a:p>
            </p:txBody>
          </p:sp>
          <p:sp>
            <p:nvSpPr>
              <p:cNvPr id="45" name="Freeform 44"/>
              <p:cNvSpPr>
                <a:spLocks noEditPoints="1"/>
              </p:cNvSpPr>
              <p:nvPr/>
            </p:nvSpPr>
            <p:spPr bwMode="auto">
              <a:xfrm>
                <a:off x="5500688" y="3090863"/>
                <a:ext cx="966787" cy="539750"/>
              </a:xfrm>
              <a:custGeom>
                <a:avLst/>
                <a:gdLst/>
                <a:ahLst/>
                <a:cxnLst>
                  <a:cxn ang="0">
                    <a:pos x="120" y="234"/>
                  </a:cxn>
                  <a:cxn ang="0">
                    <a:pos x="95" y="245"/>
                  </a:cxn>
                  <a:cxn ang="0">
                    <a:pos x="47" y="253"/>
                  </a:cxn>
                  <a:cxn ang="0">
                    <a:pos x="14" y="244"/>
                  </a:cxn>
                  <a:cxn ang="0">
                    <a:pos x="24" y="240"/>
                  </a:cxn>
                  <a:cxn ang="0">
                    <a:pos x="27" y="231"/>
                  </a:cxn>
                  <a:cxn ang="0">
                    <a:pos x="27" y="215"/>
                  </a:cxn>
                  <a:cxn ang="0">
                    <a:pos x="24" y="203"/>
                  </a:cxn>
                  <a:cxn ang="0">
                    <a:pos x="49" y="197"/>
                  </a:cxn>
                  <a:cxn ang="0">
                    <a:pos x="64" y="203"/>
                  </a:cxn>
                  <a:cxn ang="0">
                    <a:pos x="61" y="183"/>
                  </a:cxn>
                  <a:cxn ang="0">
                    <a:pos x="86" y="162"/>
                  </a:cxn>
                  <a:cxn ang="0">
                    <a:pos x="86" y="136"/>
                  </a:cxn>
                  <a:cxn ang="0">
                    <a:pos x="92" y="130"/>
                  </a:cxn>
                  <a:cxn ang="0">
                    <a:pos x="103" y="127"/>
                  </a:cxn>
                  <a:cxn ang="0">
                    <a:pos x="113" y="131"/>
                  </a:cxn>
                  <a:cxn ang="0">
                    <a:pos x="122" y="122"/>
                  </a:cxn>
                  <a:cxn ang="0">
                    <a:pos x="141" y="130"/>
                  </a:cxn>
                  <a:cxn ang="0">
                    <a:pos x="150" y="119"/>
                  </a:cxn>
                  <a:cxn ang="0">
                    <a:pos x="164" y="120"/>
                  </a:cxn>
                  <a:cxn ang="0">
                    <a:pos x="170" y="125"/>
                  </a:cxn>
                  <a:cxn ang="0">
                    <a:pos x="178" y="117"/>
                  </a:cxn>
                  <a:cxn ang="0">
                    <a:pos x="181" y="105"/>
                  </a:cxn>
                  <a:cxn ang="0">
                    <a:pos x="184" y="100"/>
                  </a:cxn>
                  <a:cxn ang="0">
                    <a:pos x="184" y="94"/>
                  </a:cxn>
                  <a:cxn ang="0">
                    <a:pos x="194" y="106"/>
                  </a:cxn>
                  <a:cxn ang="0">
                    <a:pos x="212" y="106"/>
                  </a:cxn>
                  <a:cxn ang="0">
                    <a:pos x="219" y="81"/>
                  </a:cxn>
                  <a:cxn ang="0">
                    <a:pos x="230" y="66"/>
                  </a:cxn>
                  <a:cxn ang="0">
                    <a:pos x="236" y="44"/>
                  </a:cxn>
                  <a:cxn ang="0">
                    <a:pos x="255" y="41"/>
                  </a:cxn>
                  <a:cxn ang="0">
                    <a:pos x="273" y="27"/>
                  </a:cxn>
                  <a:cxn ang="0">
                    <a:pos x="269" y="19"/>
                  </a:cxn>
                  <a:cxn ang="0">
                    <a:pos x="267" y="8"/>
                  </a:cxn>
                  <a:cxn ang="0">
                    <a:pos x="283" y="5"/>
                  </a:cxn>
                  <a:cxn ang="0">
                    <a:pos x="295" y="6"/>
                  </a:cxn>
                  <a:cxn ang="0">
                    <a:pos x="308" y="19"/>
                  </a:cxn>
                  <a:cxn ang="0">
                    <a:pos x="328" y="27"/>
                  </a:cxn>
                  <a:cxn ang="0">
                    <a:pos x="343" y="38"/>
                  </a:cxn>
                  <a:cxn ang="0">
                    <a:pos x="354" y="30"/>
                  </a:cxn>
                  <a:cxn ang="0">
                    <a:pos x="367" y="36"/>
                  </a:cxn>
                  <a:cxn ang="0">
                    <a:pos x="379" y="27"/>
                  </a:cxn>
                  <a:cxn ang="0">
                    <a:pos x="392" y="25"/>
                  </a:cxn>
                  <a:cxn ang="0">
                    <a:pos x="404" y="36"/>
                  </a:cxn>
                  <a:cxn ang="0">
                    <a:pos x="414" y="56"/>
                  </a:cxn>
                  <a:cxn ang="0">
                    <a:pos x="411" y="67"/>
                  </a:cxn>
                  <a:cxn ang="0">
                    <a:pos x="423" y="86"/>
                  </a:cxn>
                  <a:cxn ang="0">
                    <a:pos x="435" y="100"/>
                  </a:cxn>
                  <a:cxn ang="0">
                    <a:pos x="448" y="112"/>
                  </a:cxn>
                  <a:cxn ang="0">
                    <a:pos x="456" y="117"/>
                  </a:cxn>
                  <a:cxn ang="0">
                    <a:pos x="440" y="144"/>
                  </a:cxn>
                  <a:cxn ang="0">
                    <a:pos x="420" y="162"/>
                  </a:cxn>
                  <a:cxn ang="0">
                    <a:pos x="412" y="180"/>
                  </a:cxn>
                  <a:cxn ang="0">
                    <a:pos x="398" y="195"/>
                  </a:cxn>
                  <a:cxn ang="0">
                    <a:pos x="375" y="205"/>
                  </a:cxn>
                  <a:cxn ang="0">
                    <a:pos x="331" y="215"/>
                  </a:cxn>
                  <a:cxn ang="0">
                    <a:pos x="265" y="222"/>
                  </a:cxn>
                  <a:cxn ang="0">
                    <a:pos x="191" y="226"/>
                  </a:cxn>
                  <a:cxn ang="0">
                    <a:pos x="3" y="250"/>
                  </a:cxn>
                  <a:cxn ang="0">
                    <a:pos x="3" y="256"/>
                  </a:cxn>
                </a:cxnLst>
                <a:rect l="0" t="0" r="r" b="b"/>
                <a:pathLst>
                  <a:path w="460" h="256">
                    <a:moveTo>
                      <a:pt x="191" y="226"/>
                    </a:moveTo>
                    <a:lnTo>
                      <a:pt x="173" y="228"/>
                    </a:lnTo>
                    <a:lnTo>
                      <a:pt x="155" y="231"/>
                    </a:lnTo>
                    <a:lnTo>
                      <a:pt x="153" y="231"/>
                    </a:lnTo>
                    <a:lnTo>
                      <a:pt x="139" y="233"/>
                    </a:lnTo>
                    <a:lnTo>
                      <a:pt x="120" y="234"/>
                    </a:lnTo>
                    <a:lnTo>
                      <a:pt x="117" y="234"/>
                    </a:lnTo>
                    <a:lnTo>
                      <a:pt x="106" y="236"/>
                    </a:lnTo>
                    <a:lnTo>
                      <a:pt x="105" y="234"/>
                    </a:lnTo>
                    <a:lnTo>
                      <a:pt x="92" y="234"/>
                    </a:lnTo>
                    <a:lnTo>
                      <a:pt x="95" y="242"/>
                    </a:lnTo>
                    <a:lnTo>
                      <a:pt x="95" y="245"/>
                    </a:lnTo>
                    <a:lnTo>
                      <a:pt x="95" y="250"/>
                    </a:lnTo>
                    <a:lnTo>
                      <a:pt x="67" y="251"/>
                    </a:lnTo>
                    <a:lnTo>
                      <a:pt x="67" y="251"/>
                    </a:lnTo>
                    <a:lnTo>
                      <a:pt x="49" y="253"/>
                    </a:lnTo>
                    <a:lnTo>
                      <a:pt x="47" y="253"/>
                    </a:lnTo>
                    <a:lnTo>
                      <a:pt x="47" y="253"/>
                    </a:lnTo>
                    <a:lnTo>
                      <a:pt x="14" y="254"/>
                    </a:lnTo>
                    <a:lnTo>
                      <a:pt x="11" y="256"/>
                    </a:lnTo>
                    <a:lnTo>
                      <a:pt x="10" y="254"/>
                    </a:lnTo>
                    <a:lnTo>
                      <a:pt x="13" y="245"/>
                    </a:lnTo>
                    <a:lnTo>
                      <a:pt x="13" y="244"/>
                    </a:lnTo>
                    <a:lnTo>
                      <a:pt x="14" y="244"/>
                    </a:lnTo>
                    <a:lnTo>
                      <a:pt x="16" y="245"/>
                    </a:lnTo>
                    <a:lnTo>
                      <a:pt x="17" y="248"/>
                    </a:lnTo>
                    <a:lnTo>
                      <a:pt x="21" y="248"/>
                    </a:lnTo>
                    <a:lnTo>
                      <a:pt x="22" y="247"/>
                    </a:lnTo>
                    <a:lnTo>
                      <a:pt x="24" y="244"/>
                    </a:lnTo>
                    <a:lnTo>
                      <a:pt x="24" y="240"/>
                    </a:lnTo>
                    <a:lnTo>
                      <a:pt x="25" y="240"/>
                    </a:lnTo>
                    <a:lnTo>
                      <a:pt x="22" y="236"/>
                    </a:lnTo>
                    <a:lnTo>
                      <a:pt x="22" y="234"/>
                    </a:lnTo>
                    <a:lnTo>
                      <a:pt x="24" y="231"/>
                    </a:lnTo>
                    <a:lnTo>
                      <a:pt x="25" y="231"/>
                    </a:lnTo>
                    <a:lnTo>
                      <a:pt x="27" y="231"/>
                    </a:lnTo>
                    <a:lnTo>
                      <a:pt x="27" y="229"/>
                    </a:lnTo>
                    <a:lnTo>
                      <a:pt x="24" y="228"/>
                    </a:lnTo>
                    <a:lnTo>
                      <a:pt x="24" y="226"/>
                    </a:lnTo>
                    <a:lnTo>
                      <a:pt x="24" y="225"/>
                    </a:lnTo>
                    <a:lnTo>
                      <a:pt x="27" y="222"/>
                    </a:lnTo>
                    <a:lnTo>
                      <a:pt x="27" y="215"/>
                    </a:lnTo>
                    <a:lnTo>
                      <a:pt x="27" y="212"/>
                    </a:lnTo>
                    <a:lnTo>
                      <a:pt x="25" y="212"/>
                    </a:lnTo>
                    <a:lnTo>
                      <a:pt x="24" y="211"/>
                    </a:lnTo>
                    <a:lnTo>
                      <a:pt x="22" y="209"/>
                    </a:lnTo>
                    <a:lnTo>
                      <a:pt x="22" y="206"/>
                    </a:lnTo>
                    <a:lnTo>
                      <a:pt x="24" y="203"/>
                    </a:lnTo>
                    <a:lnTo>
                      <a:pt x="25" y="201"/>
                    </a:lnTo>
                    <a:lnTo>
                      <a:pt x="28" y="195"/>
                    </a:lnTo>
                    <a:lnTo>
                      <a:pt x="33" y="190"/>
                    </a:lnTo>
                    <a:lnTo>
                      <a:pt x="36" y="190"/>
                    </a:lnTo>
                    <a:lnTo>
                      <a:pt x="41" y="192"/>
                    </a:lnTo>
                    <a:lnTo>
                      <a:pt x="49" y="197"/>
                    </a:lnTo>
                    <a:lnTo>
                      <a:pt x="49" y="197"/>
                    </a:lnTo>
                    <a:lnTo>
                      <a:pt x="52" y="197"/>
                    </a:lnTo>
                    <a:lnTo>
                      <a:pt x="56" y="200"/>
                    </a:lnTo>
                    <a:lnTo>
                      <a:pt x="60" y="201"/>
                    </a:lnTo>
                    <a:lnTo>
                      <a:pt x="63" y="203"/>
                    </a:lnTo>
                    <a:lnTo>
                      <a:pt x="64" y="203"/>
                    </a:lnTo>
                    <a:lnTo>
                      <a:pt x="64" y="201"/>
                    </a:lnTo>
                    <a:lnTo>
                      <a:pt x="67" y="200"/>
                    </a:lnTo>
                    <a:lnTo>
                      <a:pt x="67" y="194"/>
                    </a:lnTo>
                    <a:lnTo>
                      <a:pt x="66" y="190"/>
                    </a:lnTo>
                    <a:lnTo>
                      <a:pt x="63" y="186"/>
                    </a:lnTo>
                    <a:lnTo>
                      <a:pt x="61" y="183"/>
                    </a:lnTo>
                    <a:lnTo>
                      <a:pt x="64" y="173"/>
                    </a:lnTo>
                    <a:lnTo>
                      <a:pt x="66" y="172"/>
                    </a:lnTo>
                    <a:lnTo>
                      <a:pt x="70" y="172"/>
                    </a:lnTo>
                    <a:lnTo>
                      <a:pt x="72" y="169"/>
                    </a:lnTo>
                    <a:lnTo>
                      <a:pt x="86" y="166"/>
                    </a:lnTo>
                    <a:lnTo>
                      <a:pt x="86" y="162"/>
                    </a:lnTo>
                    <a:lnTo>
                      <a:pt x="83" y="156"/>
                    </a:lnTo>
                    <a:lnTo>
                      <a:pt x="81" y="151"/>
                    </a:lnTo>
                    <a:lnTo>
                      <a:pt x="80" y="150"/>
                    </a:lnTo>
                    <a:lnTo>
                      <a:pt x="81" y="145"/>
                    </a:lnTo>
                    <a:lnTo>
                      <a:pt x="86" y="142"/>
                    </a:lnTo>
                    <a:lnTo>
                      <a:pt x="86" y="136"/>
                    </a:lnTo>
                    <a:lnTo>
                      <a:pt x="89" y="136"/>
                    </a:lnTo>
                    <a:lnTo>
                      <a:pt x="92" y="137"/>
                    </a:lnTo>
                    <a:lnTo>
                      <a:pt x="92" y="136"/>
                    </a:lnTo>
                    <a:lnTo>
                      <a:pt x="94" y="134"/>
                    </a:lnTo>
                    <a:lnTo>
                      <a:pt x="94" y="133"/>
                    </a:lnTo>
                    <a:lnTo>
                      <a:pt x="92" y="130"/>
                    </a:lnTo>
                    <a:lnTo>
                      <a:pt x="92" y="127"/>
                    </a:lnTo>
                    <a:lnTo>
                      <a:pt x="92" y="125"/>
                    </a:lnTo>
                    <a:lnTo>
                      <a:pt x="94" y="125"/>
                    </a:lnTo>
                    <a:lnTo>
                      <a:pt x="97" y="128"/>
                    </a:lnTo>
                    <a:lnTo>
                      <a:pt x="99" y="128"/>
                    </a:lnTo>
                    <a:lnTo>
                      <a:pt x="103" y="127"/>
                    </a:lnTo>
                    <a:lnTo>
                      <a:pt x="105" y="127"/>
                    </a:lnTo>
                    <a:lnTo>
                      <a:pt x="106" y="127"/>
                    </a:lnTo>
                    <a:lnTo>
                      <a:pt x="108" y="127"/>
                    </a:lnTo>
                    <a:lnTo>
                      <a:pt x="108" y="131"/>
                    </a:lnTo>
                    <a:lnTo>
                      <a:pt x="111" y="131"/>
                    </a:lnTo>
                    <a:lnTo>
                      <a:pt x="113" y="131"/>
                    </a:lnTo>
                    <a:lnTo>
                      <a:pt x="114" y="128"/>
                    </a:lnTo>
                    <a:lnTo>
                      <a:pt x="114" y="127"/>
                    </a:lnTo>
                    <a:lnTo>
                      <a:pt x="111" y="123"/>
                    </a:lnTo>
                    <a:lnTo>
                      <a:pt x="113" y="119"/>
                    </a:lnTo>
                    <a:lnTo>
                      <a:pt x="119" y="123"/>
                    </a:lnTo>
                    <a:lnTo>
                      <a:pt x="122" y="122"/>
                    </a:lnTo>
                    <a:lnTo>
                      <a:pt x="125" y="122"/>
                    </a:lnTo>
                    <a:lnTo>
                      <a:pt x="130" y="125"/>
                    </a:lnTo>
                    <a:lnTo>
                      <a:pt x="133" y="127"/>
                    </a:lnTo>
                    <a:lnTo>
                      <a:pt x="136" y="128"/>
                    </a:lnTo>
                    <a:lnTo>
                      <a:pt x="139" y="128"/>
                    </a:lnTo>
                    <a:lnTo>
                      <a:pt x="141" y="130"/>
                    </a:lnTo>
                    <a:lnTo>
                      <a:pt x="142" y="133"/>
                    </a:lnTo>
                    <a:lnTo>
                      <a:pt x="144" y="133"/>
                    </a:lnTo>
                    <a:lnTo>
                      <a:pt x="145" y="131"/>
                    </a:lnTo>
                    <a:lnTo>
                      <a:pt x="147" y="122"/>
                    </a:lnTo>
                    <a:lnTo>
                      <a:pt x="148" y="120"/>
                    </a:lnTo>
                    <a:lnTo>
                      <a:pt x="150" y="119"/>
                    </a:lnTo>
                    <a:lnTo>
                      <a:pt x="153" y="119"/>
                    </a:lnTo>
                    <a:lnTo>
                      <a:pt x="155" y="117"/>
                    </a:lnTo>
                    <a:lnTo>
                      <a:pt x="158" y="114"/>
                    </a:lnTo>
                    <a:lnTo>
                      <a:pt x="159" y="112"/>
                    </a:lnTo>
                    <a:lnTo>
                      <a:pt x="161" y="114"/>
                    </a:lnTo>
                    <a:lnTo>
                      <a:pt x="164" y="120"/>
                    </a:lnTo>
                    <a:lnTo>
                      <a:pt x="166" y="122"/>
                    </a:lnTo>
                    <a:lnTo>
                      <a:pt x="169" y="119"/>
                    </a:lnTo>
                    <a:lnTo>
                      <a:pt x="170" y="119"/>
                    </a:lnTo>
                    <a:lnTo>
                      <a:pt x="170" y="120"/>
                    </a:lnTo>
                    <a:lnTo>
                      <a:pt x="170" y="123"/>
                    </a:lnTo>
                    <a:lnTo>
                      <a:pt x="170" y="125"/>
                    </a:lnTo>
                    <a:lnTo>
                      <a:pt x="172" y="125"/>
                    </a:lnTo>
                    <a:lnTo>
                      <a:pt x="173" y="123"/>
                    </a:lnTo>
                    <a:lnTo>
                      <a:pt x="173" y="119"/>
                    </a:lnTo>
                    <a:lnTo>
                      <a:pt x="175" y="117"/>
                    </a:lnTo>
                    <a:lnTo>
                      <a:pt x="177" y="117"/>
                    </a:lnTo>
                    <a:lnTo>
                      <a:pt x="178" y="117"/>
                    </a:lnTo>
                    <a:lnTo>
                      <a:pt x="178" y="116"/>
                    </a:lnTo>
                    <a:lnTo>
                      <a:pt x="177" y="112"/>
                    </a:lnTo>
                    <a:lnTo>
                      <a:pt x="177" y="109"/>
                    </a:lnTo>
                    <a:lnTo>
                      <a:pt x="178" y="106"/>
                    </a:lnTo>
                    <a:lnTo>
                      <a:pt x="178" y="106"/>
                    </a:lnTo>
                    <a:lnTo>
                      <a:pt x="181" y="105"/>
                    </a:lnTo>
                    <a:lnTo>
                      <a:pt x="183" y="103"/>
                    </a:lnTo>
                    <a:lnTo>
                      <a:pt x="183" y="103"/>
                    </a:lnTo>
                    <a:lnTo>
                      <a:pt x="180" y="100"/>
                    </a:lnTo>
                    <a:lnTo>
                      <a:pt x="180" y="100"/>
                    </a:lnTo>
                    <a:lnTo>
                      <a:pt x="181" y="98"/>
                    </a:lnTo>
                    <a:lnTo>
                      <a:pt x="184" y="100"/>
                    </a:lnTo>
                    <a:lnTo>
                      <a:pt x="184" y="100"/>
                    </a:lnTo>
                    <a:lnTo>
                      <a:pt x="187" y="98"/>
                    </a:lnTo>
                    <a:lnTo>
                      <a:pt x="187" y="97"/>
                    </a:lnTo>
                    <a:lnTo>
                      <a:pt x="187" y="97"/>
                    </a:lnTo>
                    <a:lnTo>
                      <a:pt x="184" y="95"/>
                    </a:lnTo>
                    <a:lnTo>
                      <a:pt x="184" y="94"/>
                    </a:lnTo>
                    <a:lnTo>
                      <a:pt x="186" y="94"/>
                    </a:lnTo>
                    <a:lnTo>
                      <a:pt x="187" y="94"/>
                    </a:lnTo>
                    <a:lnTo>
                      <a:pt x="191" y="97"/>
                    </a:lnTo>
                    <a:lnTo>
                      <a:pt x="191" y="103"/>
                    </a:lnTo>
                    <a:lnTo>
                      <a:pt x="192" y="105"/>
                    </a:lnTo>
                    <a:lnTo>
                      <a:pt x="194" y="106"/>
                    </a:lnTo>
                    <a:lnTo>
                      <a:pt x="198" y="106"/>
                    </a:lnTo>
                    <a:lnTo>
                      <a:pt x="203" y="106"/>
                    </a:lnTo>
                    <a:lnTo>
                      <a:pt x="206" y="111"/>
                    </a:lnTo>
                    <a:lnTo>
                      <a:pt x="208" y="108"/>
                    </a:lnTo>
                    <a:lnTo>
                      <a:pt x="209" y="108"/>
                    </a:lnTo>
                    <a:lnTo>
                      <a:pt x="212" y="106"/>
                    </a:lnTo>
                    <a:lnTo>
                      <a:pt x="214" y="103"/>
                    </a:lnTo>
                    <a:lnTo>
                      <a:pt x="214" y="102"/>
                    </a:lnTo>
                    <a:lnTo>
                      <a:pt x="214" y="91"/>
                    </a:lnTo>
                    <a:lnTo>
                      <a:pt x="217" y="86"/>
                    </a:lnTo>
                    <a:lnTo>
                      <a:pt x="217" y="83"/>
                    </a:lnTo>
                    <a:lnTo>
                      <a:pt x="219" y="81"/>
                    </a:lnTo>
                    <a:lnTo>
                      <a:pt x="220" y="81"/>
                    </a:lnTo>
                    <a:lnTo>
                      <a:pt x="223" y="83"/>
                    </a:lnTo>
                    <a:lnTo>
                      <a:pt x="226" y="80"/>
                    </a:lnTo>
                    <a:lnTo>
                      <a:pt x="228" y="75"/>
                    </a:lnTo>
                    <a:lnTo>
                      <a:pt x="228" y="72"/>
                    </a:lnTo>
                    <a:lnTo>
                      <a:pt x="230" y="66"/>
                    </a:lnTo>
                    <a:lnTo>
                      <a:pt x="236" y="63"/>
                    </a:lnTo>
                    <a:lnTo>
                      <a:pt x="237" y="59"/>
                    </a:lnTo>
                    <a:lnTo>
                      <a:pt x="239" y="56"/>
                    </a:lnTo>
                    <a:lnTo>
                      <a:pt x="239" y="55"/>
                    </a:lnTo>
                    <a:lnTo>
                      <a:pt x="239" y="53"/>
                    </a:lnTo>
                    <a:lnTo>
                      <a:pt x="236" y="44"/>
                    </a:lnTo>
                    <a:lnTo>
                      <a:pt x="236" y="41"/>
                    </a:lnTo>
                    <a:lnTo>
                      <a:pt x="237" y="39"/>
                    </a:lnTo>
                    <a:lnTo>
                      <a:pt x="242" y="39"/>
                    </a:lnTo>
                    <a:lnTo>
                      <a:pt x="247" y="38"/>
                    </a:lnTo>
                    <a:lnTo>
                      <a:pt x="251" y="42"/>
                    </a:lnTo>
                    <a:lnTo>
                      <a:pt x="255" y="41"/>
                    </a:lnTo>
                    <a:lnTo>
                      <a:pt x="256" y="39"/>
                    </a:lnTo>
                    <a:lnTo>
                      <a:pt x="259" y="36"/>
                    </a:lnTo>
                    <a:lnTo>
                      <a:pt x="261" y="34"/>
                    </a:lnTo>
                    <a:lnTo>
                      <a:pt x="264" y="33"/>
                    </a:lnTo>
                    <a:lnTo>
                      <a:pt x="273" y="31"/>
                    </a:lnTo>
                    <a:lnTo>
                      <a:pt x="273" y="27"/>
                    </a:lnTo>
                    <a:lnTo>
                      <a:pt x="275" y="24"/>
                    </a:lnTo>
                    <a:lnTo>
                      <a:pt x="275" y="22"/>
                    </a:lnTo>
                    <a:lnTo>
                      <a:pt x="273" y="22"/>
                    </a:lnTo>
                    <a:lnTo>
                      <a:pt x="270" y="22"/>
                    </a:lnTo>
                    <a:lnTo>
                      <a:pt x="269" y="22"/>
                    </a:lnTo>
                    <a:lnTo>
                      <a:pt x="269" y="19"/>
                    </a:lnTo>
                    <a:lnTo>
                      <a:pt x="270" y="17"/>
                    </a:lnTo>
                    <a:lnTo>
                      <a:pt x="270" y="14"/>
                    </a:lnTo>
                    <a:lnTo>
                      <a:pt x="270" y="13"/>
                    </a:lnTo>
                    <a:lnTo>
                      <a:pt x="267" y="10"/>
                    </a:lnTo>
                    <a:lnTo>
                      <a:pt x="267" y="10"/>
                    </a:lnTo>
                    <a:lnTo>
                      <a:pt x="267" y="8"/>
                    </a:lnTo>
                    <a:lnTo>
                      <a:pt x="270" y="3"/>
                    </a:lnTo>
                    <a:lnTo>
                      <a:pt x="270" y="3"/>
                    </a:lnTo>
                    <a:lnTo>
                      <a:pt x="272" y="3"/>
                    </a:lnTo>
                    <a:lnTo>
                      <a:pt x="275" y="0"/>
                    </a:lnTo>
                    <a:lnTo>
                      <a:pt x="279" y="3"/>
                    </a:lnTo>
                    <a:lnTo>
                      <a:pt x="283" y="5"/>
                    </a:lnTo>
                    <a:lnTo>
                      <a:pt x="284" y="5"/>
                    </a:lnTo>
                    <a:lnTo>
                      <a:pt x="289" y="3"/>
                    </a:lnTo>
                    <a:lnTo>
                      <a:pt x="289" y="2"/>
                    </a:lnTo>
                    <a:lnTo>
                      <a:pt x="292" y="0"/>
                    </a:lnTo>
                    <a:lnTo>
                      <a:pt x="294" y="3"/>
                    </a:lnTo>
                    <a:lnTo>
                      <a:pt x="295" y="6"/>
                    </a:lnTo>
                    <a:lnTo>
                      <a:pt x="297" y="6"/>
                    </a:lnTo>
                    <a:lnTo>
                      <a:pt x="300" y="6"/>
                    </a:lnTo>
                    <a:lnTo>
                      <a:pt x="301" y="8"/>
                    </a:lnTo>
                    <a:lnTo>
                      <a:pt x="303" y="14"/>
                    </a:lnTo>
                    <a:lnTo>
                      <a:pt x="306" y="16"/>
                    </a:lnTo>
                    <a:lnTo>
                      <a:pt x="308" y="19"/>
                    </a:lnTo>
                    <a:lnTo>
                      <a:pt x="309" y="25"/>
                    </a:lnTo>
                    <a:lnTo>
                      <a:pt x="312" y="27"/>
                    </a:lnTo>
                    <a:lnTo>
                      <a:pt x="317" y="28"/>
                    </a:lnTo>
                    <a:lnTo>
                      <a:pt x="320" y="28"/>
                    </a:lnTo>
                    <a:lnTo>
                      <a:pt x="325" y="25"/>
                    </a:lnTo>
                    <a:lnTo>
                      <a:pt x="328" y="27"/>
                    </a:lnTo>
                    <a:lnTo>
                      <a:pt x="333" y="28"/>
                    </a:lnTo>
                    <a:lnTo>
                      <a:pt x="333" y="31"/>
                    </a:lnTo>
                    <a:lnTo>
                      <a:pt x="336" y="31"/>
                    </a:lnTo>
                    <a:lnTo>
                      <a:pt x="339" y="34"/>
                    </a:lnTo>
                    <a:lnTo>
                      <a:pt x="342" y="36"/>
                    </a:lnTo>
                    <a:lnTo>
                      <a:pt x="343" y="38"/>
                    </a:lnTo>
                    <a:lnTo>
                      <a:pt x="345" y="36"/>
                    </a:lnTo>
                    <a:lnTo>
                      <a:pt x="345" y="36"/>
                    </a:lnTo>
                    <a:lnTo>
                      <a:pt x="347" y="33"/>
                    </a:lnTo>
                    <a:lnTo>
                      <a:pt x="347" y="31"/>
                    </a:lnTo>
                    <a:lnTo>
                      <a:pt x="351" y="30"/>
                    </a:lnTo>
                    <a:lnTo>
                      <a:pt x="354" y="30"/>
                    </a:lnTo>
                    <a:lnTo>
                      <a:pt x="357" y="31"/>
                    </a:lnTo>
                    <a:lnTo>
                      <a:pt x="362" y="31"/>
                    </a:lnTo>
                    <a:lnTo>
                      <a:pt x="364" y="33"/>
                    </a:lnTo>
                    <a:lnTo>
                      <a:pt x="365" y="36"/>
                    </a:lnTo>
                    <a:lnTo>
                      <a:pt x="367" y="36"/>
                    </a:lnTo>
                    <a:lnTo>
                      <a:pt x="367" y="36"/>
                    </a:lnTo>
                    <a:lnTo>
                      <a:pt x="368" y="34"/>
                    </a:lnTo>
                    <a:lnTo>
                      <a:pt x="370" y="33"/>
                    </a:lnTo>
                    <a:lnTo>
                      <a:pt x="373" y="34"/>
                    </a:lnTo>
                    <a:lnTo>
                      <a:pt x="376" y="33"/>
                    </a:lnTo>
                    <a:lnTo>
                      <a:pt x="378" y="28"/>
                    </a:lnTo>
                    <a:lnTo>
                      <a:pt x="379" y="27"/>
                    </a:lnTo>
                    <a:lnTo>
                      <a:pt x="382" y="24"/>
                    </a:lnTo>
                    <a:lnTo>
                      <a:pt x="386" y="22"/>
                    </a:lnTo>
                    <a:lnTo>
                      <a:pt x="389" y="20"/>
                    </a:lnTo>
                    <a:lnTo>
                      <a:pt x="390" y="20"/>
                    </a:lnTo>
                    <a:lnTo>
                      <a:pt x="392" y="22"/>
                    </a:lnTo>
                    <a:lnTo>
                      <a:pt x="392" y="25"/>
                    </a:lnTo>
                    <a:lnTo>
                      <a:pt x="392" y="28"/>
                    </a:lnTo>
                    <a:lnTo>
                      <a:pt x="393" y="31"/>
                    </a:lnTo>
                    <a:lnTo>
                      <a:pt x="395" y="34"/>
                    </a:lnTo>
                    <a:lnTo>
                      <a:pt x="398" y="36"/>
                    </a:lnTo>
                    <a:lnTo>
                      <a:pt x="401" y="34"/>
                    </a:lnTo>
                    <a:lnTo>
                      <a:pt x="404" y="36"/>
                    </a:lnTo>
                    <a:lnTo>
                      <a:pt x="406" y="39"/>
                    </a:lnTo>
                    <a:lnTo>
                      <a:pt x="411" y="41"/>
                    </a:lnTo>
                    <a:lnTo>
                      <a:pt x="412" y="47"/>
                    </a:lnTo>
                    <a:lnTo>
                      <a:pt x="412" y="50"/>
                    </a:lnTo>
                    <a:lnTo>
                      <a:pt x="414" y="55"/>
                    </a:lnTo>
                    <a:lnTo>
                      <a:pt x="414" y="56"/>
                    </a:lnTo>
                    <a:lnTo>
                      <a:pt x="415" y="59"/>
                    </a:lnTo>
                    <a:lnTo>
                      <a:pt x="414" y="61"/>
                    </a:lnTo>
                    <a:lnTo>
                      <a:pt x="412" y="61"/>
                    </a:lnTo>
                    <a:lnTo>
                      <a:pt x="414" y="66"/>
                    </a:lnTo>
                    <a:lnTo>
                      <a:pt x="414" y="66"/>
                    </a:lnTo>
                    <a:lnTo>
                      <a:pt x="411" y="67"/>
                    </a:lnTo>
                    <a:lnTo>
                      <a:pt x="412" y="69"/>
                    </a:lnTo>
                    <a:lnTo>
                      <a:pt x="415" y="72"/>
                    </a:lnTo>
                    <a:lnTo>
                      <a:pt x="420" y="80"/>
                    </a:lnTo>
                    <a:lnTo>
                      <a:pt x="425" y="83"/>
                    </a:lnTo>
                    <a:lnTo>
                      <a:pt x="425" y="84"/>
                    </a:lnTo>
                    <a:lnTo>
                      <a:pt x="423" y="86"/>
                    </a:lnTo>
                    <a:lnTo>
                      <a:pt x="423" y="88"/>
                    </a:lnTo>
                    <a:lnTo>
                      <a:pt x="428" y="89"/>
                    </a:lnTo>
                    <a:lnTo>
                      <a:pt x="429" y="91"/>
                    </a:lnTo>
                    <a:lnTo>
                      <a:pt x="431" y="97"/>
                    </a:lnTo>
                    <a:lnTo>
                      <a:pt x="435" y="98"/>
                    </a:lnTo>
                    <a:lnTo>
                      <a:pt x="435" y="100"/>
                    </a:lnTo>
                    <a:lnTo>
                      <a:pt x="435" y="102"/>
                    </a:lnTo>
                    <a:lnTo>
                      <a:pt x="439" y="108"/>
                    </a:lnTo>
                    <a:lnTo>
                      <a:pt x="442" y="108"/>
                    </a:lnTo>
                    <a:lnTo>
                      <a:pt x="445" y="111"/>
                    </a:lnTo>
                    <a:lnTo>
                      <a:pt x="446" y="109"/>
                    </a:lnTo>
                    <a:lnTo>
                      <a:pt x="448" y="112"/>
                    </a:lnTo>
                    <a:lnTo>
                      <a:pt x="450" y="112"/>
                    </a:lnTo>
                    <a:lnTo>
                      <a:pt x="450" y="114"/>
                    </a:lnTo>
                    <a:lnTo>
                      <a:pt x="450" y="116"/>
                    </a:lnTo>
                    <a:lnTo>
                      <a:pt x="450" y="116"/>
                    </a:lnTo>
                    <a:lnTo>
                      <a:pt x="453" y="116"/>
                    </a:lnTo>
                    <a:lnTo>
                      <a:pt x="456" y="117"/>
                    </a:lnTo>
                    <a:lnTo>
                      <a:pt x="456" y="116"/>
                    </a:lnTo>
                    <a:lnTo>
                      <a:pt x="457" y="117"/>
                    </a:lnTo>
                    <a:lnTo>
                      <a:pt x="460" y="116"/>
                    </a:lnTo>
                    <a:lnTo>
                      <a:pt x="460" y="116"/>
                    </a:lnTo>
                    <a:lnTo>
                      <a:pt x="443" y="139"/>
                    </a:lnTo>
                    <a:lnTo>
                      <a:pt x="440" y="144"/>
                    </a:lnTo>
                    <a:lnTo>
                      <a:pt x="437" y="144"/>
                    </a:lnTo>
                    <a:lnTo>
                      <a:pt x="429" y="150"/>
                    </a:lnTo>
                    <a:lnTo>
                      <a:pt x="428" y="150"/>
                    </a:lnTo>
                    <a:lnTo>
                      <a:pt x="420" y="159"/>
                    </a:lnTo>
                    <a:lnTo>
                      <a:pt x="420" y="161"/>
                    </a:lnTo>
                    <a:lnTo>
                      <a:pt x="420" y="162"/>
                    </a:lnTo>
                    <a:lnTo>
                      <a:pt x="420" y="162"/>
                    </a:lnTo>
                    <a:lnTo>
                      <a:pt x="420" y="166"/>
                    </a:lnTo>
                    <a:lnTo>
                      <a:pt x="415" y="169"/>
                    </a:lnTo>
                    <a:lnTo>
                      <a:pt x="412" y="172"/>
                    </a:lnTo>
                    <a:lnTo>
                      <a:pt x="414" y="175"/>
                    </a:lnTo>
                    <a:lnTo>
                      <a:pt x="412" y="180"/>
                    </a:lnTo>
                    <a:lnTo>
                      <a:pt x="409" y="183"/>
                    </a:lnTo>
                    <a:lnTo>
                      <a:pt x="403" y="184"/>
                    </a:lnTo>
                    <a:lnTo>
                      <a:pt x="401" y="184"/>
                    </a:lnTo>
                    <a:lnTo>
                      <a:pt x="398" y="190"/>
                    </a:lnTo>
                    <a:lnTo>
                      <a:pt x="400" y="194"/>
                    </a:lnTo>
                    <a:lnTo>
                      <a:pt x="398" y="195"/>
                    </a:lnTo>
                    <a:lnTo>
                      <a:pt x="395" y="195"/>
                    </a:lnTo>
                    <a:lnTo>
                      <a:pt x="387" y="198"/>
                    </a:lnTo>
                    <a:lnTo>
                      <a:pt x="384" y="201"/>
                    </a:lnTo>
                    <a:lnTo>
                      <a:pt x="382" y="203"/>
                    </a:lnTo>
                    <a:lnTo>
                      <a:pt x="379" y="205"/>
                    </a:lnTo>
                    <a:lnTo>
                      <a:pt x="375" y="205"/>
                    </a:lnTo>
                    <a:lnTo>
                      <a:pt x="368" y="209"/>
                    </a:lnTo>
                    <a:lnTo>
                      <a:pt x="367" y="211"/>
                    </a:lnTo>
                    <a:lnTo>
                      <a:pt x="365" y="212"/>
                    </a:lnTo>
                    <a:lnTo>
                      <a:pt x="351" y="214"/>
                    </a:lnTo>
                    <a:lnTo>
                      <a:pt x="347" y="214"/>
                    </a:lnTo>
                    <a:lnTo>
                      <a:pt x="331" y="215"/>
                    </a:lnTo>
                    <a:lnTo>
                      <a:pt x="331" y="215"/>
                    </a:lnTo>
                    <a:lnTo>
                      <a:pt x="298" y="219"/>
                    </a:lnTo>
                    <a:lnTo>
                      <a:pt x="298" y="219"/>
                    </a:lnTo>
                    <a:lnTo>
                      <a:pt x="284" y="220"/>
                    </a:lnTo>
                    <a:lnTo>
                      <a:pt x="267" y="222"/>
                    </a:lnTo>
                    <a:lnTo>
                      <a:pt x="265" y="222"/>
                    </a:lnTo>
                    <a:lnTo>
                      <a:pt x="258" y="223"/>
                    </a:lnTo>
                    <a:lnTo>
                      <a:pt x="236" y="225"/>
                    </a:lnTo>
                    <a:lnTo>
                      <a:pt x="223" y="225"/>
                    </a:lnTo>
                    <a:lnTo>
                      <a:pt x="209" y="226"/>
                    </a:lnTo>
                    <a:lnTo>
                      <a:pt x="195" y="226"/>
                    </a:lnTo>
                    <a:lnTo>
                      <a:pt x="191" y="226"/>
                    </a:lnTo>
                    <a:lnTo>
                      <a:pt x="191" y="226"/>
                    </a:lnTo>
                    <a:close/>
                    <a:moveTo>
                      <a:pt x="3" y="256"/>
                    </a:moveTo>
                    <a:lnTo>
                      <a:pt x="0" y="254"/>
                    </a:lnTo>
                    <a:lnTo>
                      <a:pt x="0" y="253"/>
                    </a:lnTo>
                    <a:lnTo>
                      <a:pt x="2" y="251"/>
                    </a:lnTo>
                    <a:lnTo>
                      <a:pt x="3" y="250"/>
                    </a:lnTo>
                    <a:lnTo>
                      <a:pt x="5" y="251"/>
                    </a:lnTo>
                    <a:lnTo>
                      <a:pt x="6" y="251"/>
                    </a:lnTo>
                    <a:lnTo>
                      <a:pt x="6" y="253"/>
                    </a:lnTo>
                    <a:lnTo>
                      <a:pt x="6" y="256"/>
                    </a:lnTo>
                    <a:lnTo>
                      <a:pt x="6" y="256"/>
                    </a:lnTo>
                    <a:lnTo>
                      <a:pt x="3" y="256"/>
                    </a:lnTo>
                    <a:lnTo>
                      <a:pt x="3" y="256"/>
                    </a:lnTo>
                    <a:close/>
                  </a:path>
                </a:pathLst>
              </a:custGeom>
              <a:grpFill/>
              <a:ln w="4826" cap="rnd">
                <a:solidFill>
                  <a:schemeClr val="bg1"/>
                </a:solidFill>
                <a:prstDash val="solid"/>
                <a:round/>
                <a:headEnd/>
                <a:tailEnd/>
              </a:ln>
            </p:spPr>
            <p:txBody>
              <a:bodyPr/>
              <a:lstStyle/>
              <a:p>
                <a:pPr>
                  <a:defRPr/>
                </a:pPr>
                <a:endParaRPr lang="en-US">
                  <a:latin typeface="Arial" charset="0"/>
                </a:endParaRPr>
              </a:p>
            </p:txBody>
          </p:sp>
          <p:sp>
            <p:nvSpPr>
              <p:cNvPr id="46" name="Freeform 45"/>
              <p:cNvSpPr>
                <a:spLocks/>
              </p:cNvSpPr>
              <p:nvPr/>
            </p:nvSpPr>
            <p:spPr bwMode="auto">
              <a:xfrm>
                <a:off x="3865563" y="2992438"/>
                <a:ext cx="969962" cy="574675"/>
              </a:xfrm>
              <a:custGeom>
                <a:avLst/>
                <a:gdLst/>
                <a:ahLst/>
                <a:cxnLst>
                  <a:cxn ang="0">
                    <a:pos x="412" y="273"/>
                  </a:cxn>
                  <a:cxn ang="0">
                    <a:pos x="389" y="273"/>
                  </a:cxn>
                  <a:cxn ang="0">
                    <a:pos x="375" y="273"/>
                  </a:cxn>
                  <a:cxn ang="0">
                    <a:pos x="329" y="273"/>
                  </a:cxn>
                  <a:cxn ang="0">
                    <a:pos x="284" y="273"/>
                  </a:cxn>
                  <a:cxn ang="0">
                    <a:pos x="245" y="272"/>
                  </a:cxn>
                  <a:cxn ang="0">
                    <a:pos x="217" y="272"/>
                  </a:cxn>
                  <a:cxn ang="0">
                    <a:pos x="161" y="270"/>
                  </a:cxn>
                  <a:cxn ang="0">
                    <a:pos x="127" y="269"/>
                  </a:cxn>
                  <a:cxn ang="0">
                    <a:pos x="88" y="267"/>
                  </a:cxn>
                  <a:cxn ang="0">
                    <a:pos x="61" y="266"/>
                  </a:cxn>
                  <a:cxn ang="0">
                    <a:pos x="2" y="262"/>
                  </a:cxn>
                  <a:cxn ang="0">
                    <a:pos x="2" y="228"/>
                  </a:cxn>
                  <a:cxn ang="0">
                    <a:pos x="5" y="197"/>
                  </a:cxn>
                  <a:cxn ang="0">
                    <a:pos x="7" y="152"/>
                  </a:cxn>
                  <a:cxn ang="0">
                    <a:pos x="10" y="114"/>
                  </a:cxn>
                  <a:cxn ang="0">
                    <a:pos x="11" y="77"/>
                  </a:cxn>
                  <a:cxn ang="0">
                    <a:pos x="14" y="38"/>
                  </a:cxn>
                  <a:cxn ang="0">
                    <a:pos x="55" y="3"/>
                  </a:cxn>
                  <a:cxn ang="0">
                    <a:pos x="92" y="5"/>
                  </a:cxn>
                  <a:cxn ang="0">
                    <a:pos x="127" y="7"/>
                  </a:cxn>
                  <a:cxn ang="0">
                    <a:pos x="159" y="8"/>
                  </a:cxn>
                  <a:cxn ang="0">
                    <a:pos x="194" y="10"/>
                  </a:cxn>
                  <a:cxn ang="0">
                    <a:pos x="227" y="11"/>
                  </a:cxn>
                  <a:cxn ang="0">
                    <a:pos x="261" y="11"/>
                  </a:cxn>
                  <a:cxn ang="0">
                    <a:pos x="295" y="13"/>
                  </a:cxn>
                  <a:cxn ang="0">
                    <a:pos x="328" y="13"/>
                  </a:cxn>
                  <a:cxn ang="0">
                    <a:pos x="361" y="13"/>
                  </a:cxn>
                  <a:cxn ang="0">
                    <a:pos x="389" y="13"/>
                  </a:cxn>
                  <a:cxn ang="0">
                    <a:pos x="417" y="13"/>
                  </a:cxn>
                  <a:cxn ang="0">
                    <a:pos x="423" y="18"/>
                  </a:cxn>
                  <a:cxn ang="0">
                    <a:pos x="426" y="21"/>
                  </a:cxn>
                  <a:cxn ang="0">
                    <a:pos x="431" y="24"/>
                  </a:cxn>
                  <a:cxn ang="0">
                    <a:pos x="434" y="21"/>
                  </a:cxn>
                  <a:cxn ang="0">
                    <a:pos x="439" y="21"/>
                  </a:cxn>
                  <a:cxn ang="0">
                    <a:pos x="439" y="27"/>
                  </a:cxn>
                  <a:cxn ang="0">
                    <a:pos x="442" y="28"/>
                  </a:cxn>
                  <a:cxn ang="0">
                    <a:pos x="439" y="32"/>
                  </a:cxn>
                  <a:cxn ang="0">
                    <a:pos x="440" y="33"/>
                  </a:cxn>
                  <a:cxn ang="0">
                    <a:pos x="442" y="33"/>
                  </a:cxn>
                  <a:cxn ang="0">
                    <a:pos x="440" y="36"/>
                  </a:cxn>
                  <a:cxn ang="0">
                    <a:pos x="439" y="35"/>
                  </a:cxn>
                  <a:cxn ang="0">
                    <a:pos x="436" y="39"/>
                  </a:cxn>
                  <a:cxn ang="0">
                    <a:pos x="432" y="44"/>
                  </a:cxn>
                  <a:cxn ang="0">
                    <a:pos x="429" y="50"/>
                  </a:cxn>
                  <a:cxn ang="0">
                    <a:pos x="432" y="57"/>
                  </a:cxn>
                  <a:cxn ang="0">
                    <a:pos x="436" y="61"/>
                  </a:cxn>
                  <a:cxn ang="0">
                    <a:pos x="440" y="66"/>
                  </a:cxn>
                  <a:cxn ang="0">
                    <a:pos x="440" y="69"/>
                  </a:cxn>
                  <a:cxn ang="0">
                    <a:pos x="442" y="74"/>
                  </a:cxn>
                  <a:cxn ang="0">
                    <a:pos x="446" y="81"/>
                  </a:cxn>
                  <a:cxn ang="0">
                    <a:pos x="451" y="85"/>
                  </a:cxn>
                  <a:cxn ang="0">
                    <a:pos x="457" y="85"/>
                  </a:cxn>
                  <a:cxn ang="0">
                    <a:pos x="459" y="86"/>
                  </a:cxn>
                  <a:cxn ang="0">
                    <a:pos x="459" y="96"/>
                  </a:cxn>
                  <a:cxn ang="0">
                    <a:pos x="459" y="122"/>
                  </a:cxn>
                  <a:cxn ang="0">
                    <a:pos x="459" y="152"/>
                  </a:cxn>
                  <a:cxn ang="0">
                    <a:pos x="461" y="183"/>
                  </a:cxn>
                  <a:cxn ang="0">
                    <a:pos x="461" y="216"/>
                  </a:cxn>
                  <a:cxn ang="0">
                    <a:pos x="461" y="244"/>
                  </a:cxn>
                  <a:cxn ang="0">
                    <a:pos x="461" y="273"/>
                  </a:cxn>
                  <a:cxn ang="0">
                    <a:pos x="432" y="273"/>
                  </a:cxn>
                </a:cxnLst>
                <a:rect l="0" t="0" r="r" b="b"/>
                <a:pathLst>
                  <a:path w="461" h="273">
                    <a:moveTo>
                      <a:pt x="432" y="273"/>
                    </a:moveTo>
                    <a:lnTo>
                      <a:pt x="412" y="273"/>
                    </a:lnTo>
                    <a:lnTo>
                      <a:pt x="404" y="273"/>
                    </a:lnTo>
                    <a:lnTo>
                      <a:pt x="389" y="273"/>
                    </a:lnTo>
                    <a:lnTo>
                      <a:pt x="378" y="273"/>
                    </a:lnTo>
                    <a:lnTo>
                      <a:pt x="375" y="273"/>
                    </a:lnTo>
                    <a:lnTo>
                      <a:pt x="344" y="273"/>
                    </a:lnTo>
                    <a:lnTo>
                      <a:pt x="329" y="273"/>
                    </a:lnTo>
                    <a:lnTo>
                      <a:pt x="305" y="273"/>
                    </a:lnTo>
                    <a:lnTo>
                      <a:pt x="284" y="273"/>
                    </a:lnTo>
                    <a:lnTo>
                      <a:pt x="264" y="272"/>
                    </a:lnTo>
                    <a:lnTo>
                      <a:pt x="245" y="272"/>
                    </a:lnTo>
                    <a:lnTo>
                      <a:pt x="230" y="272"/>
                    </a:lnTo>
                    <a:lnTo>
                      <a:pt x="217" y="272"/>
                    </a:lnTo>
                    <a:lnTo>
                      <a:pt x="189" y="270"/>
                    </a:lnTo>
                    <a:lnTo>
                      <a:pt x="161" y="270"/>
                    </a:lnTo>
                    <a:lnTo>
                      <a:pt x="155" y="270"/>
                    </a:lnTo>
                    <a:lnTo>
                      <a:pt x="127" y="269"/>
                    </a:lnTo>
                    <a:lnTo>
                      <a:pt x="120" y="269"/>
                    </a:lnTo>
                    <a:lnTo>
                      <a:pt x="88" y="267"/>
                    </a:lnTo>
                    <a:lnTo>
                      <a:pt x="67" y="266"/>
                    </a:lnTo>
                    <a:lnTo>
                      <a:pt x="61" y="266"/>
                    </a:lnTo>
                    <a:lnTo>
                      <a:pt x="30" y="264"/>
                    </a:lnTo>
                    <a:lnTo>
                      <a:pt x="2" y="262"/>
                    </a:lnTo>
                    <a:lnTo>
                      <a:pt x="0" y="262"/>
                    </a:lnTo>
                    <a:lnTo>
                      <a:pt x="2" y="228"/>
                    </a:lnTo>
                    <a:lnTo>
                      <a:pt x="3" y="206"/>
                    </a:lnTo>
                    <a:lnTo>
                      <a:pt x="5" y="197"/>
                    </a:lnTo>
                    <a:lnTo>
                      <a:pt x="7" y="153"/>
                    </a:lnTo>
                    <a:lnTo>
                      <a:pt x="7" y="152"/>
                    </a:lnTo>
                    <a:lnTo>
                      <a:pt x="8" y="122"/>
                    </a:lnTo>
                    <a:lnTo>
                      <a:pt x="10" y="114"/>
                    </a:lnTo>
                    <a:lnTo>
                      <a:pt x="11" y="85"/>
                    </a:lnTo>
                    <a:lnTo>
                      <a:pt x="11" y="77"/>
                    </a:lnTo>
                    <a:lnTo>
                      <a:pt x="14" y="39"/>
                    </a:lnTo>
                    <a:lnTo>
                      <a:pt x="14" y="38"/>
                    </a:lnTo>
                    <a:lnTo>
                      <a:pt x="16" y="0"/>
                    </a:lnTo>
                    <a:lnTo>
                      <a:pt x="55" y="3"/>
                    </a:lnTo>
                    <a:lnTo>
                      <a:pt x="60" y="3"/>
                    </a:lnTo>
                    <a:lnTo>
                      <a:pt x="92" y="5"/>
                    </a:lnTo>
                    <a:lnTo>
                      <a:pt x="94" y="5"/>
                    </a:lnTo>
                    <a:lnTo>
                      <a:pt x="127" y="7"/>
                    </a:lnTo>
                    <a:lnTo>
                      <a:pt x="127" y="7"/>
                    </a:lnTo>
                    <a:lnTo>
                      <a:pt x="159" y="8"/>
                    </a:lnTo>
                    <a:lnTo>
                      <a:pt x="186" y="10"/>
                    </a:lnTo>
                    <a:lnTo>
                      <a:pt x="194" y="10"/>
                    </a:lnTo>
                    <a:lnTo>
                      <a:pt x="214" y="10"/>
                    </a:lnTo>
                    <a:lnTo>
                      <a:pt x="227" y="11"/>
                    </a:lnTo>
                    <a:lnTo>
                      <a:pt x="241" y="11"/>
                    </a:lnTo>
                    <a:lnTo>
                      <a:pt x="261" y="11"/>
                    </a:lnTo>
                    <a:lnTo>
                      <a:pt x="267" y="11"/>
                    </a:lnTo>
                    <a:lnTo>
                      <a:pt x="295" y="13"/>
                    </a:lnTo>
                    <a:lnTo>
                      <a:pt x="322" y="13"/>
                    </a:lnTo>
                    <a:lnTo>
                      <a:pt x="328" y="13"/>
                    </a:lnTo>
                    <a:lnTo>
                      <a:pt x="348" y="13"/>
                    </a:lnTo>
                    <a:lnTo>
                      <a:pt x="361" y="13"/>
                    </a:lnTo>
                    <a:lnTo>
                      <a:pt x="375" y="13"/>
                    </a:lnTo>
                    <a:lnTo>
                      <a:pt x="389" y="13"/>
                    </a:lnTo>
                    <a:lnTo>
                      <a:pt x="415" y="13"/>
                    </a:lnTo>
                    <a:lnTo>
                      <a:pt x="417" y="13"/>
                    </a:lnTo>
                    <a:lnTo>
                      <a:pt x="420" y="18"/>
                    </a:lnTo>
                    <a:lnTo>
                      <a:pt x="423" y="18"/>
                    </a:lnTo>
                    <a:lnTo>
                      <a:pt x="423" y="21"/>
                    </a:lnTo>
                    <a:lnTo>
                      <a:pt x="426" y="21"/>
                    </a:lnTo>
                    <a:lnTo>
                      <a:pt x="429" y="24"/>
                    </a:lnTo>
                    <a:lnTo>
                      <a:pt x="431" y="24"/>
                    </a:lnTo>
                    <a:lnTo>
                      <a:pt x="432" y="22"/>
                    </a:lnTo>
                    <a:lnTo>
                      <a:pt x="434" y="21"/>
                    </a:lnTo>
                    <a:lnTo>
                      <a:pt x="437" y="21"/>
                    </a:lnTo>
                    <a:lnTo>
                      <a:pt x="439" y="21"/>
                    </a:lnTo>
                    <a:lnTo>
                      <a:pt x="439" y="25"/>
                    </a:lnTo>
                    <a:lnTo>
                      <a:pt x="439" y="27"/>
                    </a:lnTo>
                    <a:lnTo>
                      <a:pt x="442" y="27"/>
                    </a:lnTo>
                    <a:lnTo>
                      <a:pt x="442" y="28"/>
                    </a:lnTo>
                    <a:lnTo>
                      <a:pt x="442" y="30"/>
                    </a:lnTo>
                    <a:lnTo>
                      <a:pt x="439" y="32"/>
                    </a:lnTo>
                    <a:lnTo>
                      <a:pt x="439" y="32"/>
                    </a:lnTo>
                    <a:lnTo>
                      <a:pt x="440" y="33"/>
                    </a:lnTo>
                    <a:lnTo>
                      <a:pt x="442" y="33"/>
                    </a:lnTo>
                    <a:lnTo>
                      <a:pt x="442" y="33"/>
                    </a:lnTo>
                    <a:lnTo>
                      <a:pt x="442" y="35"/>
                    </a:lnTo>
                    <a:lnTo>
                      <a:pt x="440" y="36"/>
                    </a:lnTo>
                    <a:lnTo>
                      <a:pt x="439" y="36"/>
                    </a:lnTo>
                    <a:lnTo>
                      <a:pt x="439" y="35"/>
                    </a:lnTo>
                    <a:lnTo>
                      <a:pt x="437" y="35"/>
                    </a:lnTo>
                    <a:lnTo>
                      <a:pt x="436" y="39"/>
                    </a:lnTo>
                    <a:lnTo>
                      <a:pt x="434" y="41"/>
                    </a:lnTo>
                    <a:lnTo>
                      <a:pt x="432" y="44"/>
                    </a:lnTo>
                    <a:lnTo>
                      <a:pt x="432" y="49"/>
                    </a:lnTo>
                    <a:lnTo>
                      <a:pt x="429" y="50"/>
                    </a:lnTo>
                    <a:lnTo>
                      <a:pt x="429" y="53"/>
                    </a:lnTo>
                    <a:lnTo>
                      <a:pt x="432" y="57"/>
                    </a:lnTo>
                    <a:lnTo>
                      <a:pt x="432" y="60"/>
                    </a:lnTo>
                    <a:lnTo>
                      <a:pt x="436" y="61"/>
                    </a:lnTo>
                    <a:lnTo>
                      <a:pt x="439" y="63"/>
                    </a:lnTo>
                    <a:lnTo>
                      <a:pt x="440" y="66"/>
                    </a:lnTo>
                    <a:lnTo>
                      <a:pt x="442" y="66"/>
                    </a:lnTo>
                    <a:lnTo>
                      <a:pt x="440" y="69"/>
                    </a:lnTo>
                    <a:lnTo>
                      <a:pt x="442" y="71"/>
                    </a:lnTo>
                    <a:lnTo>
                      <a:pt x="442" y="74"/>
                    </a:lnTo>
                    <a:lnTo>
                      <a:pt x="445" y="77"/>
                    </a:lnTo>
                    <a:lnTo>
                      <a:pt x="446" y="81"/>
                    </a:lnTo>
                    <a:lnTo>
                      <a:pt x="448" y="81"/>
                    </a:lnTo>
                    <a:lnTo>
                      <a:pt x="451" y="85"/>
                    </a:lnTo>
                    <a:lnTo>
                      <a:pt x="454" y="85"/>
                    </a:lnTo>
                    <a:lnTo>
                      <a:pt x="457" y="85"/>
                    </a:lnTo>
                    <a:lnTo>
                      <a:pt x="459" y="86"/>
                    </a:lnTo>
                    <a:lnTo>
                      <a:pt x="459" y="86"/>
                    </a:lnTo>
                    <a:lnTo>
                      <a:pt x="459" y="89"/>
                    </a:lnTo>
                    <a:lnTo>
                      <a:pt x="459" y="96"/>
                    </a:lnTo>
                    <a:lnTo>
                      <a:pt x="459" y="113"/>
                    </a:lnTo>
                    <a:lnTo>
                      <a:pt x="459" y="122"/>
                    </a:lnTo>
                    <a:lnTo>
                      <a:pt x="459" y="145"/>
                    </a:lnTo>
                    <a:lnTo>
                      <a:pt x="459" y="152"/>
                    </a:lnTo>
                    <a:lnTo>
                      <a:pt x="461" y="181"/>
                    </a:lnTo>
                    <a:lnTo>
                      <a:pt x="461" y="183"/>
                    </a:lnTo>
                    <a:lnTo>
                      <a:pt x="461" y="214"/>
                    </a:lnTo>
                    <a:lnTo>
                      <a:pt x="461" y="216"/>
                    </a:lnTo>
                    <a:lnTo>
                      <a:pt x="461" y="241"/>
                    </a:lnTo>
                    <a:lnTo>
                      <a:pt x="461" y="244"/>
                    </a:lnTo>
                    <a:lnTo>
                      <a:pt x="461" y="267"/>
                    </a:lnTo>
                    <a:lnTo>
                      <a:pt x="461" y="273"/>
                    </a:lnTo>
                    <a:lnTo>
                      <a:pt x="436" y="273"/>
                    </a:lnTo>
                    <a:lnTo>
                      <a:pt x="432" y="273"/>
                    </a:lnTo>
                    <a:lnTo>
                      <a:pt x="432" y="273"/>
                    </a:lnTo>
                    <a:close/>
                  </a:path>
                </a:pathLst>
              </a:custGeom>
              <a:grpFill/>
              <a:ln w="4826" cap="rnd">
                <a:solidFill>
                  <a:schemeClr val="bg1"/>
                </a:solidFill>
                <a:prstDash val="solid"/>
                <a:round/>
                <a:headEnd/>
                <a:tailEnd/>
              </a:ln>
            </p:spPr>
            <p:txBody>
              <a:bodyPr/>
              <a:lstStyle/>
              <a:p>
                <a:pPr>
                  <a:defRPr/>
                </a:pPr>
                <a:endParaRPr lang="en-US">
                  <a:latin typeface="Arial" charset="0"/>
                </a:endParaRPr>
              </a:p>
            </p:txBody>
          </p:sp>
          <p:sp>
            <p:nvSpPr>
              <p:cNvPr id="47" name="Freeform 46"/>
              <p:cNvSpPr>
                <a:spLocks/>
              </p:cNvSpPr>
              <p:nvPr/>
            </p:nvSpPr>
            <p:spPr bwMode="auto">
              <a:xfrm>
                <a:off x="4683125" y="2895600"/>
                <a:ext cx="873125" cy="833438"/>
              </a:xfrm>
              <a:custGeom>
                <a:avLst/>
                <a:gdLst/>
                <a:ahLst/>
                <a:cxnLst>
                  <a:cxn ang="0">
                    <a:pos x="415" y="322"/>
                  </a:cxn>
                  <a:cxn ang="0">
                    <a:pos x="413" y="333"/>
                  </a:cxn>
                  <a:cxn ang="0">
                    <a:pos x="404" y="338"/>
                  </a:cxn>
                  <a:cxn ang="0">
                    <a:pos x="396" y="352"/>
                  </a:cxn>
                  <a:cxn ang="0">
                    <a:pos x="394" y="344"/>
                  </a:cxn>
                  <a:cxn ang="0">
                    <a:pos x="391" y="349"/>
                  </a:cxn>
                  <a:cxn ang="0">
                    <a:pos x="387" y="361"/>
                  </a:cxn>
                  <a:cxn ang="0">
                    <a:pos x="387" y="372"/>
                  </a:cxn>
                  <a:cxn ang="0">
                    <a:pos x="390" y="380"/>
                  </a:cxn>
                  <a:cxn ang="0">
                    <a:pos x="366" y="394"/>
                  </a:cxn>
                  <a:cxn ang="0">
                    <a:pos x="349" y="383"/>
                  </a:cxn>
                  <a:cxn ang="0">
                    <a:pos x="359" y="371"/>
                  </a:cxn>
                  <a:cxn ang="0">
                    <a:pos x="355" y="360"/>
                  </a:cxn>
                  <a:cxn ang="0">
                    <a:pos x="326" y="354"/>
                  </a:cxn>
                  <a:cxn ang="0">
                    <a:pos x="229" y="358"/>
                  </a:cxn>
                  <a:cxn ang="0">
                    <a:pos x="154" y="361"/>
                  </a:cxn>
                  <a:cxn ang="0">
                    <a:pos x="72" y="340"/>
                  </a:cxn>
                  <a:cxn ang="0">
                    <a:pos x="72" y="260"/>
                  </a:cxn>
                  <a:cxn ang="0">
                    <a:pos x="70" y="159"/>
                  </a:cxn>
                  <a:cxn ang="0">
                    <a:pos x="65" y="131"/>
                  </a:cxn>
                  <a:cxn ang="0">
                    <a:pos x="53" y="117"/>
                  </a:cxn>
                  <a:cxn ang="0">
                    <a:pos x="43" y="106"/>
                  </a:cxn>
                  <a:cxn ang="0">
                    <a:pos x="45" y="87"/>
                  </a:cxn>
                  <a:cxn ang="0">
                    <a:pos x="53" y="81"/>
                  </a:cxn>
                  <a:cxn ang="0">
                    <a:pos x="53" y="76"/>
                  </a:cxn>
                  <a:cxn ang="0">
                    <a:pos x="48" y="67"/>
                  </a:cxn>
                  <a:cxn ang="0">
                    <a:pos x="34" y="67"/>
                  </a:cxn>
                  <a:cxn ang="0">
                    <a:pos x="23" y="54"/>
                  </a:cxn>
                  <a:cxn ang="0">
                    <a:pos x="18" y="43"/>
                  </a:cxn>
                  <a:cxn ang="0">
                    <a:pos x="8" y="31"/>
                  </a:cxn>
                  <a:cxn ang="0">
                    <a:pos x="4" y="14"/>
                  </a:cxn>
                  <a:cxn ang="0">
                    <a:pos x="1" y="12"/>
                  </a:cxn>
                  <a:cxn ang="0">
                    <a:pos x="67" y="7"/>
                  </a:cxn>
                  <a:cxn ang="0">
                    <a:pos x="142" y="6"/>
                  </a:cxn>
                  <a:cxn ang="0">
                    <a:pos x="224" y="0"/>
                  </a:cxn>
                  <a:cxn ang="0">
                    <a:pos x="245" y="9"/>
                  </a:cxn>
                  <a:cxn ang="0">
                    <a:pos x="249" y="17"/>
                  </a:cxn>
                  <a:cxn ang="0">
                    <a:pos x="253" y="31"/>
                  </a:cxn>
                  <a:cxn ang="0">
                    <a:pos x="259" y="59"/>
                  </a:cxn>
                  <a:cxn ang="0">
                    <a:pos x="262" y="76"/>
                  </a:cxn>
                  <a:cxn ang="0">
                    <a:pos x="284" y="99"/>
                  </a:cxn>
                  <a:cxn ang="0">
                    <a:pos x="304" y="120"/>
                  </a:cxn>
                  <a:cxn ang="0">
                    <a:pos x="312" y="146"/>
                  </a:cxn>
                  <a:cxn ang="0">
                    <a:pos x="332" y="142"/>
                  </a:cxn>
                  <a:cxn ang="0">
                    <a:pos x="340" y="154"/>
                  </a:cxn>
                  <a:cxn ang="0">
                    <a:pos x="335" y="176"/>
                  </a:cxn>
                  <a:cxn ang="0">
                    <a:pos x="331" y="202"/>
                  </a:cxn>
                  <a:cxn ang="0">
                    <a:pos x="346" y="218"/>
                  </a:cxn>
                  <a:cxn ang="0">
                    <a:pos x="360" y="230"/>
                  </a:cxn>
                  <a:cxn ang="0">
                    <a:pos x="374" y="238"/>
                  </a:cxn>
                  <a:cxn ang="0">
                    <a:pos x="385" y="252"/>
                  </a:cxn>
                  <a:cxn ang="0">
                    <a:pos x="390" y="276"/>
                  </a:cxn>
                  <a:cxn ang="0">
                    <a:pos x="390" y="287"/>
                  </a:cxn>
                  <a:cxn ang="0">
                    <a:pos x="404" y="305"/>
                  </a:cxn>
                  <a:cxn ang="0">
                    <a:pos x="404" y="298"/>
                  </a:cxn>
                  <a:cxn ang="0">
                    <a:pos x="415" y="308"/>
                  </a:cxn>
                </a:cxnLst>
                <a:rect l="0" t="0" r="r" b="b"/>
                <a:pathLst>
                  <a:path w="415" h="396">
                    <a:moveTo>
                      <a:pt x="415" y="308"/>
                    </a:moveTo>
                    <a:lnTo>
                      <a:pt x="415" y="315"/>
                    </a:lnTo>
                    <a:lnTo>
                      <a:pt x="412" y="318"/>
                    </a:lnTo>
                    <a:lnTo>
                      <a:pt x="412" y="319"/>
                    </a:lnTo>
                    <a:lnTo>
                      <a:pt x="412" y="321"/>
                    </a:lnTo>
                    <a:lnTo>
                      <a:pt x="415" y="322"/>
                    </a:lnTo>
                    <a:lnTo>
                      <a:pt x="415" y="324"/>
                    </a:lnTo>
                    <a:lnTo>
                      <a:pt x="413" y="324"/>
                    </a:lnTo>
                    <a:lnTo>
                      <a:pt x="412" y="324"/>
                    </a:lnTo>
                    <a:lnTo>
                      <a:pt x="410" y="327"/>
                    </a:lnTo>
                    <a:lnTo>
                      <a:pt x="410" y="329"/>
                    </a:lnTo>
                    <a:lnTo>
                      <a:pt x="413" y="333"/>
                    </a:lnTo>
                    <a:lnTo>
                      <a:pt x="412" y="333"/>
                    </a:lnTo>
                    <a:lnTo>
                      <a:pt x="412" y="337"/>
                    </a:lnTo>
                    <a:lnTo>
                      <a:pt x="410" y="340"/>
                    </a:lnTo>
                    <a:lnTo>
                      <a:pt x="409" y="341"/>
                    </a:lnTo>
                    <a:lnTo>
                      <a:pt x="405" y="341"/>
                    </a:lnTo>
                    <a:lnTo>
                      <a:pt x="404" y="338"/>
                    </a:lnTo>
                    <a:lnTo>
                      <a:pt x="402" y="337"/>
                    </a:lnTo>
                    <a:lnTo>
                      <a:pt x="401" y="337"/>
                    </a:lnTo>
                    <a:lnTo>
                      <a:pt x="401" y="338"/>
                    </a:lnTo>
                    <a:lnTo>
                      <a:pt x="398" y="347"/>
                    </a:lnTo>
                    <a:lnTo>
                      <a:pt x="399" y="349"/>
                    </a:lnTo>
                    <a:lnTo>
                      <a:pt x="396" y="352"/>
                    </a:lnTo>
                    <a:lnTo>
                      <a:pt x="396" y="354"/>
                    </a:lnTo>
                    <a:lnTo>
                      <a:pt x="393" y="352"/>
                    </a:lnTo>
                    <a:lnTo>
                      <a:pt x="394" y="349"/>
                    </a:lnTo>
                    <a:lnTo>
                      <a:pt x="394" y="349"/>
                    </a:lnTo>
                    <a:lnTo>
                      <a:pt x="394" y="346"/>
                    </a:lnTo>
                    <a:lnTo>
                      <a:pt x="394" y="344"/>
                    </a:lnTo>
                    <a:lnTo>
                      <a:pt x="393" y="344"/>
                    </a:lnTo>
                    <a:lnTo>
                      <a:pt x="391" y="343"/>
                    </a:lnTo>
                    <a:lnTo>
                      <a:pt x="390" y="344"/>
                    </a:lnTo>
                    <a:lnTo>
                      <a:pt x="388" y="346"/>
                    </a:lnTo>
                    <a:lnTo>
                      <a:pt x="388" y="347"/>
                    </a:lnTo>
                    <a:lnTo>
                      <a:pt x="391" y="349"/>
                    </a:lnTo>
                    <a:lnTo>
                      <a:pt x="393" y="352"/>
                    </a:lnTo>
                    <a:lnTo>
                      <a:pt x="390" y="354"/>
                    </a:lnTo>
                    <a:lnTo>
                      <a:pt x="393" y="358"/>
                    </a:lnTo>
                    <a:lnTo>
                      <a:pt x="393" y="361"/>
                    </a:lnTo>
                    <a:lnTo>
                      <a:pt x="391" y="363"/>
                    </a:lnTo>
                    <a:lnTo>
                      <a:pt x="387" y="361"/>
                    </a:lnTo>
                    <a:lnTo>
                      <a:pt x="387" y="365"/>
                    </a:lnTo>
                    <a:lnTo>
                      <a:pt x="387" y="366"/>
                    </a:lnTo>
                    <a:lnTo>
                      <a:pt x="391" y="368"/>
                    </a:lnTo>
                    <a:lnTo>
                      <a:pt x="393" y="369"/>
                    </a:lnTo>
                    <a:lnTo>
                      <a:pt x="391" y="371"/>
                    </a:lnTo>
                    <a:lnTo>
                      <a:pt x="387" y="372"/>
                    </a:lnTo>
                    <a:lnTo>
                      <a:pt x="384" y="371"/>
                    </a:lnTo>
                    <a:lnTo>
                      <a:pt x="382" y="371"/>
                    </a:lnTo>
                    <a:lnTo>
                      <a:pt x="382" y="372"/>
                    </a:lnTo>
                    <a:lnTo>
                      <a:pt x="384" y="374"/>
                    </a:lnTo>
                    <a:lnTo>
                      <a:pt x="387" y="377"/>
                    </a:lnTo>
                    <a:lnTo>
                      <a:pt x="390" y="380"/>
                    </a:lnTo>
                    <a:lnTo>
                      <a:pt x="390" y="382"/>
                    </a:lnTo>
                    <a:lnTo>
                      <a:pt x="385" y="383"/>
                    </a:lnTo>
                    <a:lnTo>
                      <a:pt x="384" y="386"/>
                    </a:lnTo>
                    <a:lnTo>
                      <a:pt x="384" y="391"/>
                    </a:lnTo>
                    <a:lnTo>
                      <a:pt x="382" y="393"/>
                    </a:lnTo>
                    <a:lnTo>
                      <a:pt x="366" y="394"/>
                    </a:lnTo>
                    <a:lnTo>
                      <a:pt x="346" y="396"/>
                    </a:lnTo>
                    <a:lnTo>
                      <a:pt x="340" y="396"/>
                    </a:lnTo>
                    <a:lnTo>
                      <a:pt x="345" y="388"/>
                    </a:lnTo>
                    <a:lnTo>
                      <a:pt x="346" y="385"/>
                    </a:lnTo>
                    <a:lnTo>
                      <a:pt x="348" y="385"/>
                    </a:lnTo>
                    <a:lnTo>
                      <a:pt x="349" y="383"/>
                    </a:lnTo>
                    <a:lnTo>
                      <a:pt x="349" y="382"/>
                    </a:lnTo>
                    <a:lnTo>
                      <a:pt x="349" y="380"/>
                    </a:lnTo>
                    <a:lnTo>
                      <a:pt x="354" y="377"/>
                    </a:lnTo>
                    <a:lnTo>
                      <a:pt x="355" y="377"/>
                    </a:lnTo>
                    <a:lnTo>
                      <a:pt x="355" y="372"/>
                    </a:lnTo>
                    <a:lnTo>
                      <a:pt x="359" y="371"/>
                    </a:lnTo>
                    <a:lnTo>
                      <a:pt x="360" y="368"/>
                    </a:lnTo>
                    <a:lnTo>
                      <a:pt x="359" y="366"/>
                    </a:lnTo>
                    <a:lnTo>
                      <a:pt x="359" y="363"/>
                    </a:lnTo>
                    <a:lnTo>
                      <a:pt x="359" y="361"/>
                    </a:lnTo>
                    <a:lnTo>
                      <a:pt x="357" y="360"/>
                    </a:lnTo>
                    <a:lnTo>
                      <a:pt x="355" y="360"/>
                    </a:lnTo>
                    <a:lnTo>
                      <a:pt x="354" y="358"/>
                    </a:lnTo>
                    <a:lnTo>
                      <a:pt x="355" y="355"/>
                    </a:lnTo>
                    <a:lnTo>
                      <a:pt x="354" y="355"/>
                    </a:lnTo>
                    <a:lnTo>
                      <a:pt x="352" y="352"/>
                    </a:lnTo>
                    <a:lnTo>
                      <a:pt x="348" y="352"/>
                    </a:lnTo>
                    <a:lnTo>
                      <a:pt x="326" y="354"/>
                    </a:lnTo>
                    <a:lnTo>
                      <a:pt x="312" y="355"/>
                    </a:lnTo>
                    <a:lnTo>
                      <a:pt x="292" y="355"/>
                    </a:lnTo>
                    <a:lnTo>
                      <a:pt x="274" y="357"/>
                    </a:lnTo>
                    <a:lnTo>
                      <a:pt x="271" y="357"/>
                    </a:lnTo>
                    <a:lnTo>
                      <a:pt x="256" y="358"/>
                    </a:lnTo>
                    <a:lnTo>
                      <a:pt x="229" y="358"/>
                    </a:lnTo>
                    <a:lnTo>
                      <a:pt x="228" y="358"/>
                    </a:lnTo>
                    <a:lnTo>
                      <a:pt x="204" y="360"/>
                    </a:lnTo>
                    <a:lnTo>
                      <a:pt x="189" y="360"/>
                    </a:lnTo>
                    <a:lnTo>
                      <a:pt x="184" y="360"/>
                    </a:lnTo>
                    <a:lnTo>
                      <a:pt x="156" y="361"/>
                    </a:lnTo>
                    <a:lnTo>
                      <a:pt x="154" y="361"/>
                    </a:lnTo>
                    <a:lnTo>
                      <a:pt x="137" y="361"/>
                    </a:lnTo>
                    <a:lnTo>
                      <a:pt x="121" y="361"/>
                    </a:lnTo>
                    <a:lnTo>
                      <a:pt x="106" y="361"/>
                    </a:lnTo>
                    <a:lnTo>
                      <a:pt x="73" y="363"/>
                    </a:lnTo>
                    <a:lnTo>
                      <a:pt x="73" y="347"/>
                    </a:lnTo>
                    <a:lnTo>
                      <a:pt x="72" y="340"/>
                    </a:lnTo>
                    <a:lnTo>
                      <a:pt x="72" y="319"/>
                    </a:lnTo>
                    <a:lnTo>
                      <a:pt x="72" y="313"/>
                    </a:lnTo>
                    <a:lnTo>
                      <a:pt x="72" y="290"/>
                    </a:lnTo>
                    <a:lnTo>
                      <a:pt x="72" y="287"/>
                    </a:lnTo>
                    <a:lnTo>
                      <a:pt x="72" y="262"/>
                    </a:lnTo>
                    <a:lnTo>
                      <a:pt x="72" y="260"/>
                    </a:lnTo>
                    <a:lnTo>
                      <a:pt x="72" y="229"/>
                    </a:lnTo>
                    <a:lnTo>
                      <a:pt x="72" y="227"/>
                    </a:lnTo>
                    <a:lnTo>
                      <a:pt x="70" y="198"/>
                    </a:lnTo>
                    <a:lnTo>
                      <a:pt x="70" y="191"/>
                    </a:lnTo>
                    <a:lnTo>
                      <a:pt x="70" y="168"/>
                    </a:lnTo>
                    <a:lnTo>
                      <a:pt x="70" y="159"/>
                    </a:lnTo>
                    <a:lnTo>
                      <a:pt x="70" y="142"/>
                    </a:lnTo>
                    <a:lnTo>
                      <a:pt x="70" y="135"/>
                    </a:lnTo>
                    <a:lnTo>
                      <a:pt x="70" y="132"/>
                    </a:lnTo>
                    <a:lnTo>
                      <a:pt x="70" y="132"/>
                    </a:lnTo>
                    <a:lnTo>
                      <a:pt x="68" y="131"/>
                    </a:lnTo>
                    <a:lnTo>
                      <a:pt x="65" y="131"/>
                    </a:lnTo>
                    <a:lnTo>
                      <a:pt x="62" y="131"/>
                    </a:lnTo>
                    <a:lnTo>
                      <a:pt x="59" y="127"/>
                    </a:lnTo>
                    <a:lnTo>
                      <a:pt x="57" y="127"/>
                    </a:lnTo>
                    <a:lnTo>
                      <a:pt x="56" y="123"/>
                    </a:lnTo>
                    <a:lnTo>
                      <a:pt x="53" y="120"/>
                    </a:lnTo>
                    <a:lnTo>
                      <a:pt x="53" y="117"/>
                    </a:lnTo>
                    <a:lnTo>
                      <a:pt x="51" y="115"/>
                    </a:lnTo>
                    <a:lnTo>
                      <a:pt x="53" y="112"/>
                    </a:lnTo>
                    <a:lnTo>
                      <a:pt x="51" y="112"/>
                    </a:lnTo>
                    <a:lnTo>
                      <a:pt x="50" y="109"/>
                    </a:lnTo>
                    <a:lnTo>
                      <a:pt x="47" y="107"/>
                    </a:lnTo>
                    <a:lnTo>
                      <a:pt x="43" y="106"/>
                    </a:lnTo>
                    <a:lnTo>
                      <a:pt x="43" y="103"/>
                    </a:lnTo>
                    <a:lnTo>
                      <a:pt x="40" y="99"/>
                    </a:lnTo>
                    <a:lnTo>
                      <a:pt x="40" y="96"/>
                    </a:lnTo>
                    <a:lnTo>
                      <a:pt x="43" y="95"/>
                    </a:lnTo>
                    <a:lnTo>
                      <a:pt x="43" y="90"/>
                    </a:lnTo>
                    <a:lnTo>
                      <a:pt x="45" y="87"/>
                    </a:lnTo>
                    <a:lnTo>
                      <a:pt x="47" y="85"/>
                    </a:lnTo>
                    <a:lnTo>
                      <a:pt x="48" y="81"/>
                    </a:lnTo>
                    <a:lnTo>
                      <a:pt x="50" y="81"/>
                    </a:lnTo>
                    <a:lnTo>
                      <a:pt x="50" y="82"/>
                    </a:lnTo>
                    <a:lnTo>
                      <a:pt x="51" y="82"/>
                    </a:lnTo>
                    <a:lnTo>
                      <a:pt x="53" y="81"/>
                    </a:lnTo>
                    <a:lnTo>
                      <a:pt x="53" y="79"/>
                    </a:lnTo>
                    <a:lnTo>
                      <a:pt x="53" y="79"/>
                    </a:lnTo>
                    <a:lnTo>
                      <a:pt x="51" y="79"/>
                    </a:lnTo>
                    <a:lnTo>
                      <a:pt x="50" y="78"/>
                    </a:lnTo>
                    <a:lnTo>
                      <a:pt x="50" y="78"/>
                    </a:lnTo>
                    <a:lnTo>
                      <a:pt x="53" y="76"/>
                    </a:lnTo>
                    <a:lnTo>
                      <a:pt x="53" y="74"/>
                    </a:lnTo>
                    <a:lnTo>
                      <a:pt x="53" y="73"/>
                    </a:lnTo>
                    <a:lnTo>
                      <a:pt x="50" y="73"/>
                    </a:lnTo>
                    <a:lnTo>
                      <a:pt x="50" y="71"/>
                    </a:lnTo>
                    <a:lnTo>
                      <a:pt x="50" y="67"/>
                    </a:lnTo>
                    <a:lnTo>
                      <a:pt x="48" y="67"/>
                    </a:lnTo>
                    <a:lnTo>
                      <a:pt x="45" y="67"/>
                    </a:lnTo>
                    <a:lnTo>
                      <a:pt x="43" y="68"/>
                    </a:lnTo>
                    <a:lnTo>
                      <a:pt x="42" y="70"/>
                    </a:lnTo>
                    <a:lnTo>
                      <a:pt x="40" y="70"/>
                    </a:lnTo>
                    <a:lnTo>
                      <a:pt x="37" y="67"/>
                    </a:lnTo>
                    <a:lnTo>
                      <a:pt x="34" y="67"/>
                    </a:lnTo>
                    <a:lnTo>
                      <a:pt x="34" y="64"/>
                    </a:lnTo>
                    <a:lnTo>
                      <a:pt x="31" y="64"/>
                    </a:lnTo>
                    <a:lnTo>
                      <a:pt x="28" y="59"/>
                    </a:lnTo>
                    <a:lnTo>
                      <a:pt x="25" y="56"/>
                    </a:lnTo>
                    <a:lnTo>
                      <a:pt x="23" y="56"/>
                    </a:lnTo>
                    <a:lnTo>
                      <a:pt x="23" y="54"/>
                    </a:lnTo>
                    <a:lnTo>
                      <a:pt x="22" y="54"/>
                    </a:lnTo>
                    <a:lnTo>
                      <a:pt x="22" y="51"/>
                    </a:lnTo>
                    <a:lnTo>
                      <a:pt x="23" y="49"/>
                    </a:lnTo>
                    <a:lnTo>
                      <a:pt x="22" y="48"/>
                    </a:lnTo>
                    <a:lnTo>
                      <a:pt x="20" y="46"/>
                    </a:lnTo>
                    <a:lnTo>
                      <a:pt x="18" y="43"/>
                    </a:lnTo>
                    <a:lnTo>
                      <a:pt x="18" y="40"/>
                    </a:lnTo>
                    <a:lnTo>
                      <a:pt x="17" y="39"/>
                    </a:lnTo>
                    <a:lnTo>
                      <a:pt x="12" y="35"/>
                    </a:lnTo>
                    <a:lnTo>
                      <a:pt x="11" y="31"/>
                    </a:lnTo>
                    <a:lnTo>
                      <a:pt x="8" y="31"/>
                    </a:lnTo>
                    <a:lnTo>
                      <a:pt x="8" y="31"/>
                    </a:lnTo>
                    <a:lnTo>
                      <a:pt x="9" y="29"/>
                    </a:lnTo>
                    <a:lnTo>
                      <a:pt x="9" y="28"/>
                    </a:lnTo>
                    <a:lnTo>
                      <a:pt x="8" y="28"/>
                    </a:lnTo>
                    <a:lnTo>
                      <a:pt x="8" y="25"/>
                    </a:lnTo>
                    <a:lnTo>
                      <a:pt x="4" y="17"/>
                    </a:lnTo>
                    <a:lnTo>
                      <a:pt x="4" y="14"/>
                    </a:lnTo>
                    <a:lnTo>
                      <a:pt x="6" y="12"/>
                    </a:lnTo>
                    <a:lnTo>
                      <a:pt x="6" y="9"/>
                    </a:lnTo>
                    <a:lnTo>
                      <a:pt x="6" y="9"/>
                    </a:lnTo>
                    <a:lnTo>
                      <a:pt x="4" y="9"/>
                    </a:lnTo>
                    <a:lnTo>
                      <a:pt x="4" y="12"/>
                    </a:lnTo>
                    <a:lnTo>
                      <a:pt x="1" y="12"/>
                    </a:lnTo>
                    <a:lnTo>
                      <a:pt x="0" y="10"/>
                    </a:lnTo>
                    <a:lnTo>
                      <a:pt x="0" y="7"/>
                    </a:lnTo>
                    <a:lnTo>
                      <a:pt x="23" y="7"/>
                    </a:lnTo>
                    <a:lnTo>
                      <a:pt x="33" y="7"/>
                    </a:lnTo>
                    <a:lnTo>
                      <a:pt x="50" y="7"/>
                    </a:lnTo>
                    <a:lnTo>
                      <a:pt x="67" y="7"/>
                    </a:lnTo>
                    <a:lnTo>
                      <a:pt x="75" y="7"/>
                    </a:lnTo>
                    <a:lnTo>
                      <a:pt x="90" y="7"/>
                    </a:lnTo>
                    <a:lnTo>
                      <a:pt x="103" y="7"/>
                    </a:lnTo>
                    <a:lnTo>
                      <a:pt x="117" y="6"/>
                    </a:lnTo>
                    <a:lnTo>
                      <a:pt x="129" y="6"/>
                    </a:lnTo>
                    <a:lnTo>
                      <a:pt x="142" y="6"/>
                    </a:lnTo>
                    <a:lnTo>
                      <a:pt x="157" y="6"/>
                    </a:lnTo>
                    <a:lnTo>
                      <a:pt x="179" y="4"/>
                    </a:lnTo>
                    <a:lnTo>
                      <a:pt x="184" y="3"/>
                    </a:lnTo>
                    <a:lnTo>
                      <a:pt x="201" y="3"/>
                    </a:lnTo>
                    <a:lnTo>
                      <a:pt x="210" y="1"/>
                    </a:lnTo>
                    <a:lnTo>
                      <a:pt x="224" y="0"/>
                    </a:lnTo>
                    <a:lnTo>
                      <a:pt x="237" y="0"/>
                    </a:lnTo>
                    <a:lnTo>
                      <a:pt x="238" y="1"/>
                    </a:lnTo>
                    <a:lnTo>
                      <a:pt x="240" y="3"/>
                    </a:lnTo>
                    <a:lnTo>
                      <a:pt x="240" y="4"/>
                    </a:lnTo>
                    <a:lnTo>
                      <a:pt x="245" y="6"/>
                    </a:lnTo>
                    <a:lnTo>
                      <a:pt x="245" y="9"/>
                    </a:lnTo>
                    <a:lnTo>
                      <a:pt x="246" y="10"/>
                    </a:lnTo>
                    <a:lnTo>
                      <a:pt x="246" y="12"/>
                    </a:lnTo>
                    <a:lnTo>
                      <a:pt x="249" y="12"/>
                    </a:lnTo>
                    <a:lnTo>
                      <a:pt x="249" y="14"/>
                    </a:lnTo>
                    <a:lnTo>
                      <a:pt x="249" y="15"/>
                    </a:lnTo>
                    <a:lnTo>
                      <a:pt x="249" y="17"/>
                    </a:lnTo>
                    <a:lnTo>
                      <a:pt x="253" y="17"/>
                    </a:lnTo>
                    <a:lnTo>
                      <a:pt x="253" y="18"/>
                    </a:lnTo>
                    <a:lnTo>
                      <a:pt x="253" y="18"/>
                    </a:lnTo>
                    <a:lnTo>
                      <a:pt x="256" y="20"/>
                    </a:lnTo>
                    <a:lnTo>
                      <a:pt x="253" y="25"/>
                    </a:lnTo>
                    <a:lnTo>
                      <a:pt x="253" y="31"/>
                    </a:lnTo>
                    <a:lnTo>
                      <a:pt x="253" y="34"/>
                    </a:lnTo>
                    <a:lnTo>
                      <a:pt x="253" y="40"/>
                    </a:lnTo>
                    <a:lnTo>
                      <a:pt x="253" y="46"/>
                    </a:lnTo>
                    <a:lnTo>
                      <a:pt x="254" y="51"/>
                    </a:lnTo>
                    <a:lnTo>
                      <a:pt x="257" y="57"/>
                    </a:lnTo>
                    <a:lnTo>
                      <a:pt x="259" y="59"/>
                    </a:lnTo>
                    <a:lnTo>
                      <a:pt x="259" y="60"/>
                    </a:lnTo>
                    <a:lnTo>
                      <a:pt x="257" y="62"/>
                    </a:lnTo>
                    <a:lnTo>
                      <a:pt x="257" y="64"/>
                    </a:lnTo>
                    <a:lnTo>
                      <a:pt x="262" y="68"/>
                    </a:lnTo>
                    <a:lnTo>
                      <a:pt x="262" y="73"/>
                    </a:lnTo>
                    <a:lnTo>
                      <a:pt x="262" y="76"/>
                    </a:lnTo>
                    <a:lnTo>
                      <a:pt x="265" y="79"/>
                    </a:lnTo>
                    <a:lnTo>
                      <a:pt x="273" y="87"/>
                    </a:lnTo>
                    <a:lnTo>
                      <a:pt x="276" y="90"/>
                    </a:lnTo>
                    <a:lnTo>
                      <a:pt x="281" y="92"/>
                    </a:lnTo>
                    <a:lnTo>
                      <a:pt x="282" y="96"/>
                    </a:lnTo>
                    <a:lnTo>
                      <a:pt x="284" y="99"/>
                    </a:lnTo>
                    <a:lnTo>
                      <a:pt x="290" y="103"/>
                    </a:lnTo>
                    <a:lnTo>
                      <a:pt x="295" y="107"/>
                    </a:lnTo>
                    <a:lnTo>
                      <a:pt x="299" y="112"/>
                    </a:lnTo>
                    <a:lnTo>
                      <a:pt x="302" y="115"/>
                    </a:lnTo>
                    <a:lnTo>
                      <a:pt x="302" y="118"/>
                    </a:lnTo>
                    <a:lnTo>
                      <a:pt x="304" y="120"/>
                    </a:lnTo>
                    <a:lnTo>
                      <a:pt x="304" y="124"/>
                    </a:lnTo>
                    <a:lnTo>
                      <a:pt x="306" y="129"/>
                    </a:lnTo>
                    <a:lnTo>
                      <a:pt x="306" y="132"/>
                    </a:lnTo>
                    <a:lnTo>
                      <a:pt x="306" y="134"/>
                    </a:lnTo>
                    <a:lnTo>
                      <a:pt x="309" y="143"/>
                    </a:lnTo>
                    <a:lnTo>
                      <a:pt x="312" y="146"/>
                    </a:lnTo>
                    <a:lnTo>
                      <a:pt x="315" y="148"/>
                    </a:lnTo>
                    <a:lnTo>
                      <a:pt x="316" y="146"/>
                    </a:lnTo>
                    <a:lnTo>
                      <a:pt x="320" y="140"/>
                    </a:lnTo>
                    <a:lnTo>
                      <a:pt x="324" y="138"/>
                    </a:lnTo>
                    <a:lnTo>
                      <a:pt x="329" y="142"/>
                    </a:lnTo>
                    <a:lnTo>
                      <a:pt x="332" y="142"/>
                    </a:lnTo>
                    <a:lnTo>
                      <a:pt x="334" y="143"/>
                    </a:lnTo>
                    <a:lnTo>
                      <a:pt x="341" y="148"/>
                    </a:lnTo>
                    <a:lnTo>
                      <a:pt x="343" y="149"/>
                    </a:lnTo>
                    <a:lnTo>
                      <a:pt x="341" y="152"/>
                    </a:lnTo>
                    <a:lnTo>
                      <a:pt x="341" y="152"/>
                    </a:lnTo>
                    <a:lnTo>
                      <a:pt x="340" y="154"/>
                    </a:lnTo>
                    <a:lnTo>
                      <a:pt x="338" y="159"/>
                    </a:lnTo>
                    <a:lnTo>
                      <a:pt x="337" y="162"/>
                    </a:lnTo>
                    <a:lnTo>
                      <a:pt x="338" y="165"/>
                    </a:lnTo>
                    <a:lnTo>
                      <a:pt x="340" y="168"/>
                    </a:lnTo>
                    <a:lnTo>
                      <a:pt x="337" y="173"/>
                    </a:lnTo>
                    <a:lnTo>
                      <a:pt x="335" y="176"/>
                    </a:lnTo>
                    <a:lnTo>
                      <a:pt x="335" y="177"/>
                    </a:lnTo>
                    <a:lnTo>
                      <a:pt x="334" y="185"/>
                    </a:lnTo>
                    <a:lnTo>
                      <a:pt x="331" y="188"/>
                    </a:lnTo>
                    <a:lnTo>
                      <a:pt x="331" y="190"/>
                    </a:lnTo>
                    <a:lnTo>
                      <a:pt x="329" y="195"/>
                    </a:lnTo>
                    <a:lnTo>
                      <a:pt x="331" y="202"/>
                    </a:lnTo>
                    <a:lnTo>
                      <a:pt x="332" y="205"/>
                    </a:lnTo>
                    <a:lnTo>
                      <a:pt x="335" y="207"/>
                    </a:lnTo>
                    <a:lnTo>
                      <a:pt x="337" y="212"/>
                    </a:lnTo>
                    <a:lnTo>
                      <a:pt x="340" y="215"/>
                    </a:lnTo>
                    <a:lnTo>
                      <a:pt x="345" y="216"/>
                    </a:lnTo>
                    <a:lnTo>
                      <a:pt x="346" y="218"/>
                    </a:lnTo>
                    <a:lnTo>
                      <a:pt x="351" y="221"/>
                    </a:lnTo>
                    <a:lnTo>
                      <a:pt x="352" y="224"/>
                    </a:lnTo>
                    <a:lnTo>
                      <a:pt x="355" y="224"/>
                    </a:lnTo>
                    <a:lnTo>
                      <a:pt x="355" y="229"/>
                    </a:lnTo>
                    <a:lnTo>
                      <a:pt x="359" y="230"/>
                    </a:lnTo>
                    <a:lnTo>
                      <a:pt x="360" y="230"/>
                    </a:lnTo>
                    <a:lnTo>
                      <a:pt x="362" y="230"/>
                    </a:lnTo>
                    <a:lnTo>
                      <a:pt x="362" y="229"/>
                    </a:lnTo>
                    <a:lnTo>
                      <a:pt x="363" y="229"/>
                    </a:lnTo>
                    <a:lnTo>
                      <a:pt x="371" y="234"/>
                    </a:lnTo>
                    <a:lnTo>
                      <a:pt x="374" y="237"/>
                    </a:lnTo>
                    <a:lnTo>
                      <a:pt x="374" y="238"/>
                    </a:lnTo>
                    <a:lnTo>
                      <a:pt x="376" y="241"/>
                    </a:lnTo>
                    <a:lnTo>
                      <a:pt x="380" y="244"/>
                    </a:lnTo>
                    <a:lnTo>
                      <a:pt x="385" y="246"/>
                    </a:lnTo>
                    <a:lnTo>
                      <a:pt x="385" y="246"/>
                    </a:lnTo>
                    <a:lnTo>
                      <a:pt x="385" y="249"/>
                    </a:lnTo>
                    <a:lnTo>
                      <a:pt x="385" y="252"/>
                    </a:lnTo>
                    <a:lnTo>
                      <a:pt x="385" y="255"/>
                    </a:lnTo>
                    <a:lnTo>
                      <a:pt x="387" y="263"/>
                    </a:lnTo>
                    <a:lnTo>
                      <a:pt x="390" y="266"/>
                    </a:lnTo>
                    <a:lnTo>
                      <a:pt x="393" y="269"/>
                    </a:lnTo>
                    <a:lnTo>
                      <a:pt x="391" y="274"/>
                    </a:lnTo>
                    <a:lnTo>
                      <a:pt x="390" y="276"/>
                    </a:lnTo>
                    <a:lnTo>
                      <a:pt x="388" y="277"/>
                    </a:lnTo>
                    <a:lnTo>
                      <a:pt x="387" y="279"/>
                    </a:lnTo>
                    <a:lnTo>
                      <a:pt x="387" y="282"/>
                    </a:lnTo>
                    <a:lnTo>
                      <a:pt x="390" y="283"/>
                    </a:lnTo>
                    <a:lnTo>
                      <a:pt x="390" y="283"/>
                    </a:lnTo>
                    <a:lnTo>
                      <a:pt x="390" y="287"/>
                    </a:lnTo>
                    <a:lnTo>
                      <a:pt x="393" y="291"/>
                    </a:lnTo>
                    <a:lnTo>
                      <a:pt x="394" y="293"/>
                    </a:lnTo>
                    <a:lnTo>
                      <a:pt x="396" y="296"/>
                    </a:lnTo>
                    <a:lnTo>
                      <a:pt x="398" y="301"/>
                    </a:lnTo>
                    <a:lnTo>
                      <a:pt x="402" y="304"/>
                    </a:lnTo>
                    <a:lnTo>
                      <a:pt x="404" y="305"/>
                    </a:lnTo>
                    <a:lnTo>
                      <a:pt x="405" y="304"/>
                    </a:lnTo>
                    <a:lnTo>
                      <a:pt x="405" y="302"/>
                    </a:lnTo>
                    <a:lnTo>
                      <a:pt x="402" y="299"/>
                    </a:lnTo>
                    <a:lnTo>
                      <a:pt x="402" y="298"/>
                    </a:lnTo>
                    <a:lnTo>
                      <a:pt x="402" y="296"/>
                    </a:lnTo>
                    <a:lnTo>
                      <a:pt x="404" y="298"/>
                    </a:lnTo>
                    <a:lnTo>
                      <a:pt x="405" y="301"/>
                    </a:lnTo>
                    <a:lnTo>
                      <a:pt x="409" y="302"/>
                    </a:lnTo>
                    <a:lnTo>
                      <a:pt x="409" y="305"/>
                    </a:lnTo>
                    <a:lnTo>
                      <a:pt x="413" y="305"/>
                    </a:lnTo>
                    <a:lnTo>
                      <a:pt x="415" y="305"/>
                    </a:lnTo>
                    <a:lnTo>
                      <a:pt x="415" y="308"/>
                    </a:lnTo>
                    <a:lnTo>
                      <a:pt x="415" y="308"/>
                    </a:lnTo>
                    <a:close/>
                  </a:path>
                </a:pathLst>
              </a:custGeom>
              <a:grpFill/>
              <a:ln w="4826" cap="rnd">
                <a:solidFill>
                  <a:schemeClr val="bg1"/>
                </a:solidFill>
                <a:prstDash val="solid"/>
                <a:round/>
                <a:headEnd/>
                <a:tailEnd/>
              </a:ln>
            </p:spPr>
            <p:txBody>
              <a:bodyPr/>
              <a:lstStyle/>
              <a:p>
                <a:pPr>
                  <a:defRPr/>
                </a:pPr>
                <a:endParaRPr lang="en-US">
                  <a:latin typeface="Arial" charset="0"/>
                </a:endParaRPr>
              </a:p>
            </p:txBody>
          </p:sp>
          <p:sp>
            <p:nvSpPr>
              <p:cNvPr id="48" name="Freeform 47"/>
              <p:cNvSpPr>
                <a:spLocks/>
              </p:cNvSpPr>
              <p:nvPr/>
            </p:nvSpPr>
            <p:spPr bwMode="auto">
              <a:xfrm>
                <a:off x="2046288" y="3343275"/>
                <a:ext cx="908050" cy="1123950"/>
              </a:xfrm>
              <a:custGeom>
                <a:avLst/>
                <a:gdLst/>
                <a:ahLst/>
                <a:cxnLst>
                  <a:cxn ang="0">
                    <a:pos x="23" y="329"/>
                  </a:cxn>
                  <a:cxn ang="0">
                    <a:pos x="20" y="328"/>
                  </a:cxn>
                  <a:cxn ang="0">
                    <a:pos x="20" y="317"/>
                  </a:cxn>
                  <a:cxn ang="0">
                    <a:pos x="23" y="309"/>
                  </a:cxn>
                  <a:cxn ang="0">
                    <a:pos x="22" y="297"/>
                  </a:cxn>
                  <a:cxn ang="0">
                    <a:pos x="30" y="292"/>
                  </a:cxn>
                  <a:cxn ang="0">
                    <a:pos x="38" y="286"/>
                  </a:cxn>
                  <a:cxn ang="0">
                    <a:pos x="39" y="276"/>
                  </a:cxn>
                  <a:cxn ang="0">
                    <a:pos x="42" y="270"/>
                  </a:cxn>
                  <a:cxn ang="0">
                    <a:pos x="44" y="262"/>
                  </a:cxn>
                  <a:cxn ang="0">
                    <a:pos x="44" y="253"/>
                  </a:cxn>
                  <a:cxn ang="0">
                    <a:pos x="53" y="244"/>
                  </a:cxn>
                  <a:cxn ang="0">
                    <a:pos x="62" y="237"/>
                  </a:cxn>
                  <a:cxn ang="0">
                    <a:pos x="75" y="231"/>
                  </a:cxn>
                  <a:cxn ang="0">
                    <a:pos x="73" y="222"/>
                  </a:cxn>
                  <a:cxn ang="0">
                    <a:pos x="67" y="214"/>
                  </a:cxn>
                  <a:cxn ang="0">
                    <a:pos x="62" y="211"/>
                  </a:cxn>
                  <a:cxn ang="0">
                    <a:pos x="61" y="200"/>
                  </a:cxn>
                  <a:cxn ang="0">
                    <a:pos x="59" y="186"/>
                  </a:cxn>
                  <a:cxn ang="0">
                    <a:pos x="56" y="178"/>
                  </a:cxn>
                  <a:cxn ang="0">
                    <a:pos x="55" y="167"/>
                  </a:cxn>
                  <a:cxn ang="0">
                    <a:pos x="56" y="159"/>
                  </a:cxn>
                  <a:cxn ang="0">
                    <a:pos x="58" y="152"/>
                  </a:cxn>
                  <a:cxn ang="0">
                    <a:pos x="62" y="148"/>
                  </a:cxn>
                  <a:cxn ang="0">
                    <a:pos x="64" y="133"/>
                  </a:cxn>
                  <a:cxn ang="0">
                    <a:pos x="64" y="117"/>
                  </a:cxn>
                  <a:cxn ang="0">
                    <a:pos x="64" y="108"/>
                  </a:cxn>
                  <a:cxn ang="0">
                    <a:pos x="64" y="100"/>
                  </a:cxn>
                  <a:cxn ang="0">
                    <a:pos x="67" y="89"/>
                  </a:cxn>
                  <a:cxn ang="0">
                    <a:pos x="66" y="78"/>
                  </a:cxn>
                  <a:cxn ang="0">
                    <a:pos x="67" y="70"/>
                  </a:cxn>
                  <a:cxn ang="0">
                    <a:pos x="77" y="67"/>
                  </a:cxn>
                  <a:cxn ang="0">
                    <a:pos x="86" y="70"/>
                  </a:cxn>
                  <a:cxn ang="0">
                    <a:pos x="94" y="72"/>
                  </a:cxn>
                  <a:cxn ang="0">
                    <a:pos x="97" y="81"/>
                  </a:cxn>
                  <a:cxn ang="0">
                    <a:pos x="106" y="74"/>
                  </a:cxn>
                  <a:cxn ang="0">
                    <a:pos x="122" y="14"/>
                  </a:cxn>
                  <a:cxn ang="0">
                    <a:pos x="217" y="17"/>
                  </a:cxn>
                  <a:cxn ang="0">
                    <a:pos x="326" y="35"/>
                  </a:cxn>
                  <a:cxn ang="0">
                    <a:pos x="373" y="42"/>
                  </a:cxn>
                  <a:cxn ang="0">
                    <a:pos x="407" y="227"/>
                  </a:cxn>
                  <a:cxn ang="0">
                    <a:pos x="385" y="376"/>
                  </a:cxn>
                  <a:cxn ang="0">
                    <a:pos x="364" y="534"/>
                  </a:cxn>
                  <a:cxn ang="0">
                    <a:pos x="211" y="503"/>
                  </a:cxn>
                  <a:cxn ang="0">
                    <a:pos x="3" y="362"/>
                  </a:cxn>
                  <a:cxn ang="0">
                    <a:pos x="13" y="353"/>
                  </a:cxn>
                  <a:cxn ang="0">
                    <a:pos x="20" y="354"/>
                  </a:cxn>
                  <a:cxn ang="0">
                    <a:pos x="22" y="353"/>
                  </a:cxn>
                  <a:cxn ang="0">
                    <a:pos x="23" y="353"/>
                  </a:cxn>
                  <a:cxn ang="0">
                    <a:pos x="30" y="348"/>
                  </a:cxn>
                  <a:cxn ang="0">
                    <a:pos x="30" y="331"/>
                  </a:cxn>
                </a:cxnLst>
                <a:rect l="0" t="0" r="r" b="b"/>
                <a:pathLst>
                  <a:path w="431" h="534">
                    <a:moveTo>
                      <a:pt x="30" y="331"/>
                    </a:moveTo>
                    <a:lnTo>
                      <a:pt x="27" y="329"/>
                    </a:lnTo>
                    <a:lnTo>
                      <a:pt x="23" y="329"/>
                    </a:lnTo>
                    <a:lnTo>
                      <a:pt x="22" y="329"/>
                    </a:lnTo>
                    <a:lnTo>
                      <a:pt x="20" y="328"/>
                    </a:lnTo>
                    <a:lnTo>
                      <a:pt x="20" y="328"/>
                    </a:lnTo>
                    <a:lnTo>
                      <a:pt x="17" y="323"/>
                    </a:lnTo>
                    <a:lnTo>
                      <a:pt x="19" y="320"/>
                    </a:lnTo>
                    <a:lnTo>
                      <a:pt x="20" y="317"/>
                    </a:lnTo>
                    <a:lnTo>
                      <a:pt x="22" y="312"/>
                    </a:lnTo>
                    <a:lnTo>
                      <a:pt x="22" y="311"/>
                    </a:lnTo>
                    <a:lnTo>
                      <a:pt x="23" y="309"/>
                    </a:lnTo>
                    <a:lnTo>
                      <a:pt x="20" y="305"/>
                    </a:lnTo>
                    <a:lnTo>
                      <a:pt x="23" y="301"/>
                    </a:lnTo>
                    <a:lnTo>
                      <a:pt x="22" y="297"/>
                    </a:lnTo>
                    <a:lnTo>
                      <a:pt x="28" y="297"/>
                    </a:lnTo>
                    <a:lnTo>
                      <a:pt x="30" y="295"/>
                    </a:lnTo>
                    <a:lnTo>
                      <a:pt x="30" y="292"/>
                    </a:lnTo>
                    <a:lnTo>
                      <a:pt x="31" y="292"/>
                    </a:lnTo>
                    <a:lnTo>
                      <a:pt x="33" y="289"/>
                    </a:lnTo>
                    <a:lnTo>
                      <a:pt x="38" y="286"/>
                    </a:lnTo>
                    <a:lnTo>
                      <a:pt x="38" y="284"/>
                    </a:lnTo>
                    <a:lnTo>
                      <a:pt x="39" y="281"/>
                    </a:lnTo>
                    <a:lnTo>
                      <a:pt x="39" y="276"/>
                    </a:lnTo>
                    <a:lnTo>
                      <a:pt x="39" y="276"/>
                    </a:lnTo>
                    <a:lnTo>
                      <a:pt x="42" y="273"/>
                    </a:lnTo>
                    <a:lnTo>
                      <a:pt x="42" y="270"/>
                    </a:lnTo>
                    <a:lnTo>
                      <a:pt x="42" y="269"/>
                    </a:lnTo>
                    <a:lnTo>
                      <a:pt x="42" y="264"/>
                    </a:lnTo>
                    <a:lnTo>
                      <a:pt x="44" y="262"/>
                    </a:lnTo>
                    <a:lnTo>
                      <a:pt x="42" y="261"/>
                    </a:lnTo>
                    <a:lnTo>
                      <a:pt x="45" y="256"/>
                    </a:lnTo>
                    <a:lnTo>
                      <a:pt x="44" y="253"/>
                    </a:lnTo>
                    <a:lnTo>
                      <a:pt x="45" y="251"/>
                    </a:lnTo>
                    <a:lnTo>
                      <a:pt x="52" y="248"/>
                    </a:lnTo>
                    <a:lnTo>
                      <a:pt x="53" y="244"/>
                    </a:lnTo>
                    <a:lnTo>
                      <a:pt x="55" y="242"/>
                    </a:lnTo>
                    <a:lnTo>
                      <a:pt x="61" y="239"/>
                    </a:lnTo>
                    <a:lnTo>
                      <a:pt x="62" y="237"/>
                    </a:lnTo>
                    <a:lnTo>
                      <a:pt x="67" y="237"/>
                    </a:lnTo>
                    <a:lnTo>
                      <a:pt x="73" y="231"/>
                    </a:lnTo>
                    <a:lnTo>
                      <a:pt x="75" y="231"/>
                    </a:lnTo>
                    <a:lnTo>
                      <a:pt x="75" y="227"/>
                    </a:lnTo>
                    <a:lnTo>
                      <a:pt x="73" y="225"/>
                    </a:lnTo>
                    <a:lnTo>
                      <a:pt x="73" y="222"/>
                    </a:lnTo>
                    <a:lnTo>
                      <a:pt x="69" y="217"/>
                    </a:lnTo>
                    <a:lnTo>
                      <a:pt x="67" y="217"/>
                    </a:lnTo>
                    <a:lnTo>
                      <a:pt x="67" y="214"/>
                    </a:lnTo>
                    <a:lnTo>
                      <a:pt x="64" y="212"/>
                    </a:lnTo>
                    <a:lnTo>
                      <a:pt x="62" y="212"/>
                    </a:lnTo>
                    <a:lnTo>
                      <a:pt x="62" y="211"/>
                    </a:lnTo>
                    <a:lnTo>
                      <a:pt x="64" y="205"/>
                    </a:lnTo>
                    <a:lnTo>
                      <a:pt x="62" y="202"/>
                    </a:lnTo>
                    <a:lnTo>
                      <a:pt x="61" y="200"/>
                    </a:lnTo>
                    <a:lnTo>
                      <a:pt x="61" y="198"/>
                    </a:lnTo>
                    <a:lnTo>
                      <a:pt x="61" y="189"/>
                    </a:lnTo>
                    <a:lnTo>
                      <a:pt x="59" y="186"/>
                    </a:lnTo>
                    <a:lnTo>
                      <a:pt x="58" y="186"/>
                    </a:lnTo>
                    <a:lnTo>
                      <a:pt x="56" y="184"/>
                    </a:lnTo>
                    <a:lnTo>
                      <a:pt x="56" y="178"/>
                    </a:lnTo>
                    <a:lnTo>
                      <a:pt x="53" y="173"/>
                    </a:lnTo>
                    <a:lnTo>
                      <a:pt x="55" y="170"/>
                    </a:lnTo>
                    <a:lnTo>
                      <a:pt x="55" y="167"/>
                    </a:lnTo>
                    <a:lnTo>
                      <a:pt x="55" y="163"/>
                    </a:lnTo>
                    <a:lnTo>
                      <a:pt x="56" y="164"/>
                    </a:lnTo>
                    <a:lnTo>
                      <a:pt x="56" y="159"/>
                    </a:lnTo>
                    <a:lnTo>
                      <a:pt x="58" y="158"/>
                    </a:lnTo>
                    <a:lnTo>
                      <a:pt x="56" y="153"/>
                    </a:lnTo>
                    <a:lnTo>
                      <a:pt x="58" y="152"/>
                    </a:lnTo>
                    <a:lnTo>
                      <a:pt x="61" y="152"/>
                    </a:lnTo>
                    <a:lnTo>
                      <a:pt x="61" y="152"/>
                    </a:lnTo>
                    <a:lnTo>
                      <a:pt x="62" y="148"/>
                    </a:lnTo>
                    <a:lnTo>
                      <a:pt x="64" y="145"/>
                    </a:lnTo>
                    <a:lnTo>
                      <a:pt x="62" y="138"/>
                    </a:lnTo>
                    <a:lnTo>
                      <a:pt x="64" y="133"/>
                    </a:lnTo>
                    <a:lnTo>
                      <a:pt x="61" y="125"/>
                    </a:lnTo>
                    <a:lnTo>
                      <a:pt x="61" y="119"/>
                    </a:lnTo>
                    <a:lnTo>
                      <a:pt x="64" y="117"/>
                    </a:lnTo>
                    <a:lnTo>
                      <a:pt x="64" y="113"/>
                    </a:lnTo>
                    <a:lnTo>
                      <a:pt x="64" y="111"/>
                    </a:lnTo>
                    <a:lnTo>
                      <a:pt x="64" y="108"/>
                    </a:lnTo>
                    <a:lnTo>
                      <a:pt x="64" y="106"/>
                    </a:lnTo>
                    <a:lnTo>
                      <a:pt x="64" y="103"/>
                    </a:lnTo>
                    <a:lnTo>
                      <a:pt x="64" y="100"/>
                    </a:lnTo>
                    <a:lnTo>
                      <a:pt x="64" y="97"/>
                    </a:lnTo>
                    <a:lnTo>
                      <a:pt x="66" y="91"/>
                    </a:lnTo>
                    <a:lnTo>
                      <a:pt x="67" y="89"/>
                    </a:lnTo>
                    <a:lnTo>
                      <a:pt x="69" y="88"/>
                    </a:lnTo>
                    <a:lnTo>
                      <a:pt x="67" y="85"/>
                    </a:lnTo>
                    <a:lnTo>
                      <a:pt x="66" y="78"/>
                    </a:lnTo>
                    <a:lnTo>
                      <a:pt x="67" y="74"/>
                    </a:lnTo>
                    <a:lnTo>
                      <a:pt x="67" y="72"/>
                    </a:lnTo>
                    <a:lnTo>
                      <a:pt x="67" y="70"/>
                    </a:lnTo>
                    <a:lnTo>
                      <a:pt x="69" y="67"/>
                    </a:lnTo>
                    <a:lnTo>
                      <a:pt x="75" y="66"/>
                    </a:lnTo>
                    <a:lnTo>
                      <a:pt x="77" y="67"/>
                    </a:lnTo>
                    <a:lnTo>
                      <a:pt x="81" y="66"/>
                    </a:lnTo>
                    <a:lnTo>
                      <a:pt x="84" y="69"/>
                    </a:lnTo>
                    <a:lnTo>
                      <a:pt x="86" y="70"/>
                    </a:lnTo>
                    <a:lnTo>
                      <a:pt x="91" y="69"/>
                    </a:lnTo>
                    <a:lnTo>
                      <a:pt x="92" y="70"/>
                    </a:lnTo>
                    <a:lnTo>
                      <a:pt x="94" y="72"/>
                    </a:lnTo>
                    <a:lnTo>
                      <a:pt x="94" y="75"/>
                    </a:lnTo>
                    <a:lnTo>
                      <a:pt x="94" y="77"/>
                    </a:lnTo>
                    <a:lnTo>
                      <a:pt x="97" y="81"/>
                    </a:lnTo>
                    <a:lnTo>
                      <a:pt x="98" y="81"/>
                    </a:lnTo>
                    <a:lnTo>
                      <a:pt x="105" y="80"/>
                    </a:lnTo>
                    <a:lnTo>
                      <a:pt x="106" y="74"/>
                    </a:lnTo>
                    <a:lnTo>
                      <a:pt x="111" y="69"/>
                    </a:lnTo>
                    <a:lnTo>
                      <a:pt x="112" y="67"/>
                    </a:lnTo>
                    <a:lnTo>
                      <a:pt x="122" y="14"/>
                    </a:lnTo>
                    <a:lnTo>
                      <a:pt x="125" y="0"/>
                    </a:lnTo>
                    <a:lnTo>
                      <a:pt x="195" y="14"/>
                    </a:lnTo>
                    <a:lnTo>
                      <a:pt x="217" y="17"/>
                    </a:lnTo>
                    <a:lnTo>
                      <a:pt x="236" y="21"/>
                    </a:lnTo>
                    <a:lnTo>
                      <a:pt x="289" y="30"/>
                    </a:lnTo>
                    <a:lnTo>
                      <a:pt x="326" y="35"/>
                    </a:lnTo>
                    <a:lnTo>
                      <a:pt x="343" y="38"/>
                    </a:lnTo>
                    <a:lnTo>
                      <a:pt x="345" y="39"/>
                    </a:lnTo>
                    <a:lnTo>
                      <a:pt x="373" y="42"/>
                    </a:lnTo>
                    <a:lnTo>
                      <a:pt x="431" y="52"/>
                    </a:lnTo>
                    <a:lnTo>
                      <a:pt x="420" y="136"/>
                    </a:lnTo>
                    <a:lnTo>
                      <a:pt x="407" y="227"/>
                    </a:lnTo>
                    <a:lnTo>
                      <a:pt x="403" y="258"/>
                    </a:lnTo>
                    <a:lnTo>
                      <a:pt x="393" y="326"/>
                    </a:lnTo>
                    <a:lnTo>
                      <a:pt x="385" y="376"/>
                    </a:lnTo>
                    <a:lnTo>
                      <a:pt x="381" y="412"/>
                    </a:lnTo>
                    <a:lnTo>
                      <a:pt x="376" y="440"/>
                    </a:lnTo>
                    <a:lnTo>
                      <a:pt x="364" y="534"/>
                    </a:lnTo>
                    <a:lnTo>
                      <a:pt x="270" y="521"/>
                    </a:lnTo>
                    <a:lnTo>
                      <a:pt x="229" y="515"/>
                    </a:lnTo>
                    <a:lnTo>
                      <a:pt x="211" y="503"/>
                    </a:lnTo>
                    <a:lnTo>
                      <a:pt x="91" y="429"/>
                    </a:lnTo>
                    <a:lnTo>
                      <a:pt x="0" y="373"/>
                    </a:lnTo>
                    <a:lnTo>
                      <a:pt x="3" y="362"/>
                    </a:lnTo>
                    <a:lnTo>
                      <a:pt x="11" y="354"/>
                    </a:lnTo>
                    <a:lnTo>
                      <a:pt x="11" y="353"/>
                    </a:lnTo>
                    <a:lnTo>
                      <a:pt x="13" y="353"/>
                    </a:lnTo>
                    <a:lnTo>
                      <a:pt x="19" y="356"/>
                    </a:lnTo>
                    <a:lnTo>
                      <a:pt x="19" y="354"/>
                    </a:lnTo>
                    <a:lnTo>
                      <a:pt x="20" y="354"/>
                    </a:lnTo>
                    <a:lnTo>
                      <a:pt x="20" y="354"/>
                    </a:lnTo>
                    <a:lnTo>
                      <a:pt x="22" y="354"/>
                    </a:lnTo>
                    <a:lnTo>
                      <a:pt x="22" y="353"/>
                    </a:lnTo>
                    <a:lnTo>
                      <a:pt x="23" y="353"/>
                    </a:lnTo>
                    <a:lnTo>
                      <a:pt x="23" y="353"/>
                    </a:lnTo>
                    <a:lnTo>
                      <a:pt x="23" y="353"/>
                    </a:lnTo>
                    <a:lnTo>
                      <a:pt x="23" y="351"/>
                    </a:lnTo>
                    <a:lnTo>
                      <a:pt x="25" y="350"/>
                    </a:lnTo>
                    <a:lnTo>
                      <a:pt x="30" y="348"/>
                    </a:lnTo>
                    <a:lnTo>
                      <a:pt x="30" y="339"/>
                    </a:lnTo>
                    <a:lnTo>
                      <a:pt x="31" y="336"/>
                    </a:lnTo>
                    <a:lnTo>
                      <a:pt x="30" y="331"/>
                    </a:lnTo>
                    <a:lnTo>
                      <a:pt x="30" y="331"/>
                    </a:lnTo>
                    <a:close/>
                  </a:path>
                </a:pathLst>
              </a:custGeom>
              <a:grpFill/>
              <a:ln w="4763" cap="rnd">
                <a:solidFill>
                  <a:schemeClr val="bg1"/>
                </a:solidFill>
                <a:prstDash val="solid"/>
                <a:round/>
                <a:headEnd/>
                <a:tailEnd/>
              </a:ln>
            </p:spPr>
            <p:txBody>
              <a:bodyPr/>
              <a:lstStyle/>
              <a:p>
                <a:pPr>
                  <a:defRPr/>
                </a:pPr>
                <a:endParaRPr lang="en-US">
                  <a:latin typeface="Arial" charset="0"/>
                </a:endParaRPr>
              </a:p>
            </p:txBody>
          </p:sp>
          <p:sp>
            <p:nvSpPr>
              <p:cNvPr id="49" name="Freeform 48"/>
              <p:cNvSpPr>
                <a:spLocks/>
              </p:cNvSpPr>
              <p:nvPr/>
            </p:nvSpPr>
            <p:spPr bwMode="auto">
              <a:xfrm>
                <a:off x="3733800" y="3535363"/>
                <a:ext cx="1133475" cy="646112"/>
              </a:xfrm>
              <a:custGeom>
                <a:avLst/>
                <a:gdLst/>
                <a:ahLst/>
                <a:cxnLst>
                  <a:cxn ang="0">
                    <a:pos x="537" y="279"/>
                  </a:cxn>
                  <a:cxn ang="0">
                    <a:pos x="533" y="306"/>
                  </a:cxn>
                  <a:cxn ang="0">
                    <a:pos x="532" y="304"/>
                  </a:cxn>
                  <a:cxn ang="0">
                    <a:pos x="532" y="302"/>
                  </a:cxn>
                  <a:cxn ang="0">
                    <a:pos x="526" y="302"/>
                  </a:cxn>
                  <a:cxn ang="0">
                    <a:pos x="526" y="301"/>
                  </a:cxn>
                  <a:cxn ang="0">
                    <a:pos x="519" y="299"/>
                  </a:cxn>
                  <a:cxn ang="0">
                    <a:pos x="518" y="296"/>
                  </a:cxn>
                  <a:cxn ang="0">
                    <a:pos x="510" y="295"/>
                  </a:cxn>
                  <a:cxn ang="0">
                    <a:pos x="507" y="288"/>
                  </a:cxn>
                  <a:cxn ang="0">
                    <a:pos x="501" y="287"/>
                  </a:cxn>
                  <a:cxn ang="0">
                    <a:pos x="496" y="284"/>
                  </a:cxn>
                  <a:cxn ang="0">
                    <a:pos x="494" y="279"/>
                  </a:cxn>
                  <a:cxn ang="0">
                    <a:pos x="485" y="284"/>
                  </a:cxn>
                  <a:cxn ang="0">
                    <a:pos x="480" y="285"/>
                  </a:cxn>
                  <a:cxn ang="0">
                    <a:pos x="466" y="285"/>
                  </a:cxn>
                  <a:cxn ang="0">
                    <a:pos x="466" y="281"/>
                  </a:cxn>
                  <a:cxn ang="0">
                    <a:pos x="457" y="284"/>
                  </a:cxn>
                  <a:cxn ang="0">
                    <a:pos x="451" y="287"/>
                  </a:cxn>
                  <a:cxn ang="0">
                    <a:pos x="440" y="287"/>
                  </a:cxn>
                  <a:cxn ang="0">
                    <a:pos x="437" y="288"/>
                  </a:cxn>
                  <a:cxn ang="0">
                    <a:pos x="427" y="288"/>
                  </a:cxn>
                  <a:cxn ang="0">
                    <a:pos x="429" y="290"/>
                  </a:cxn>
                  <a:cxn ang="0">
                    <a:pos x="420" y="295"/>
                  </a:cxn>
                  <a:cxn ang="0">
                    <a:pos x="413" y="298"/>
                  </a:cxn>
                  <a:cxn ang="0">
                    <a:pos x="401" y="290"/>
                  </a:cxn>
                  <a:cxn ang="0">
                    <a:pos x="393" y="284"/>
                  </a:cxn>
                  <a:cxn ang="0">
                    <a:pos x="385" y="285"/>
                  </a:cxn>
                  <a:cxn ang="0">
                    <a:pos x="379" y="279"/>
                  </a:cxn>
                  <a:cxn ang="0">
                    <a:pos x="373" y="285"/>
                  </a:cxn>
                  <a:cxn ang="0">
                    <a:pos x="367" y="288"/>
                  </a:cxn>
                  <a:cxn ang="0">
                    <a:pos x="365" y="298"/>
                  </a:cxn>
                  <a:cxn ang="0">
                    <a:pos x="362" y="288"/>
                  </a:cxn>
                  <a:cxn ang="0">
                    <a:pos x="356" y="285"/>
                  </a:cxn>
                  <a:cxn ang="0">
                    <a:pos x="351" y="287"/>
                  </a:cxn>
                  <a:cxn ang="0">
                    <a:pos x="342" y="282"/>
                  </a:cxn>
                  <a:cxn ang="0">
                    <a:pos x="334" y="282"/>
                  </a:cxn>
                  <a:cxn ang="0">
                    <a:pos x="323" y="279"/>
                  </a:cxn>
                  <a:cxn ang="0">
                    <a:pos x="310" y="284"/>
                  </a:cxn>
                  <a:cxn ang="0">
                    <a:pos x="310" y="277"/>
                  </a:cxn>
                  <a:cxn ang="0">
                    <a:pos x="303" y="273"/>
                  </a:cxn>
                  <a:cxn ang="0">
                    <a:pos x="296" y="263"/>
                  </a:cxn>
                  <a:cxn ang="0">
                    <a:pos x="282" y="265"/>
                  </a:cxn>
                  <a:cxn ang="0">
                    <a:pos x="271" y="263"/>
                  </a:cxn>
                  <a:cxn ang="0">
                    <a:pos x="264" y="260"/>
                  </a:cxn>
                  <a:cxn ang="0">
                    <a:pos x="246" y="256"/>
                  </a:cxn>
                  <a:cxn ang="0">
                    <a:pos x="232" y="254"/>
                  </a:cxn>
                  <a:cxn ang="0">
                    <a:pos x="228" y="240"/>
                  </a:cxn>
                  <a:cxn ang="0">
                    <a:pos x="218" y="237"/>
                  </a:cxn>
                  <a:cxn ang="0">
                    <a:pos x="207" y="235"/>
                  </a:cxn>
                  <a:cxn ang="0">
                    <a:pos x="193" y="232"/>
                  </a:cxn>
                  <a:cxn ang="0">
                    <a:pos x="184" y="220"/>
                  </a:cxn>
                  <a:cxn ang="0">
                    <a:pos x="182" y="167"/>
                  </a:cxn>
                  <a:cxn ang="0">
                    <a:pos x="187" y="54"/>
                  </a:cxn>
                  <a:cxn ang="0">
                    <a:pos x="86" y="50"/>
                  </a:cxn>
                  <a:cxn ang="0">
                    <a:pos x="62" y="4"/>
                  </a:cxn>
                  <a:cxn ang="0">
                    <a:pos x="150" y="9"/>
                  </a:cxn>
                  <a:cxn ang="0">
                    <a:pos x="251" y="12"/>
                  </a:cxn>
                  <a:cxn ang="0">
                    <a:pos x="346" y="15"/>
                  </a:cxn>
                  <a:cxn ang="0">
                    <a:pos x="440" y="15"/>
                  </a:cxn>
                  <a:cxn ang="0">
                    <a:pos x="498" y="15"/>
                  </a:cxn>
                  <a:cxn ang="0">
                    <a:pos x="524" y="61"/>
                  </a:cxn>
                  <a:cxn ang="0">
                    <a:pos x="538" y="153"/>
                  </a:cxn>
                </a:cxnLst>
                <a:rect l="0" t="0" r="r" b="b"/>
                <a:pathLst>
                  <a:path w="538" h="307">
                    <a:moveTo>
                      <a:pt x="538" y="195"/>
                    </a:moveTo>
                    <a:lnTo>
                      <a:pt x="537" y="210"/>
                    </a:lnTo>
                    <a:lnTo>
                      <a:pt x="537" y="231"/>
                    </a:lnTo>
                    <a:lnTo>
                      <a:pt x="537" y="257"/>
                    </a:lnTo>
                    <a:lnTo>
                      <a:pt x="537" y="279"/>
                    </a:lnTo>
                    <a:lnTo>
                      <a:pt x="537" y="306"/>
                    </a:lnTo>
                    <a:lnTo>
                      <a:pt x="535" y="307"/>
                    </a:lnTo>
                    <a:lnTo>
                      <a:pt x="535" y="306"/>
                    </a:lnTo>
                    <a:lnTo>
                      <a:pt x="533" y="307"/>
                    </a:lnTo>
                    <a:lnTo>
                      <a:pt x="533" y="306"/>
                    </a:lnTo>
                    <a:lnTo>
                      <a:pt x="532" y="306"/>
                    </a:lnTo>
                    <a:lnTo>
                      <a:pt x="532" y="306"/>
                    </a:lnTo>
                    <a:lnTo>
                      <a:pt x="532" y="306"/>
                    </a:lnTo>
                    <a:lnTo>
                      <a:pt x="532" y="304"/>
                    </a:lnTo>
                    <a:lnTo>
                      <a:pt x="532" y="304"/>
                    </a:lnTo>
                    <a:lnTo>
                      <a:pt x="530" y="304"/>
                    </a:lnTo>
                    <a:lnTo>
                      <a:pt x="529" y="304"/>
                    </a:lnTo>
                    <a:lnTo>
                      <a:pt x="529" y="304"/>
                    </a:lnTo>
                    <a:lnTo>
                      <a:pt x="530" y="304"/>
                    </a:lnTo>
                    <a:lnTo>
                      <a:pt x="532" y="302"/>
                    </a:lnTo>
                    <a:lnTo>
                      <a:pt x="530" y="302"/>
                    </a:lnTo>
                    <a:lnTo>
                      <a:pt x="529" y="302"/>
                    </a:lnTo>
                    <a:lnTo>
                      <a:pt x="529" y="304"/>
                    </a:lnTo>
                    <a:lnTo>
                      <a:pt x="526" y="301"/>
                    </a:lnTo>
                    <a:lnTo>
                      <a:pt x="526" y="302"/>
                    </a:lnTo>
                    <a:lnTo>
                      <a:pt x="526" y="304"/>
                    </a:lnTo>
                    <a:lnTo>
                      <a:pt x="524" y="304"/>
                    </a:lnTo>
                    <a:lnTo>
                      <a:pt x="524" y="302"/>
                    </a:lnTo>
                    <a:lnTo>
                      <a:pt x="526" y="302"/>
                    </a:lnTo>
                    <a:lnTo>
                      <a:pt x="526" y="301"/>
                    </a:lnTo>
                    <a:lnTo>
                      <a:pt x="524" y="301"/>
                    </a:lnTo>
                    <a:lnTo>
                      <a:pt x="523" y="301"/>
                    </a:lnTo>
                    <a:lnTo>
                      <a:pt x="519" y="301"/>
                    </a:lnTo>
                    <a:lnTo>
                      <a:pt x="519" y="299"/>
                    </a:lnTo>
                    <a:lnTo>
                      <a:pt x="519" y="299"/>
                    </a:lnTo>
                    <a:lnTo>
                      <a:pt x="518" y="299"/>
                    </a:lnTo>
                    <a:lnTo>
                      <a:pt x="519" y="298"/>
                    </a:lnTo>
                    <a:lnTo>
                      <a:pt x="516" y="298"/>
                    </a:lnTo>
                    <a:lnTo>
                      <a:pt x="516" y="296"/>
                    </a:lnTo>
                    <a:lnTo>
                      <a:pt x="518" y="296"/>
                    </a:lnTo>
                    <a:lnTo>
                      <a:pt x="516" y="296"/>
                    </a:lnTo>
                    <a:lnTo>
                      <a:pt x="515" y="298"/>
                    </a:lnTo>
                    <a:lnTo>
                      <a:pt x="515" y="296"/>
                    </a:lnTo>
                    <a:lnTo>
                      <a:pt x="512" y="296"/>
                    </a:lnTo>
                    <a:lnTo>
                      <a:pt x="510" y="295"/>
                    </a:lnTo>
                    <a:lnTo>
                      <a:pt x="508" y="293"/>
                    </a:lnTo>
                    <a:lnTo>
                      <a:pt x="508" y="292"/>
                    </a:lnTo>
                    <a:lnTo>
                      <a:pt x="507" y="290"/>
                    </a:lnTo>
                    <a:lnTo>
                      <a:pt x="507" y="290"/>
                    </a:lnTo>
                    <a:lnTo>
                      <a:pt x="507" y="288"/>
                    </a:lnTo>
                    <a:lnTo>
                      <a:pt x="505" y="288"/>
                    </a:lnTo>
                    <a:lnTo>
                      <a:pt x="504" y="287"/>
                    </a:lnTo>
                    <a:lnTo>
                      <a:pt x="504" y="287"/>
                    </a:lnTo>
                    <a:lnTo>
                      <a:pt x="501" y="285"/>
                    </a:lnTo>
                    <a:lnTo>
                      <a:pt x="501" y="287"/>
                    </a:lnTo>
                    <a:lnTo>
                      <a:pt x="499" y="285"/>
                    </a:lnTo>
                    <a:lnTo>
                      <a:pt x="498" y="284"/>
                    </a:lnTo>
                    <a:lnTo>
                      <a:pt x="498" y="282"/>
                    </a:lnTo>
                    <a:lnTo>
                      <a:pt x="498" y="285"/>
                    </a:lnTo>
                    <a:lnTo>
                      <a:pt x="496" y="284"/>
                    </a:lnTo>
                    <a:lnTo>
                      <a:pt x="498" y="282"/>
                    </a:lnTo>
                    <a:lnTo>
                      <a:pt x="496" y="282"/>
                    </a:lnTo>
                    <a:lnTo>
                      <a:pt x="494" y="282"/>
                    </a:lnTo>
                    <a:lnTo>
                      <a:pt x="494" y="282"/>
                    </a:lnTo>
                    <a:lnTo>
                      <a:pt x="494" y="279"/>
                    </a:lnTo>
                    <a:lnTo>
                      <a:pt x="493" y="279"/>
                    </a:lnTo>
                    <a:lnTo>
                      <a:pt x="487" y="277"/>
                    </a:lnTo>
                    <a:lnTo>
                      <a:pt x="485" y="281"/>
                    </a:lnTo>
                    <a:lnTo>
                      <a:pt x="487" y="282"/>
                    </a:lnTo>
                    <a:lnTo>
                      <a:pt x="485" y="284"/>
                    </a:lnTo>
                    <a:lnTo>
                      <a:pt x="485" y="282"/>
                    </a:lnTo>
                    <a:lnTo>
                      <a:pt x="484" y="285"/>
                    </a:lnTo>
                    <a:lnTo>
                      <a:pt x="482" y="285"/>
                    </a:lnTo>
                    <a:lnTo>
                      <a:pt x="480" y="284"/>
                    </a:lnTo>
                    <a:lnTo>
                      <a:pt x="480" y="285"/>
                    </a:lnTo>
                    <a:lnTo>
                      <a:pt x="473" y="287"/>
                    </a:lnTo>
                    <a:lnTo>
                      <a:pt x="473" y="285"/>
                    </a:lnTo>
                    <a:lnTo>
                      <a:pt x="469" y="285"/>
                    </a:lnTo>
                    <a:lnTo>
                      <a:pt x="469" y="284"/>
                    </a:lnTo>
                    <a:lnTo>
                      <a:pt x="466" y="285"/>
                    </a:lnTo>
                    <a:lnTo>
                      <a:pt x="466" y="284"/>
                    </a:lnTo>
                    <a:lnTo>
                      <a:pt x="468" y="284"/>
                    </a:lnTo>
                    <a:lnTo>
                      <a:pt x="469" y="282"/>
                    </a:lnTo>
                    <a:lnTo>
                      <a:pt x="466" y="284"/>
                    </a:lnTo>
                    <a:lnTo>
                      <a:pt x="466" y="281"/>
                    </a:lnTo>
                    <a:lnTo>
                      <a:pt x="463" y="279"/>
                    </a:lnTo>
                    <a:lnTo>
                      <a:pt x="463" y="281"/>
                    </a:lnTo>
                    <a:lnTo>
                      <a:pt x="463" y="282"/>
                    </a:lnTo>
                    <a:lnTo>
                      <a:pt x="462" y="282"/>
                    </a:lnTo>
                    <a:lnTo>
                      <a:pt x="457" y="284"/>
                    </a:lnTo>
                    <a:lnTo>
                      <a:pt x="454" y="284"/>
                    </a:lnTo>
                    <a:lnTo>
                      <a:pt x="452" y="284"/>
                    </a:lnTo>
                    <a:lnTo>
                      <a:pt x="452" y="285"/>
                    </a:lnTo>
                    <a:lnTo>
                      <a:pt x="452" y="288"/>
                    </a:lnTo>
                    <a:lnTo>
                      <a:pt x="451" y="287"/>
                    </a:lnTo>
                    <a:lnTo>
                      <a:pt x="449" y="288"/>
                    </a:lnTo>
                    <a:lnTo>
                      <a:pt x="448" y="288"/>
                    </a:lnTo>
                    <a:lnTo>
                      <a:pt x="441" y="285"/>
                    </a:lnTo>
                    <a:lnTo>
                      <a:pt x="441" y="285"/>
                    </a:lnTo>
                    <a:lnTo>
                      <a:pt x="440" y="287"/>
                    </a:lnTo>
                    <a:lnTo>
                      <a:pt x="438" y="287"/>
                    </a:lnTo>
                    <a:lnTo>
                      <a:pt x="438" y="285"/>
                    </a:lnTo>
                    <a:lnTo>
                      <a:pt x="437" y="285"/>
                    </a:lnTo>
                    <a:lnTo>
                      <a:pt x="437" y="287"/>
                    </a:lnTo>
                    <a:lnTo>
                      <a:pt x="437" y="288"/>
                    </a:lnTo>
                    <a:lnTo>
                      <a:pt x="435" y="288"/>
                    </a:lnTo>
                    <a:lnTo>
                      <a:pt x="435" y="288"/>
                    </a:lnTo>
                    <a:lnTo>
                      <a:pt x="432" y="288"/>
                    </a:lnTo>
                    <a:lnTo>
                      <a:pt x="430" y="290"/>
                    </a:lnTo>
                    <a:lnTo>
                      <a:pt x="427" y="288"/>
                    </a:lnTo>
                    <a:lnTo>
                      <a:pt x="426" y="290"/>
                    </a:lnTo>
                    <a:lnTo>
                      <a:pt x="426" y="292"/>
                    </a:lnTo>
                    <a:lnTo>
                      <a:pt x="426" y="292"/>
                    </a:lnTo>
                    <a:lnTo>
                      <a:pt x="427" y="290"/>
                    </a:lnTo>
                    <a:lnTo>
                      <a:pt x="429" y="290"/>
                    </a:lnTo>
                    <a:lnTo>
                      <a:pt x="427" y="293"/>
                    </a:lnTo>
                    <a:lnTo>
                      <a:pt x="426" y="295"/>
                    </a:lnTo>
                    <a:lnTo>
                      <a:pt x="426" y="296"/>
                    </a:lnTo>
                    <a:lnTo>
                      <a:pt x="423" y="296"/>
                    </a:lnTo>
                    <a:lnTo>
                      <a:pt x="420" y="295"/>
                    </a:lnTo>
                    <a:lnTo>
                      <a:pt x="418" y="295"/>
                    </a:lnTo>
                    <a:lnTo>
                      <a:pt x="418" y="299"/>
                    </a:lnTo>
                    <a:lnTo>
                      <a:pt x="416" y="301"/>
                    </a:lnTo>
                    <a:lnTo>
                      <a:pt x="415" y="301"/>
                    </a:lnTo>
                    <a:lnTo>
                      <a:pt x="413" y="298"/>
                    </a:lnTo>
                    <a:lnTo>
                      <a:pt x="410" y="293"/>
                    </a:lnTo>
                    <a:lnTo>
                      <a:pt x="406" y="295"/>
                    </a:lnTo>
                    <a:lnTo>
                      <a:pt x="404" y="293"/>
                    </a:lnTo>
                    <a:lnTo>
                      <a:pt x="404" y="292"/>
                    </a:lnTo>
                    <a:lnTo>
                      <a:pt x="401" y="290"/>
                    </a:lnTo>
                    <a:lnTo>
                      <a:pt x="398" y="288"/>
                    </a:lnTo>
                    <a:lnTo>
                      <a:pt x="398" y="287"/>
                    </a:lnTo>
                    <a:lnTo>
                      <a:pt x="399" y="284"/>
                    </a:lnTo>
                    <a:lnTo>
                      <a:pt x="395" y="282"/>
                    </a:lnTo>
                    <a:lnTo>
                      <a:pt x="393" y="284"/>
                    </a:lnTo>
                    <a:lnTo>
                      <a:pt x="391" y="288"/>
                    </a:lnTo>
                    <a:lnTo>
                      <a:pt x="391" y="288"/>
                    </a:lnTo>
                    <a:lnTo>
                      <a:pt x="388" y="290"/>
                    </a:lnTo>
                    <a:lnTo>
                      <a:pt x="385" y="285"/>
                    </a:lnTo>
                    <a:lnTo>
                      <a:pt x="385" y="285"/>
                    </a:lnTo>
                    <a:lnTo>
                      <a:pt x="382" y="287"/>
                    </a:lnTo>
                    <a:lnTo>
                      <a:pt x="382" y="287"/>
                    </a:lnTo>
                    <a:lnTo>
                      <a:pt x="381" y="285"/>
                    </a:lnTo>
                    <a:lnTo>
                      <a:pt x="381" y="282"/>
                    </a:lnTo>
                    <a:lnTo>
                      <a:pt x="379" y="279"/>
                    </a:lnTo>
                    <a:lnTo>
                      <a:pt x="377" y="277"/>
                    </a:lnTo>
                    <a:lnTo>
                      <a:pt x="376" y="279"/>
                    </a:lnTo>
                    <a:lnTo>
                      <a:pt x="374" y="281"/>
                    </a:lnTo>
                    <a:lnTo>
                      <a:pt x="373" y="279"/>
                    </a:lnTo>
                    <a:lnTo>
                      <a:pt x="373" y="285"/>
                    </a:lnTo>
                    <a:lnTo>
                      <a:pt x="373" y="288"/>
                    </a:lnTo>
                    <a:lnTo>
                      <a:pt x="371" y="288"/>
                    </a:lnTo>
                    <a:lnTo>
                      <a:pt x="368" y="287"/>
                    </a:lnTo>
                    <a:lnTo>
                      <a:pt x="367" y="288"/>
                    </a:lnTo>
                    <a:lnTo>
                      <a:pt x="367" y="288"/>
                    </a:lnTo>
                    <a:lnTo>
                      <a:pt x="370" y="290"/>
                    </a:lnTo>
                    <a:lnTo>
                      <a:pt x="367" y="292"/>
                    </a:lnTo>
                    <a:lnTo>
                      <a:pt x="367" y="298"/>
                    </a:lnTo>
                    <a:lnTo>
                      <a:pt x="367" y="298"/>
                    </a:lnTo>
                    <a:lnTo>
                      <a:pt x="365" y="298"/>
                    </a:lnTo>
                    <a:lnTo>
                      <a:pt x="362" y="298"/>
                    </a:lnTo>
                    <a:lnTo>
                      <a:pt x="360" y="296"/>
                    </a:lnTo>
                    <a:lnTo>
                      <a:pt x="359" y="290"/>
                    </a:lnTo>
                    <a:lnTo>
                      <a:pt x="360" y="288"/>
                    </a:lnTo>
                    <a:lnTo>
                      <a:pt x="362" y="288"/>
                    </a:lnTo>
                    <a:lnTo>
                      <a:pt x="362" y="287"/>
                    </a:lnTo>
                    <a:lnTo>
                      <a:pt x="360" y="284"/>
                    </a:lnTo>
                    <a:lnTo>
                      <a:pt x="359" y="282"/>
                    </a:lnTo>
                    <a:lnTo>
                      <a:pt x="357" y="284"/>
                    </a:lnTo>
                    <a:lnTo>
                      <a:pt x="356" y="285"/>
                    </a:lnTo>
                    <a:lnTo>
                      <a:pt x="356" y="287"/>
                    </a:lnTo>
                    <a:lnTo>
                      <a:pt x="354" y="285"/>
                    </a:lnTo>
                    <a:lnTo>
                      <a:pt x="352" y="284"/>
                    </a:lnTo>
                    <a:lnTo>
                      <a:pt x="352" y="285"/>
                    </a:lnTo>
                    <a:lnTo>
                      <a:pt x="351" y="287"/>
                    </a:lnTo>
                    <a:lnTo>
                      <a:pt x="348" y="288"/>
                    </a:lnTo>
                    <a:lnTo>
                      <a:pt x="346" y="290"/>
                    </a:lnTo>
                    <a:lnTo>
                      <a:pt x="343" y="288"/>
                    </a:lnTo>
                    <a:lnTo>
                      <a:pt x="343" y="284"/>
                    </a:lnTo>
                    <a:lnTo>
                      <a:pt x="342" y="282"/>
                    </a:lnTo>
                    <a:lnTo>
                      <a:pt x="342" y="282"/>
                    </a:lnTo>
                    <a:lnTo>
                      <a:pt x="338" y="282"/>
                    </a:lnTo>
                    <a:lnTo>
                      <a:pt x="337" y="282"/>
                    </a:lnTo>
                    <a:lnTo>
                      <a:pt x="335" y="282"/>
                    </a:lnTo>
                    <a:lnTo>
                      <a:pt x="334" y="282"/>
                    </a:lnTo>
                    <a:lnTo>
                      <a:pt x="334" y="276"/>
                    </a:lnTo>
                    <a:lnTo>
                      <a:pt x="329" y="276"/>
                    </a:lnTo>
                    <a:lnTo>
                      <a:pt x="326" y="276"/>
                    </a:lnTo>
                    <a:lnTo>
                      <a:pt x="326" y="279"/>
                    </a:lnTo>
                    <a:lnTo>
                      <a:pt x="323" y="279"/>
                    </a:lnTo>
                    <a:lnTo>
                      <a:pt x="321" y="284"/>
                    </a:lnTo>
                    <a:lnTo>
                      <a:pt x="317" y="287"/>
                    </a:lnTo>
                    <a:lnTo>
                      <a:pt x="317" y="287"/>
                    </a:lnTo>
                    <a:lnTo>
                      <a:pt x="313" y="285"/>
                    </a:lnTo>
                    <a:lnTo>
                      <a:pt x="310" y="284"/>
                    </a:lnTo>
                    <a:lnTo>
                      <a:pt x="309" y="282"/>
                    </a:lnTo>
                    <a:lnTo>
                      <a:pt x="309" y="282"/>
                    </a:lnTo>
                    <a:lnTo>
                      <a:pt x="310" y="279"/>
                    </a:lnTo>
                    <a:lnTo>
                      <a:pt x="310" y="279"/>
                    </a:lnTo>
                    <a:lnTo>
                      <a:pt x="310" y="277"/>
                    </a:lnTo>
                    <a:lnTo>
                      <a:pt x="310" y="276"/>
                    </a:lnTo>
                    <a:lnTo>
                      <a:pt x="309" y="273"/>
                    </a:lnTo>
                    <a:lnTo>
                      <a:pt x="306" y="274"/>
                    </a:lnTo>
                    <a:lnTo>
                      <a:pt x="304" y="274"/>
                    </a:lnTo>
                    <a:lnTo>
                      <a:pt x="303" y="273"/>
                    </a:lnTo>
                    <a:lnTo>
                      <a:pt x="301" y="268"/>
                    </a:lnTo>
                    <a:lnTo>
                      <a:pt x="301" y="262"/>
                    </a:lnTo>
                    <a:lnTo>
                      <a:pt x="301" y="260"/>
                    </a:lnTo>
                    <a:lnTo>
                      <a:pt x="299" y="262"/>
                    </a:lnTo>
                    <a:lnTo>
                      <a:pt x="296" y="263"/>
                    </a:lnTo>
                    <a:lnTo>
                      <a:pt x="290" y="263"/>
                    </a:lnTo>
                    <a:lnTo>
                      <a:pt x="287" y="260"/>
                    </a:lnTo>
                    <a:lnTo>
                      <a:pt x="285" y="260"/>
                    </a:lnTo>
                    <a:lnTo>
                      <a:pt x="282" y="263"/>
                    </a:lnTo>
                    <a:lnTo>
                      <a:pt x="282" y="265"/>
                    </a:lnTo>
                    <a:lnTo>
                      <a:pt x="282" y="267"/>
                    </a:lnTo>
                    <a:lnTo>
                      <a:pt x="281" y="267"/>
                    </a:lnTo>
                    <a:lnTo>
                      <a:pt x="279" y="268"/>
                    </a:lnTo>
                    <a:lnTo>
                      <a:pt x="276" y="267"/>
                    </a:lnTo>
                    <a:lnTo>
                      <a:pt x="271" y="263"/>
                    </a:lnTo>
                    <a:lnTo>
                      <a:pt x="270" y="260"/>
                    </a:lnTo>
                    <a:lnTo>
                      <a:pt x="268" y="260"/>
                    </a:lnTo>
                    <a:lnTo>
                      <a:pt x="267" y="259"/>
                    </a:lnTo>
                    <a:lnTo>
                      <a:pt x="265" y="260"/>
                    </a:lnTo>
                    <a:lnTo>
                      <a:pt x="264" y="260"/>
                    </a:lnTo>
                    <a:lnTo>
                      <a:pt x="262" y="262"/>
                    </a:lnTo>
                    <a:lnTo>
                      <a:pt x="257" y="260"/>
                    </a:lnTo>
                    <a:lnTo>
                      <a:pt x="256" y="260"/>
                    </a:lnTo>
                    <a:lnTo>
                      <a:pt x="251" y="259"/>
                    </a:lnTo>
                    <a:lnTo>
                      <a:pt x="246" y="256"/>
                    </a:lnTo>
                    <a:lnTo>
                      <a:pt x="243" y="254"/>
                    </a:lnTo>
                    <a:lnTo>
                      <a:pt x="242" y="254"/>
                    </a:lnTo>
                    <a:lnTo>
                      <a:pt x="239" y="254"/>
                    </a:lnTo>
                    <a:lnTo>
                      <a:pt x="235" y="254"/>
                    </a:lnTo>
                    <a:lnTo>
                      <a:pt x="232" y="254"/>
                    </a:lnTo>
                    <a:lnTo>
                      <a:pt x="231" y="253"/>
                    </a:lnTo>
                    <a:lnTo>
                      <a:pt x="231" y="249"/>
                    </a:lnTo>
                    <a:lnTo>
                      <a:pt x="231" y="245"/>
                    </a:lnTo>
                    <a:lnTo>
                      <a:pt x="231" y="243"/>
                    </a:lnTo>
                    <a:lnTo>
                      <a:pt x="228" y="240"/>
                    </a:lnTo>
                    <a:lnTo>
                      <a:pt x="226" y="237"/>
                    </a:lnTo>
                    <a:lnTo>
                      <a:pt x="223" y="235"/>
                    </a:lnTo>
                    <a:lnTo>
                      <a:pt x="220" y="232"/>
                    </a:lnTo>
                    <a:lnTo>
                      <a:pt x="218" y="234"/>
                    </a:lnTo>
                    <a:lnTo>
                      <a:pt x="218" y="237"/>
                    </a:lnTo>
                    <a:lnTo>
                      <a:pt x="217" y="238"/>
                    </a:lnTo>
                    <a:lnTo>
                      <a:pt x="215" y="240"/>
                    </a:lnTo>
                    <a:lnTo>
                      <a:pt x="214" y="238"/>
                    </a:lnTo>
                    <a:lnTo>
                      <a:pt x="212" y="235"/>
                    </a:lnTo>
                    <a:lnTo>
                      <a:pt x="207" y="235"/>
                    </a:lnTo>
                    <a:lnTo>
                      <a:pt x="207" y="235"/>
                    </a:lnTo>
                    <a:lnTo>
                      <a:pt x="206" y="237"/>
                    </a:lnTo>
                    <a:lnTo>
                      <a:pt x="204" y="238"/>
                    </a:lnTo>
                    <a:lnTo>
                      <a:pt x="200" y="238"/>
                    </a:lnTo>
                    <a:lnTo>
                      <a:pt x="193" y="232"/>
                    </a:lnTo>
                    <a:lnTo>
                      <a:pt x="190" y="226"/>
                    </a:lnTo>
                    <a:lnTo>
                      <a:pt x="189" y="226"/>
                    </a:lnTo>
                    <a:lnTo>
                      <a:pt x="187" y="223"/>
                    </a:lnTo>
                    <a:lnTo>
                      <a:pt x="184" y="220"/>
                    </a:lnTo>
                    <a:lnTo>
                      <a:pt x="184" y="220"/>
                    </a:lnTo>
                    <a:lnTo>
                      <a:pt x="182" y="221"/>
                    </a:lnTo>
                    <a:lnTo>
                      <a:pt x="179" y="221"/>
                    </a:lnTo>
                    <a:lnTo>
                      <a:pt x="181" y="206"/>
                    </a:lnTo>
                    <a:lnTo>
                      <a:pt x="182" y="181"/>
                    </a:lnTo>
                    <a:lnTo>
                      <a:pt x="182" y="167"/>
                    </a:lnTo>
                    <a:lnTo>
                      <a:pt x="184" y="146"/>
                    </a:lnTo>
                    <a:lnTo>
                      <a:pt x="184" y="129"/>
                    </a:lnTo>
                    <a:lnTo>
                      <a:pt x="186" y="107"/>
                    </a:lnTo>
                    <a:lnTo>
                      <a:pt x="186" y="92"/>
                    </a:lnTo>
                    <a:lnTo>
                      <a:pt x="187" y="54"/>
                    </a:lnTo>
                    <a:lnTo>
                      <a:pt x="187" y="54"/>
                    </a:lnTo>
                    <a:lnTo>
                      <a:pt x="153" y="53"/>
                    </a:lnTo>
                    <a:lnTo>
                      <a:pt x="126" y="51"/>
                    </a:lnTo>
                    <a:lnTo>
                      <a:pt x="118" y="51"/>
                    </a:lnTo>
                    <a:lnTo>
                      <a:pt x="86" y="50"/>
                    </a:lnTo>
                    <a:lnTo>
                      <a:pt x="59" y="48"/>
                    </a:lnTo>
                    <a:lnTo>
                      <a:pt x="51" y="47"/>
                    </a:lnTo>
                    <a:lnTo>
                      <a:pt x="0" y="43"/>
                    </a:lnTo>
                    <a:lnTo>
                      <a:pt x="3" y="0"/>
                    </a:lnTo>
                    <a:lnTo>
                      <a:pt x="62" y="4"/>
                    </a:lnTo>
                    <a:lnTo>
                      <a:pt x="64" y="4"/>
                    </a:lnTo>
                    <a:lnTo>
                      <a:pt x="92" y="6"/>
                    </a:lnTo>
                    <a:lnTo>
                      <a:pt x="123" y="8"/>
                    </a:lnTo>
                    <a:lnTo>
                      <a:pt x="129" y="8"/>
                    </a:lnTo>
                    <a:lnTo>
                      <a:pt x="150" y="9"/>
                    </a:lnTo>
                    <a:lnTo>
                      <a:pt x="182" y="11"/>
                    </a:lnTo>
                    <a:lnTo>
                      <a:pt x="189" y="11"/>
                    </a:lnTo>
                    <a:lnTo>
                      <a:pt x="217" y="12"/>
                    </a:lnTo>
                    <a:lnTo>
                      <a:pt x="223" y="12"/>
                    </a:lnTo>
                    <a:lnTo>
                      <a:pt x="251" y="12"/>
                    </a:lnTo>
                    <a:lnTo>
                      <a:pt x="279" y="14"/>
                    </a:lnTo>
                    <a:lnTo>
                      <a:pt x="292" y="14"/>
                    </a:lnTo>
                    <a:lnTo>
                      <a:pt x="307" y="14"/>
                    </a:lnTo>
                    <a:lnTo>
                      <a:pt x="326" y="14"/>
                    </a:lnTo>
                    <a:lnTo>
                      <a:pt x="346" y="15"/>
                    </a:lnTo>
                    <a:lnTo>
                      <a:pt x="367" y="15"/>
                    </a:lnTo>
                    <a:lnTo>
                      <a:pt x="391" y="15"/>
                    </a:lnTo>
                    <a:lnTo>
                      <a:pt x="406" y="15"/>
                    </a:lnTo>
                    <a:lnTo>
                      <a:pt x="437" y="15"/>
                    </a:lnTo>
                    <a:lnTo>
                      <a:pt x="440" y="15"/>
                    </a:lnTo>
                    <a:lnTo>
                      <a:pt x="451" y="15"/>
                    </a:lnTo>
                    <a:lnTo>
                      <a:pt x="466" y="15"/>
                    </a:lnTo>
                    <a:lnTo>
                      <a:pt x="474" y="15"/>
                    </a:lnTo>
                    <a:lnTo>
                      <a:pt x="494" y="15"/>
                    </a:lnTo>
                    <a:lnTo>
                      <a:pt x="498" y="15"/>
                    </a:lnTo>
                    <a:lnTo>
                      <a:pt x="523" y="15"/>
                    </a:lnTo>
                    <a:lnTo>
                      <a:pt x="523" y="36"/>
                    </a:lnTo>
                    <a:lnTo>
                      <a:pt x="524" y="43"/>
                    </a:lnTo>
                    <a:lnTo>
                      <a:pt x="524" y="59"/>
                    </a:lnTo>
                    <a:lnTo>
                      <a:pt x="524" y="61"/>
                    </a:lnTo>
                    <a:lnTo>
                      <a:pt x="529" y="87"/>
                    </a:lnTo>
                    <a:lnTo>
                      <a:pt x="529" y="92"/>
                    </a:lnTo>
                    <a:lnTo>
                      <a:pt x="533" y="123"/>
                    </a:lnTo>
                    <a:lnTo>
                      <a:pt x="535" y="132"/>
                    </a:lnTo>
                    <a:lnTo>
                      <a:pt x="538" y="153"/>
                    </a:lnTo>
                    <a:lnTo>
                      <a:pt x="538" y="195"/>
                    </a:lnTo>
                    <a:lnTo>
                      <a:pt x="538" y="195"/>
                    </a:lnTo>
                    <a:close/>
                  </a:path>
                </a:pathLst>
              </a:custGeom>
              <a:grpFill/>
              <a:ln w="4826" cap="rnd">
                <a:solidFill>
                  <a:schemeClr val="bg1"/>
                </a:solidFill>
                <a:prstDash val="solid"/>
                <a:round/>
                <a:headEnd/>
                <a:tailEnd/>
              </a:ln>
            </p:spPr>
            <p:txBody>
              <a:bodyPr/>
              <a:lstStyle/>
              <a:p>
                <a:pPr>
                  <a:defRPr/>
                </a:pPr>
                <a:endParaRPr lang="en-US">
                  <a:latin typeface="Arial" charset="0"/>
                </a:endParaRPr>
              </a:p>
            </p:txBody>
          </p:sp>
          <p:sp>
            <p:nvSpPr>
              <p:cNvPr id="50" name="Freeform 49"/>
              <p:cNvSpPr>
                <a:spLocks/>
              </p:cNvSpPr>
              <p:nvPr/>
            </p:nvSpPr>
            <p:spPr bwMode="auto">
              <a:xfrm>
                <a:off x="5421313" y="3500438"/>
                <a:ext cx="1114425" cy="409575"/>
              </a:xfrm>
              <a:custGeom>
                <a:avLst/>
                <a:gdLst/>
                <a:ahLst/>
                <a:cxnLst>
                  <a:cxn ang="0">
                    <a:pos x="396" y="129"/>
                  </a:cxn>
                  <a:cxn ang="0">
                    <a:pos x="387" y="138"/>
                  </a:cxn>
                  <a:cxn ang="0">
                    <a:pos x="362" y="163"/>
                  </a:cxn>
                  <a:cxn ang="0">
                    <a:pos x="340" y="165"/>
                  </a:cxn>
                  <a:cxn ang="0">
                    <a:pos x="299" y="170"/>
                  </a:cxn>
                  <a:cxn ang="0">
                    <a:pos x="224" y="177"/>
                  </a:cxn>
                  <a:cxn ang="0">
                    <a:pos x="171" y="181"/>
                  </a:cxn>
                  <a:cxn ang="0">
                    <a:pos x="125" y="185"/>
                  </a:cxn>
                  <a:cxn ang="0">
                    <a:pos x="82" y="190"/>
                  </a:cxn>
                  <a:cxn ang="0">
                    <a:pos x="37" y="193"/>
                  </a:cxn>
                  <a:cxn ang="0">
                    <a:pos x="8" y="187"/>
                  </a:cxn>
                  <a:cxn ang="0">
                    <a:pos x="14" y="184"/>
                  </a:cxn>
                  <a:cxn ang="0">
                    <a:pos x="14" y="176"/>
                  </a:cxn>
                  <a:cxn ang="0">
                    <a:pos x="8" y="170"/>
                  </a:cxn>
                  <a:cxn ang="0">
                    <a:pos x="11" y="162"/>
                  </a:cxn>
                  <a:cxn ang="0">
                    <a:pos x="9" y="159"/>
                  </a:cxn>
                  <a:cxn ang="0">
                    <a:pos x="6" y="157"/>
                  </a:cxn>
                  <a:cxn ang="0">
                    <a:pos x="12" y="153"/>
                  </a:cxn>
                  <a:cxn ang="0">
                    <a:pos x="17" y="156"/>
                  </a:cxn>
                  <a:cxn ang="0">
                    <a:pos x="17" y="145"/>
                  </a:cxn>
                  <a:cxn ang="0">
                    <a:pos x="20" y="146"/>
                  </a:cxn>
                  <a:cxn ang="0">
                    <a:pos x="25" y="138"/>
                  </a:cxn>
                  <a:cxn ang="0">
                    <a:pos x="22" y="137"/>
                  </a:cxn>
                  <a:cxn ang="0">
                    <a:pos x="20" y="128"/>
                  </a:cxn>
                  <a:cxn ang="0">
                    <a:pos x="28" y="123"/>
                  </a:cxn>
                  <a:cxn ang="0">
                    <a:pos x="33" y="120"/>
                  </a:cxn>
                  <a:cxn ang="0">
                    <a:pos x="31" y="113"/>
                  </a:cxn>
                  <a:cxn ang="0">
                    <a:pos x="36" y="113"/>
                  </a:cxn>
                  <a:cxn ang="0">
                    <a:pos x="33" y="104"/>
                  </a:cxn>
                  <a:cxn ang="0">
                    <a:pos x="39" y="93"/>
                  </a:cxn>
                  <a:cxn ang="0">
                    <a:pos x="31" y="84"/>
                  </a:cxn>
                  <a:cxn ang="0">
                    <a:pos x="42" y="82"/>
                  </a:cxn>
                  <a:cxn ang="0">
                    <a:pos x="36" y="74"/>
                  </a:cxn>
                  <a:cxn ang="0">
                    <a:pos x="39" y="67"/>
                  </a:cxn>
                  <a:cxn ang="0">
                    <a:pos x="42" y="65"/>
                  </a:cxn>
                  <a:cxn ang="0">
                    <a:pos x="51" y="60"/>
                  </a:cxn>
                  <a:cxn ang="0">
                    <a:pos x="104" y="57"/>
                  </a:cxn>
                  <a:cxn ang="0">
                    <a:pos x="132" y="48"/>
                  </a:cxn>
                  <a:cxn ang="0">
                    <a:pos x="154" y="40"/>
                  </a:cxn>
                  <a:cxn ang="0">
                    <a:pos x="192" y="37"/>
                  </a:cxn>
                  <a:cxn ang="0">
                    <a:pos x="246" y="32"/>
                  </a:cxn>
                  <a:cxn ang="0">
                    <a:pos x="302" y="28"/>
                  </a:cxn>
                  <a:cxn ang="0">
                    <a:pos x="335" y="25"/>
                  </a:cxn>
                  <a:cxn ang="0">
                    <a:pos x="388" y="20"/>
                  </a:cxn>
                  <a:cxn ang="0">
                    <a:pos x="429" y="14"/>
                  </a:cxn>
                  <a:cxn ang="0">
                    <a:pos x="455" y="11"/>
                  </a:cxn>
                  <a:cxn ang="0">
                    <a:pos x="497" y="4"/>
                  </a:cxn>
                  <a:cxn ang="0">
                    <a:pos x="529" y="0"/>
                  </a:cxn>
                  <a:cxn ang="0">
                    <a:pos x="526" y="18"/>
                  </a:cxn>
                  <a:cxn ang="0">
                    <a:pos x="521" y="25"/>
                  </a:cxn>
                  <a:cxn ang="0">
                    <a:pos x="510" y="46"/>
                  </a:cxn>
                  <a:cxn ang="0">
                    <a:pos x="497" y="46"/>
                  </a:cxn>
                  <a:cxn ang="0">
                    <a:pos x="485" y="59"/>
                  </a:cxn>
                  <a:cxn ang="0">
                    <a:pos x="477" y="59"/>
                  </a:cxn>
                  <a:cxn ang="0">
                    <a:pos x="474" y="56"/>
                  </a:cxn>
                  <a:cxn ang="0">
                    <a:pos x="466" y="68"/>
                  </a:cxn>
                  <a:cxn ang="0">
                    <a:pos x="460" y="73"/>
                  </a:cxn>
                  <a:cxn ang="0">
                    <a:pos x="448" y="84"/>
                  </a:cxn>
                  <a:cxn ang="0">
                    <a:pos x="440" y="90"/>
                  </a:cxn>
                  <a:cxn ang="0">
                    <a:pos x="432" y="98"/>
                  </a:cxn>
                  <a:cxn ang="0">
                    <a:pos x="419" y="106"/>
                  </a:cxn>
                  <a:cxn ang="0">
                    <a:pos x="404" y="112"/>
                  </a:cxn>
                </a:cxnLst>
                <a:rect l="0" t="0" r="r" b="b"/>
                <a:pathLst>
                  <a:path w="529" h="195">
                    <a:moveTo>
                      <a:pt x="399" y="118"/>
                    </a:moveTo>
                    <a:lnTo>
                      <a:pt x="396" y="123"/>
                    </a:lnTo>
                    <a:lnTo>
                      <a:pt x="396" y="124"/>
                    </a:lnTo>
                    <a:lnTo>
                      <a:pt x="396" y="129"/>
                    </a:lnTo>
                    <a:lnTo>
                      <a:pt x="396" y="132"/>
                    </a:lnTo>
                    <a:lnTo>
                      <a:pt x="394" y="134"/>
                    </a:lnTo>
                    <a:lnTo>
                      <a:pt x="391" y="137"/>
                    </a:lnTo>
                    <a:lnTo>
                      <a:pt x="387" y="138"/>
                    </a:lnTo>
                    <a:lnTo>
                      <a:pt x="384" y="137"/>
                    </a:lnTo>
                    <a:lnTo>
                      <a:pt x="380" y="142"/>
                    </a:lnTo>
                    <a:lnTo>
                      <a:pt x="380" y="160"/>
                    </a:lnTo>
                    <a:lnTo>
                      <a:pt x="362" y="163"/>
                    </a:lnTo>
                    <a:lnTo>
                      <a:pt x="352" y="163"/>
                    </a:lnTo>
                    <a:lnTo>
                      <a:pt x="351" y="165"/>
                    </a:lnTo>
                    <a:lnTo>
                      <a:pt x="340" y="165"/>
                    </a:lnTo>
                    <a:lnTo>
                      <a:pt x="340" y="165"/>
                    </a:lnTo>
                    <a:lnTo>
                      <a:pt x="321" y="168"/>
                    </a:lnTo>
                    <a:lnTo>
                      <a:pt x="315" y="168"/>
                    </a:lnTo>
                    <a:lnTo>
                      <a:pt x="307" y="170"/>
                    </a:lnTo>
                    <a:lnTo>
                      <a:pt x="299" y="170"/>
                    </a:lnTo>
                    <a:lnTo>
                      <a:pt x="282" y="171"/>
                    </a:lnTo>
                    <a:lnTo>
                      <a:pt x="254" y="174"/>
                    </a:lnTo>
                    <a:lnTo>
                      <a:pt x="254" y="174"/>
                    </a:lnTo>
                    <a:lnTo>
                      <a:pt x="224" y="177"/>
                    </a:lnTo>
                    <a:lnTo>
                      <a:pt x="221" y="177"/>
                    </a:lnTo>
                    <a:lnTo>
                      <a:pt x="198" y="179"/>
                    </a:lnTo>
                    <a:lnTo>
                      <a:pt x="196" y="179"/>
                    </a:lnTo>
                    <a:lnTo>
                      <a:pt x="171" y="181"/>
                    </a:lnTo>
                    <a:lnTo>
                      <a:pt x="148" y="182"/>
                    </a:lnTo>
                    <a:lnTo>
                      <a:pt x="134" y="184"/>
                    </a:lnTo>
                    <a:lnTo>
                      <a:pt x="134" y="185"/>
                    </a:lnTo>
                    <a:lnTo>
                      <a:pt x="125" y="185"/>
                    </a:lnTo>
                    <a:lnTo>
                      <a:pt x="123" y="185"/>
                    </a:lnTo>
                    <a:lnTo>
                      <a:pt x="97" y="188"/>
                    </a:lnTo>
                    <a:lnTo>
                      <a:pt x="95" y="188"/>
                    </a:lnTo>
                    <a:lnTo>
                      <a:pt x="82" y="190"/>
                    </a:lnTo>
                    <a:lnTo>
                      <a:pt x="70" y="190"/>
                    </a:lnTo>
                    <a:lnTo>
                      <a:pt x="61" y="190"/>
                    </a:lnTo>
                    <a:lnTo>
                      <a:pt x="42" y="192"/>
                    </a:lnTo>
                    <a:lnTo>
                      <a:pt x="37" y="193"/>
                    </a:lnTo>
                    <a:lnTo>
                      <a:pt x="0" y="195"/>
                    </a:lnTo>
                    <a:lnTo>
                      <a:pt x="0" y="190"/>
                    </a:lnTo>
                    <a:lnTo>
                      <a:pt x="6" y="190"/>
                    </a:lnTo>
                    <a:lnTo>
                      <a:pt x="8" y="187"/>
                    </a:lnTo>
                    <a:lnTo>
                      <a:pt x="8" y="185"/>
                    </a:lnTo>
                    <a:lnTo>
                      <a:pt x="8" y="184"/>
                    </a:lnTo>
                    <a:lnTo>
                      <a:pt x="9" y="182"/>
                    </a:lnTo>
                    <a:lnTo>
                      <a:pt x="14" y="184"/>
                    </a:lnTo>
                    <a:lnTo>
                      <a:pt x="14" y="181"/>
                    </a:lnTo>
                    <a:lnTo>
                      <a:pt x="14" y="179"/>
                    </a:lnTo>
                    <a:lnTo>
                      <a:pt x="14" y="177"/>
                    </a:lnTo>
                    <a:lnTo>
                      <a:pt x="14" y="176"/>
                    </a:lnTo>
                    <a:lnTo>
                      <a:pt x="12" y="171"/>
                    </a:lnTo>
                    <a:lnTo>
                      <a:pt x="11" y="171"/>
                    </a:lnTo>
                    <a:lnTo>
                      <a:pt x="8" y="171"/>
                    </a:lnTo>
                    <a:lnTo>
                      <a:pt x="8" y="170"/>
                    </a:lnTo>
                    <a:lnTo>
                      <a:pt x="8" y="168"/>
                    </a:lnTo>
                    <a:lnTo>
                      <a:pt x="11" y="167"/>
                    </a:lnTo>
                    <a:lnTo>
                      <a:pt x="11" y="165"/>
                    </a:lnTo>
                    <a:lnTo>
                      <a:pt x="11" y="162"/>
                    </a:lnTo>
                    <a:lnTo>
                      <a:pt x="11" y="162"/>
                    </a:lnTo>
                    <a:lnTo>
                      <a:pt x="12" y="159"/>
                    </a:lnTo>
                    <a:lnTo>
                      <a:pt x="11" y="159"/>
                    </a:lnTo>
                    <a:lnTo>
                      <a:pt x="9" y="159"/>
                    </a:lnTo>
                    <a:lnTo>
                      <a:pt x="8" y="159"/>
                    </a:lnTo>
                    <a:lnTo>
                      <a:pt x="8" y="162"/>
                    </a:lnTo>
                    <a:lnTo>
                      <a:pt x="6" y="162"/>
                    </a:lnTo>
                    <a:lnTo>
                      <a:pt x="6" y="157"/>
                    </a:lnTo>
                    <a:lnTo>
                      <a:pt x="8" y="156"/>
                    </a:lnTo>
                    <a:lnTo>
                      <a:pt x="11" y="153"/>
                    </a:lnTo>
                    <a:lnTo>
                      <a:pt x="11" y="153"/>
                    </a:lnTo>
                    <a:lnTo>
                      <a:pt x="12" y="153"/>
                    </a:lnTo>
                    <a:lnTo>
                      <a:pt x="12" y="157"/>
                    </a:lnTo>
                    <a:lnTo>
                      <a:pt x="14" y="159"/>
                    </a:lnTo>
                    <a:lnTo>
                      <a:pt x="14" y="157"/>
                    </a:lnTo>
                    <a:lnTo>
                      <a:pt x="17" y="156"/>
                    </a:lnTo>
                    <a:lnTo>
                      <a:pt x="14" y="149"/>
                    </a:lnTo>
                    <a:lnTo>
                      <a:pt x="14" y="146"/>
                    </a:lnTo>
                    <a:lnTo>
                      <a:pt x="14" y="146"/>
                    </a:lnTo>
                    <a:lnTo>
                      <a:pt x="17" y="145"/>
                    </a:lnTo>
                    <a:lnTo>
                      <a:pt x="19" y="148"/>
                    </a:lnTo>
                    <a:lnTo>
                      <a:pt x="20" y="148"/>
                    </a:lnTo>
                    <a:lnTo>
                      <a:pt x="20" y="148"/>
                    </a:lnTo>
                    <a:lnTo>
                      <a:pt x="20" y="146"/>
                    </a:lnTo>
                    <a:lnTo>
                      <a:pt x="19" y="143"/>
                    </a:lnTo>
                    <a:lnTo>
                      <a:pt x="19" y="142"/>
                    </a:lnTo>
                    <a:lnTo>
                      <a:pt x="23" y="138"/>
                    </a:lnTo>
                    <a:lnTo>
                      <a:pt x="25" y="138"/>
                    </a:lnTo>
                    <a:lnTo>
                      <a:pt x="25" y="137"/>
                    </a:lnTo>
                    <a:lnTo>
                      <a:pt x="25" y="135"/>
                    </a:lnTo>
                    <a:lnTo>
                      <a:pt x="23" y="135"/>
                    </a:lnTo>
                    <a:lnTo>
                      <a:pt x="22" y="137"/>
                    </a:lnTo>
                    <a:lnTo>
                      <a:pt x="20" y="135"/>
                    </a:lnTo>
                    <a:lnTo>
                      <a:pt x="19" y="132"/>
                    </a:lnTo>
                    <a:lnTo>
                      <a:pt x="19" y="131"/>
                    </a:lnTo>
                    <a:lnTo>
                      <a:pt x="20" y="128"/>
                    </a:lnTo>
                    <a:lnTo>
                      <a:pt x="23" y="128"/>
                    </a:lnTo>
                    <a:lnTo>
                      <a:pt x="26" y="128"/>
                    </a:lnTo>
                    <a:lnTo>
                      <a:pt x="28" y="126"/>
                    </a:lnTo>
                    <a:lnTo>
                      <a:pt x="28" y="123"/>
                    </a:lnTo>
                    <a:lnTo>
                      <a:pt x="29" y="121"/>
                    </a:lnTo>
                    <a:lnTo>
                      <a:pt x="31" y="123"/>
                    </a:lnTo>
                    <a:lnTo>
                      <a:pt x="33" y="121"/>
                    </a:lnTo>
                    <a:lnTo>
                      <a:pt x="33" y="120"/>
                    </a:lnTo>
                    <a:lnTo>
                      <a:pt x="29" y="118"/>
                    </a:lnTo>
                    <a:lnTo>
                      <a:pt x="29" y="117"/>
                    </a:lnTo>
                    <a:lnTo>
                      <a:pt x="29" y="115"/>
                    </a:lnTo>
                    <a:lnTo>
                      <a:pt x="31" y="113"/>
                    </a:lnTo>
                    <a:lnTo>
                      <a:pt x="33" y="113"/>
                    </a:lnTo>
                    <a:lnTo>
                      <a:pt x="36" y="115"/>
                    </a:lnTo>
                    <a:lnTo>
                      <a:pt x="36" y="115"/>
                    </a:lnTo>
                    <a:lnTo>
                      <a:pt x="36" y="113"/>
                    </a:lnTo>
                    <a:lnTo>
                      <a:pt x="36" y="112"/>
                    </a:lnTo>
                    <a:lnTo>
                      <a:pt x="33" y="109"/>
                    </a:lnTo>
                    <a:lnTo>
                      <a:pt x="31" y="106"/>
                    </a:lnTo>
                    <a:lnTo>
                      <a:pt x="33" y="104"/>
                    </a:lnTo>
                    <a:lnTo>
                      <a:pt x="33" y="99"/>
                    </a:lnTo>
                    <a:lnTo>
                      <a:pt x="34" y="96"/>
                    </a:lnTo>
                    <a:lnTo>
                      <a:pt x="39" y="95"/>
                    </a:lnTo>
                    <a:lnTo>
                      <a:pt x="39" y="93"/>
                    </a:lnTo>
                    <a:lnTo>
                      <a:pt x="36" y="90"/>
                    </a:lnTo>
                    <a:lnTo>
                      <a:pt x="33" y="87"/>
                    </a:lnTo>
                    <a:lnTo>
                      <a:pt x="31" y="85"/>
                    </a:lnTo>
                    <a:lnTo>
                      <a:pt x="31" y="84"/>
                    </a:lnTo>
                    <a:lnTo>
                      <a:pt x="33" y="84"/>
                    </a:lnTo>
                    <a:lnTo>
                      <a:pt x="36" y="85"/>
                    </a:lnTo>
                    <a:lnTo>
                      <a:pt x="40" y="84"/>
                    </a:lnTo>
                    <a:lnTo>
                      <a:pt x="42" y="82"/>
                    </a:lnTo>
                    <a:lnTo>
                      <a:pt x="40" y="81"/>
                    </a:lnTo>
                    <a:lnTo>
                      <a:pt x="36" y="79"/>
                    </a:lnTo>
                    <a:lnTo>
                      <a:pt x="36" y="78"/>
                    </a:lnTo>
                    <a:lnTo>
                      <a:pt x="36" y="74"/>
                    </a:lnTo>
                    <a:lnTo>
                      <a:pt x="40" y="76"/>
                    </a:lnTo>
                    <a:lnTo>
                      <a:pt x="42" y="74"/>
                    </a:lnTo>
                    <a:lnTo>
                      <a:pt x="42" y="71"/>
                    </a:lnTo>
                    <a:lnTo>
                      <a:pt x="39" y="67"/>
                    </a:lnTo>
                    <a:lnTo>
                      <a:pt x="42" y="65"/>
                    </a:lnTo>
                    <a:lnTo>
                      <a:pt x="40" y="62"/>
                    </a:lnTo>
                    <a:lnTo>
                      <a:pt x="43" y="62"/>
                    </a:lnTo>
                    <a:lnTo>
                      <a:pt x="42" y="65"/>
                    </a:lnTo>
                    <a:lnTo>
                      <a:pt x="45" y="67"/>
                    </a:lnTo>
                    <a:lnTo>
                      <a:pt x="45" y="65"/>
                    </a:lnTo>
                    <a:lnTo>
                      <a:pt x="48" y="62"/>
                    </a:lnTo>
                    <a:lnTo>
                      <a:pt x="51" y="60"/>
                    </a:lnTo>
                    <a:lnTo>
                      <a:pt x="84" y="59"/>
                    </a:lnTo>
                    <a:lnTo>
                      <a:pt x="84" y="59"/>
                    </a:lnTo>
                    <a:lnTo>
                      <a:pt x="86" y="59"/>
                    </a:lnTo>
                    <a:lnTo>
                      <a:pt x="104" y="57"/>
                    </a:lnTo>
                    <a:lnTo>
                      <a:pt x="104" y="57"/>
                    </a:lnTo>
                    <a:lnTo>
                      <a:pt x="132" y="56"/>
                    </a:lnTo>
                    <a:lnTo>
                      <a:pt x="132" y="51"/>
                    </a:lnTo>
                    <a:lnTo>
                      <a:pt x="132" y="48"/>
                    </a:lnTo>
                    <a:lnTo>
                      <a:pt x="129" y="40"/>
                    </a:lnTo>
                    <a:lnTo>
                      <a:pt x="142" y="40"/>
                    </a:lnTo>
                    <a:lnTo>
                      <a:pt x="143" y="42"/>
                    </a:lnTo>
                    <a:lnTo>
                      <a:pt x="154" y="40"/>
                    </a:lnTo>
                    <a:lnTo>
                      <a:pt x="157" y="40"/>
                    </a:lnTo>
                    <a:lnTo>
                      <a:pt x="176" y="39"/>
                    </a:lnTo>
                    <a:lnTo>
                      <a:pt x="190" y="37"/>
                    </a:lnTo>
                    <a:lnTo>
                      <a:pt x="192" y="37"/>
                    </a:lnTo>
                    <a:lnTo>
                      <a:pt x="210" y="34"/>
                    </a:lnTo>
                    <a:lnTo>
                      <a:pt x="228" y="32"/>
                    </a:lnTo>
                    <a:lnTo>
                      <a:pt x="232" y="32"/>
                    </a:lnTo>
                    <a:lnTo>
                      <a:pt x="246" y="32"/>
                    </a:lnTo>
                    <a:lnTo>
                      <a:pt x="260" y="31"/>
                    </a:lnTo>
                    <a:lnTo>
                      <a:pt x="273" y="31"/>
                    </a:lnTo>
                    <a:lnTo>
                      <a:pt x="295" y="29"/>
                    </a:lnTo>
                    <a:lnTo>
                      <a:pt x="302" y="28"/>
                    </a:lnTo>
                    <a:lnTo>
                      <a:pt x="304" y="28"/>
                    </a:lnTo>
                    <a:lnTo>
                      <a:pt x="321" y="26"/>
                    </a:lnTo>
                    <a:lnTo>
                      <a:pt x="335" y="25"/>
                    </a:lnTo>
                    <a:lnTo>
                      <a:pt x="335" y="25"/>
                    </a:lnTo>
                    <a:lnTo>
                      <a:pt x="368" y="21"/>
                    </a:lnTo>
                    <a:lnTo>
                      <a:pt x="368" y="21"/>
                    </a:lnTo>
                    <a:lnTo>
                      <a:pt x="384" y="20"/>
                    </a:lnTo>
                    <a:lnTo>
                      <a:pt x="388" y="20"/>
                    </a:lnTo>
                    <a:lnTo>
                      <a:pt x="402" y="18"/>
                    </a:lnTo>
                    <a:lnTo>
                      <a:pt x="404" y="17"/>
                    </a:lnTo>
                    <a:lnTo>
                      <a:pt x="416" y="15"/>
                    </a:lnTo>
                    <a:lnTo>
                      <a:pt x="429" y="14"/>
                    </a:lnTo>
                    <a:lnTo>
                      <a:pt x="430" y="15"/>
                    </a:lnTo>
                    <a:lnTo>
                      <a:pt x="432" y="15"/>
                    </a:lnTo>
                    <a:lnTo>
                      <a:pt x="446" y="12"/>
                    </a:lnTo>
                    <a:lnTo>
                      <a:pt x="455" y="11"/>
                    </a:lnTo>
                    <a:lnTo>
                      <a:pt x="469" y="9"/>
                    </a:lnTo>
                    <a:lnTo>
                      <a:pt x="490" y="6"/>
                    </a:lnTo>
                    <a:lnTo>
                      <a:pt x="494" y="6"/>
                    </a:lnTo>
                    <a:lnTo>
                      <a:pt x="497" y="4"/>
                    </a:lnTo>
                    <a:lnTo>
                      <a:pt x="511" y="3"/>
                    </a:lnTo>
                    <a:lnTo>
                      <a:pt x="513" y="1"/>
                    </a:lnTo>
                    <a:lnTo>
                      <a:pt x="518" y="0"/>
                    </a:lnTo>
                    <a:lnTo>
                      <a:pt x="529" y="0"/>
                    </a:lnTo>
                    <a:lnTo>
                      <a:pt x="529" y="0"/>
                    </a:lnTo>
                    <a:lnTo>
                      <a:pt x="527" y="7"/>
                    </a:lnTo>
                    <a:lnTo>
                      <a:pt x="529" y="11"/>
                    </a:lnTo>
                    <a:lnTo>
                      <a:pt x="526" y="18"/>
                    </a:lnTo>
                    <a:lnTo>
                      <a:pt x="527" y="21"/>
                    </a:lnTo>
                    <a:lnTo>
                      <a:pt x="529" y="23"/>
                    </a:lnTo>
                    <a:lnTo>
                      <a:pt x="527" y="23"/>
                    </a:lnTo>
                    <a:lnTo>
                      <a:pt x="521" y="25"/>
                    </a:lnTo>
                    <a:lnTo>
                      <a:pt x="516" y="28"/>
                    </a:lnTo>
                    <a:lnTo>
                      <a:pt x="516" y="31"/>
                    </a:lnTo>
                    <a:lnTo>
                      <a:pt x="513" y="43"/>
                    </a:lnTo>
                    <a:lnTo>
                      <a:pt x="510" y="46"/>
                    </a:lnTo>
                    <a:lnTo>
                      <a:pt x="507" y="46"/>
                    </a:lnTo>
                    <a:lnTo>
                      <a:pt x="504" y="43"/>
                    </a:lnTo>
                    <a:lnTo>
                      <a:pt x="501" y="43"/>
                    </a:lnTo>
                    <a:lnTo>
                      <a:pt x="497" y="46"/>
                    </a:lnTo>
                    <a:lnTo>
                      <a:pt x="494" y="46"/>
                    </a:lnTo>
                    <a:lnTo>
                      <a:pt x="491" y="50"/>
                    </a:lnTo>
                    <a:lnTo>
                      <a:pt x="488" y="51"/>
                    </a:lnTo>
                    <a:lnTo>
                      <a:pt x="485" y="59"/>
                    </a:lnTo>
                    <a:lnTo>
                      <a:pt x="483" y="60"/>
                    </a:lnTo>
                    <a:lnTo>
                      <a:pt x="482" y="62"/>
                    </a:lnTo>
                    <a:lnTo>
                      <a:pt x="479" y="62"/>
                    </a:lnTo>
                    <a:lnTo>
                      <a:pt x="477" y="59"/>
                    </a:lnTo>
                    <a:lnTo>
                      <a:pt x="479" y="57"/>
                    </a:lnTo>
                    <a:lnTo>
                      <a:pt x="477" y="56"/>
                    </a:lnTo>
                    <a:lnTo>
                      <a:pt x="476" y="56"/>
                    </a:lnTo>
                    <a:lnTo>
                      <a:pt x="474" y="56"/>
                    </a:lnTo>
                    <a:lnTo>
                      <a:pt x="468" y="60"/>
                    </a:lnTo>
                    <a:lnTo>
                      <a:pt x="466" y="62"/>
                    </a:lnTo>
                    <a:lnTo>
                      <a:pt x="466" y="65"/>
                    </a:lnTo>
                    <a:lnTo>
                      <a:pt x="466" y="68"/>
                    </a:lnTo>
                    <a:lnTo>
                      <a:pt x="463" y="67"/>
                    </a:lnTo>
                    <a:lnTo>
                      <a:pt x="460" y="67"/>
                    </a:lnTo>
                    <a:lnTo>
                      <a:pt x="458" y="68"/>
                    </a:lnTo>
                    <a:lnTo>
                      <a:pt x="460" y="73"/>
                    </a:lnTo>
                    <a:lnTo>
                      <a:pt x="457" y="81"/>
                    </a:lnTo>
                    <a:lnTo>
                      <a:pt x="457" y="82"/>
                    </a:lnTo>
                    <a:lnTo>
                      <a:pt x="451" y="82"/>
                    </a:lnTo>
                    <a:lnTo>
                      <a:pt x="448" y="84"/>
                    </a:lnTo>
                    <a:lnTo>
                      <a:pt x="446" y="84"/>
                    </a:lnTo>
                    <a:lnTo>
                      <a:pt x="444" y="87"/>
                    </a:lnTo>
                    <a:lnTo>
                      <a:pt x="441" y="90"/>
                    </a:lnTo>
                    <a:lnTo>
                      <a:pt x="440" y="90"/>
                    </a:lnTo>
                    <a:lnTo>
                      <a:pt x="440" y="92"/>
                    </a:lnTo>
                    <a:lnTo>
                      <a:pt x="438" y="95"/>
                    </a:lnTo>
                    <a:lnTo>
                      <a:pt x="435" y="96"/>
                    </a:lnTo>
                    <a:lnTo>
                      <a:pt x="432" y="98"/>
                    </a:lnTo>
                    <a:lnTo>
                      <a:pt x="429" y="101"/>
                    </a:lnTo>
                    <a:lnTo>
                      <a:pt x="426" y="106"/>
                    </a:lnTo>
                    <a:lnTo>
                      <a:pt x="423" y="106"/>
                    </a:lnTo>
                    <a:lnTo>
                      <a:pt x="419" y="106"/>
                    </a:lnTo>
                    <a:lnTo>
                      <a:pt x="416" y="106"/>
                    </a:lnTo>
                    <a:lnTo>
                      <a:pt x="410" y="109"/>
                    </a:lnTo>
                    <a:lnTo>
                      <a:pt x="407" y="112"/>
                    </a:lnTo>
                    <a:lnTo>
                      <a:pt x="404" y="112"/>
                    </a:lnTo>
                    <a:lnTo>
                      <a:pt x="401" y="115"/>
                    </a:lnTo>
                    <a:lnTo>
                      <a:pt x="399" y="118"/>
                    </a:lnTo>
                    <a:lnTo>
                      <a:pt x="399" y="118"/>
                    </a:lnTo>
                    <a:close/>
                  </a:path>
                </a:pathLst>
              </a:custGeom>
              <a:grpFill/>
              <a:ln w="4826" cap="rnd">
                <a:solidFill>
                  <a:schemeClr val="bg1"/>
                </a:solidFill>
                <a:prstDash val="solid"/>
                <a:round/>
                <a:headEnd/>
                <a:tailEnd/>
              </a:ln>
            </p:spPr>
            <p:txBody>
              <a:bodyPr/>
              <a:lstStyle/>
              <a:p>
                <a:pPr>
                  <a:defRPr/>
                </a:pPr>
                <a:endParaRPr lang="en-US">
                  <a:latin typeface="Arial" charset="0"/>
                </a:endParaRPr>
              </a:p>
            </p:txBody>
          </p:sp>
          <p:sp>
            <p:nvSpPr>
              <p:cNvPr id="51" name="Freeform 50"/>
              <p:cNvSpPr>
                <a:spLocks noEditPoints="1"/>
              </p:cNvSpPr>
              <p:nvPr/>
            </p:nvSpPr>
            <p:spPr bwMode="auto">
              <a:xfrm>
                <a:off x="3162300" y="3625850"/>
                <a:ext cx="1844675" cy="1949450"/>
              </a:xfrm>
              <a:custGeom>
                <a:avLst/>
                <a:gdLst/>
                <a:ahLst/>
                <a:cxnLst>
                  <a:cxn ang="0">
                    <a:pos x="114" y="376"/>
                  </a:cxn>
                  <a:cxn ang="0">
                    <a:pos x="259" y="152"/>
                  </a:cxn>
                  <a:cxn ang="0">
                    <a:pos x="459" y="11"/>
                  </a:cxn>
                  <a:cxn ang="0">
                    <a:pos x="462" y="183"/>
                  </a:cxn>
                  <a:cxn ang="0">
                    <a:pos x="495" y="192"/>
                  </a:cxn>
                  <a:cxn ang="0">
                    <a:pos x="528" y="217"/>
                  </a:cxn>
                  <a:cxn ang="0">
                    <a:pos x="554" y="220"/>
                  </a:cxn>
                  <a:cxn ang="0">
                    <a:pos x="582" y="234"/>
                  </a:cxn>
                  <a:cxn ang="0">
                    <a:pos x="606" y="233"/>
                  </a:cxn>
                  <a:cxn ang="0">
                    <a:pos x="626" y="242"/>
                  </a:cxn>
                  <a:cxn ang="0">
                    <a:pos x="639" y="255"/>
                  </a:cxn>
                  <a:cxn ang="0">
                    <a:pos x="653" y="239"/>
                  </a:cxn>
                  <a:cxn ang="0">
                    <a:pos x="673" y="247"/>
                  </a:cxn>
                  <a:cxn ang="0">
                    <a:pos x="699" y="250"/>
                  </a:cxn>
                  <a:cxn ang="0">
                    <a:pos x="710" y="242"/>
                  </a:cxn>
                  <a:cxn ang="0">
                    <a:pos x="735" y="239"/>
                  </a:cxn>
                  <a:cxn ang="0">
                    <a:pos x="752" y="241"/>
                  </a:cxn>
                  <a:cxn ang="0">
                    <a:pos x="768" y="241"/>
                  </a:cxn>
                  <a:cxn ang="0">
                    <a:pos x="780" y="250"/>
                  </a:cxn>
                  <a:cxn ang="0">
                    <a:pos x="795" y="258"/>
                  </a:cxn>
                  <a:cxn ang="0">
                    <a:pos x="801" y="261"/>
                  </a:cxn>
                  <a:cxn ang="0">
                    <a:pos x="812" y="264"/>
                  </a:cxn>
                  <a:cxn ang="0">
                    <a:pos x="823" y="267"/>
                  </a:cxn>
                  <a:cxn ang="0">
                    <a:pos x="838" y="314"/>
                  </a:cxn>
                  <a:cxn ang="0">
                    <a:pos x="851" y="414"/>
                  </a:cxn>
                  <a:cxn ang="0">
                    <a:pos x="855" y="436"/>
                  </a:cxn>
                  <a:cxn ang="0">
                    <a:pos x="863" y="448"/>
                  </a:cxn>
                  <a:cxn ang="0">
                    <a:pos x="869" y="464"/>
                  </a:cxn>
                  <a:cxn ang="0">
                    <a:pos x="876" y="478"/>
                  </a:cxn>
                  <a:cxn ang="0">
                    <a:pos x="876" y="492"/>
                  </a:cxn>
                  <a:cxn ang="0">
                    <a:pos x="873" y="507"/>
                  </a:cxn>
                  <a:cxn ang="0">
                    <a:pos x="865" y="525"/>
                  </a:cxn>
                  <a:cxn ang="0">
                    <a:pos x="862" y="545"/>
                  </a:cxn>
                  <a:cxn ang="0">
                    <a:pos x="866" y="568"/>
                  </a:cxn>
                  <a:cxn ang="0">
                    <a:pos x="813" y="615"/>
                  </a:cxn>
                  <a:cxn ang="0">
                    <a:pos x="779" y="603"/>
                  </a:cxn>
                  <a:cxn ang="0">
                    <a:pos x="768" y="643"/>
                  </a:cxn>
                  <a:cxn ang="0">
                    <a:pos x="693" y="696"/>
                  </a:cxn>
                  <a:cxn ang="0">
                    <a:pos x="679" y="685"/>
                  </a:cxn>
                  <a:cxn ang="0">
                    <a:pos x="668" y="684"/>
                  </a:cxn>
                  <a:cxn ang="0">
                    <a:pos x="657" y="710"/>
                  </a:cxn>
                  <a:cxn ang="0">
                    <a:pos x="642" y="727"/>
                  </a:cxn>
                  <a:cxn ang="0">
                    <a:pos x="637" y="735"/>
                  </a:cxn>
                  <a:cxn ang="0">
                    <a:pos x="612" y="759"/>
                  </a:cxn>
                  <a:cxn ang="0">
                    <a:pos x="601" y="799"/>
                  </a:cxn>
                  <a:cxn ang="0">
                    <a:pos x="604" y="873"/>
                  </a:cxn>
                  <a:cxn ang="0">
                    <a:pos x="596" y="916"/>
                  </a:cxn>
                  <a:cxn ang="0">
                    <a:pos x="532" y="893"/>
                  </a:cxn>
                  <a:cxn ang="0">
                    <a:pos x="464" y="823"/>
                  </a:cxn>
                  <a:cxn ang="0">
                    <a:pos x="414" y="718"/>
                  </a:cxn>
                  <a:cxn ang="0">
                    <a:pos x="364" y="620"/>
                  </a:cxn>
                  <a:cxn ang="0">
                    <a:pos x="322" y="584"/>
                  </a:cxn>
                  <a:cxn ang="0">
                    <a:pos x="252" y="581"/>
                  </a:cxn>
                  <a:cxn ang="0">
                    <a:pos x="175" y="623"/>
                  </a:cxn>
                  <a:cxn ang="0">
                    <a:pos x="116" y="528"/>
                  </a:cxn>
                  <a:cxn ang="0">
                    <a:pos x="64" y="458"/>
                  </a:cxn>
                  <a:cxn ang="0">
                    <a:pos x="657" y="729"/>
                  </a:cxn>
                  <a:cxn ang="0">
                    <a:pos x="643" y="741"/>
                  </a:cxn>
                  <a:cxn ang="0">
                    <a:pos x="614" y="805"/>
                  </a:cxn>
                  <a:cxn ang="0">
                    <a:pos x="623" y="891"/>
                  </a:cxn>
                </a:cxnLst>
                <a:rect l="0" t="0" r="r" b="b"/>
                <a:pathLst>
                  <a:path w="877" h="926">
                    <a:moveTo>
                      <a:pt x="38" y="420"/>
                    </a:moveTo>
                    <a:lnTo>
                      <a:pt x="24" y="412"/>
                    </a:lnTo>
                    <a:lnTo>
                      <a:pt x="16" y="389"/>
                    </a:lnTo>
                    <a:lnTo>
                      <a:pt x="5" y="383"/>
                    </a:lnTo>
                    <a:lnTo>
                      <a:pt x="0" y="380"/>
                    </a:lnTo>
                    <a:lnTo>
                      <a:pt x="2" y="378"/>
                    </a:lnTo>
                    <a:lnTo>
                      <a:pt x="0" y="373"/>
                    </a:lnTo>
                    <a:lnTo>
                      <a:pt x="0" y="372"/>
                    </a:lnTo>
                    <a:lnTo>
                      <a:pt x="2" y="367"/>
                    </a:lnTo>
                    <a:lnTo>
                      <a:pt x="0" y="366"/>
                    </a:lnTo>
                    <a:lnTo>
                      <a:pt x="2" y="364"/>
                    </a:lnTo>
                    <a:lnTo>
                      <a:pt x="18" y="367"/>
                    </a:lnTo>
                    <a:lnTo>
                      <a:pt x="43" y="369"/>
                    </a:lnTo>
                    <a:lnTo>
                      <a:pt x="114" y="376"/>
                    </a:lnTo>
                    <a:lnTo>
                      <a:pt x="121" y="376"/>
                    </a:lnTo>
                    <a:lnTo>
                      <a:pt x="175" y="381"/>
                    </a:lnTo>
                    <a:lnTo>
                      <a:pt x="177" y="381"/>
                    </a:lnTo>
                    <a:lnTo>
                      <a:pt x="194" y="383"/>
                    </a:lnTo>
                    <a:lnTo>
                      <a:pt x="220" y="384"/>
                    </a:lnTo>
                    <a:lnTo>
                      <a:pt x="239" y="386"/>
                    </a:lnTo>
                    <a:lnTo>
                      <a:pt x="239" y="380"/>
                    </a:lnTo>
                    <a:lnTo>
                      <a:pt x="242" y="342"/>
                    </a:lnTo>
                    <a:lnTo>
                      <a:pt x="245" y="305"/>
                    </a:lnTo>
                    <a:lnTo>
                      <a:pt x="249" y="269"/>
                    </a:lnTo>
                    <a:lnTo>
                      <a:pt x="250" y="252"/>
                    </a:lnTo>
                    <a:lnTo>
                      <a:pt x="252" y="230"/>
                    </a:lnTo>
                    <a:lnTo>
                      <a:pt x="255" y="189"/>
                    </a:lnTo>
                    <a:lnTo>
                      <a:pt x="259" y="152"/>
                    </a:lnTo>
                    <a:lnTo>
                      <a:pt x="261" y="132"/>
                    </a:lnTo>
                    <a:lnTo>
                      <a:pt x="261" y="114"/>
                    </a:lnTo>
                    <a:lnTo>
                      <a:pt x="264" y="75"/>
                    </a:lnTo>
                    <a:lnTo>
                      <a:pt x="266" y="64"/>
                    </a:lnTo>
                    <a:lnTo>
                      <a:pt x="267" y="38"/>
                    </a:lnTo>
                    <a:lnTo>
                      <a:pt x="270" y="0"/>
                    </a:lnTo>
                    <a:lnTo>
                      <a:pt x="272" y="0"/>
                    </a:lnTo>
                    <a:lnTo>
                      <a:pt x="323" y="4"/>
                    </a:lnTo>
                    <a:lnTo>
                      <a:pt x="331" y="5"/>
                    </a:lnTo>
                    <a:lnTo>
                      <a:pt x="358" y="7"/>
                    </a:lnTo>
                    <a:lnTo>
                      <a:pt x="390" y="8"/>
                    </a:lnTo>
                    <a:lnTo>
                      <a:pt x="398" y="8"/>
                    </a:lnTo>
                    <a:lnTo>
                      <a:pt x="425" y="10"/>
                    </a:lnTo>
                    <a:lnTo>
                      <a:pt x="459" y="11"/>
                    </a:lnTo>
                    <a:lnTo>
                      <a:pt x="458" y="49"/>
                    </a:lnTo>
                    <a:lnTo>
                      <a:pt x="458" y="64"/>
                    </a:lnTo>
                    <a:lnTo>
                      <a:pt x="456" y="86"/>
                    </a:lnTo>
                    <a:lnTo>
                      <a:pt x="456" y="103"/>
                    </a:lnTo>
                    <a:lnTo>
                      <a:pt x="454" y="124"/>
                    </a:lnTo>
                    <a:lnTo>
                      <a:pt x="454" y="138"/>
                    </a:lnTo>
                    <a:lnTo>
                      <a:pt x="453" y="163"/>
                    </a:lnTo>
                    <a:lnTo>
                      <a:pt x="451" y="178"/>
                    </a:lnTo>
                    <a:lnTo>
                      <a:pt x="454" y="178"/>
                    </a:lnTo>
                    <a:lnTo>
                      <a:pt x="456" y="177"/>
                    </a:lnTo>
                    <a:lnTo>
                      <a:pt x="456" y="177"/>
                    </a:lnTo>
                    <a:lnTo>
                      <a:pt x="459" y="180"/>
                    </a:lnTo>
                    <a:lnTo>
                      <a:pt x="461" y="183"/>
                    </a:lnTo>
                    <a:lnTo>
                      <a:pt x="462" y="183"/>
                    </a:lnTo>
                    <a:lnTo>
                      <a:pt x="465" y="189"/>
                    </a:lnTo>
                    <a:lnTo>
                      <a:pt x="472" y="195"/>
                    </a:lnTo>
                    <a:lnTo>
                      <a:pt x="476" y="195"/>
                    </a:lnTo>
                    <a:lnTo>
                      <a:pt x="478" y="194"/>
                    </a:lnTo>
                    <a:lnTo>
                      <a:pt x="479" y="192"/>
                    </a:lnTo>
                    <a:lnTo>
                      <a:pt x="479" y="192"/>
                    </a:lnTo>
                    <a:lnTo>
                      <a:pt x="484" y="192"/>
                    </a:lnTo>
                    <a:lnTo>
                      <a:pt x="486" y="195"/>
                    </a:lnTo>
                    <a:lnTo>
                      <a:pt x="487" y="197"/>
                    </a:lnTo>
                    <a:lnTo>
                      <a:pt x="489" y="195"/>
                    </a:lnTo>
                    <a:lnTo>
                      <a:pt x="490" y="194"/>
                    </a:lnTo>
                    <a:lnTo>
                      <a:pt x="490" y="191"/>
                    </a:lnTo>
                    <a:lnTo>
                      <a:pt x="492" y="189"/>
                    </a:lnTo>
                    <a:lnTo>
                      <a:pt x="495" y="192"/>
                    </a:lnTo>
                    <a:lnTo>
                      <a:pt x="498" y="194"/>
                    </a:lnTo>
                    <a:lnTo>
                      <a:pt x="500" y="197"/>
                    </a:lnTo>
                    <a:lnTo>
                      <a:pt x="503" y="200"/>
                    </a:lnTo>
                    <a:lnTo>
                      <a:pt x="503" y="202"/>
                    </a:lnTo>
                    <a:lnTo>
                      <a:pt x="503" y="206"/>
                    </a:lnTo>
                    <a:lnTo>
                      <a:pt x="503" y="210"/>
                    </a:lnTo>
                    <a:lnTo>
                      <a:pt x="504" y="211"/>
                    </a:lnTo>
                    <a:lnTo>
                      <a:pt x="507" y="211"/>
                    </a:lnTo>
                    <a:lnTo>
                      <a:pt x="511" y="211"/>
                    </a:lnTo>
                    <a:lnTo>
                      <a:pt x="514" y="211"/>
                    </a:lnTo>
                    <a:lnTo>
                      <a:pt x="515" y="211"/>
                    </a:lnTo>
                    <a:lnTo>
                      <a:pt x="518" y="213"/>
                    </a:lnTo>
                    <a:lnTo>
                      <a:pt x="523" y="216"/>
                    </a:lnTo>
                    <a:lnTo>
                      <a:pt x="528" y="217"/>
                    </a:lnTo>
                    <a:lnTo>
                      <a:pt x="529" y="217"/>
                    </a:lnTo>
                    <a:lnTo>
                      <a:pt x="534" y="219"/>
                    </a:lnTo>
                    <a:lnTo>
                      <a:pt x="536" y="217"/>
                    </a:lnTo>
                    <a:lnTo>
                      <a:pt x="537" y="217"/>
                    </a:lnTo>
                    <a:lnTo>
                      <a:pt x="539" y="216"/>
                    </a:lnTo>
                    <a:lnTo>
                      <a:pt x="540" y="217"/>
                    </a:lnTo>
                    <a:lnTo>
                      <a:pt x="542" y="217"/>
                    </a:lnTo>
                    <a:lnTo>
                      <a:pt x="543" y="220"/>
                    </a:lnTo>
                    <a:lnTo>
                      <a:pt x="548" y="224"/>
                    </a:lnTo>
                    <a:lnTo>
                      <a:pt x="551" y="225"/>
                    </a:lnTo>
                    <a:lnTo>
                      <a:pt x="553" y="224"/>
                    </a:lnTo>
                    <a:lnTo>
                      <a:pt x="554" y="224"/>
                    </a:lnTo>
                    <a:lnTo>
                      <a:pt x="554" y="222"/>
                    </a:lnTo>
                    <a:lnTo>
                      <a:pt x="554" y="220"/>
                    </a:lnTo>
                    <a:lnTo>
                      <a:pt x="557" y="217"/>
                    </a:lnTo>
                    <a:lnTo>
                      <a:pt x="559" y="217"/>
                    </a:lnTo>
                    <a:lnTo>
                      <a:pt x="562" y="220"/>
                    </a:lnTo>
                    <a:lnTo>
                      <a:pt x="568" y="220"/>
                    </a:lnTo>
                    <a:lnTo>
                      <a:pt x="571" y="219"/>
                    </a:lnTo>
                    <a:lnTo>
                      <a:pt x="573" y="217"/>
                    </a:lnTo>
                    <a:lnTo>
                      <a:pt x="573" y="219"/>
                    </a:lnTo>
                    <a:lnTo>
                      <a:pt x="573" y="225"/>
                    </a:lnTo>
                    <a:lnTo>
                      <a:pt x="575" y="230"/>
                    </a:lnTo>
                    <a:lnTo>
                      <a:pt x="576" y="231"/>
                    </a:lnTo>
                    <a:lnTo>
                      <a:pt x="578" y="231"/>
                    </a:lnTo>
                    <a:lnTo>
                      <a:pt x="581" y="230"/>
                    </a:lnTo>
                    <a:lnTo>
                      <a:pt x="582" y="233"/>
                    </a:lnTo>
                    <a:lnTo>
                      <a:pt x="582" y="234"/>
                    </a:lnTo>
                    <a:lnTo>
                      <a:pt x="582" y="236"/>
                    </a:lnTo>
                    <a:lnTo>
                      <a:pt x="582" y="236"/>
                    </a:lnTo>
                    <a:lnTo>
                      <a:pt x="581" y="239"/>
                    </a:lnTo>
                    <a:lnTo>
                      <a:pt x="581" y="239"/>
                    </a:lnTo>
                    <a:lnTo>
                      <a:pt x="582" y="241"/>
                    </a:lnTo>
                    <a:lnTo>
                      <a:pt x="585" y="242"/>
                    </a:lnTo>
                    <a:lnTo>
                      <a:pt x="589" y="244"/>
                    </a:lnTo>
                    <a:lnTo>
                      <a:pt x="589" y="244"/>
                    </a:lnTo>
                    <a:lnTo>
                      <a:pt x="593" y="241"/>
                    </a:lnTo>
                    <a:lnTo>
                      <a:pt x="595" y="236"/>
                    </a:lnTo>
                    <a:lnTo>
                      <a:pt x="598" y="236"/>
                    </a:lnTo>
                    <a:lnTo>
                      <a:pt x="598" y="233"/>
                    </a:lnTo>
                    <a:lnTo>
                      <a:pt x="601" y="233"/>
                    </a:lnTo>
                    <a:lnTo>
                      <a:pt x="606" y="233"/>
                    </a:lnTo>
                    <a:lnTo>
                      <a:pt x="606" y="239"/>
                    </a:lnTo>
                    <a:lnTo>
                      <a:pt x="607" y="239"/>
                    </a:lnTo>
                    <a:lnTo>
                      <a:pt x="609" y="239"/>
                    </a:lnTo>
                    <a:lnTo>
                      <a:pt x="610" y="239"/>
                    </a:lnTo>
                    <a:lnTo>
                      <a:pt x="614" y="239"/>
                    </a:lnTo>
                    <a:lnTo>
                      <a:pt x="614" y="239"/>
                    </a:lnTo>
                    <a:lnTo>
                      <a:pt x="615" y="241"/>
                    </a:lnTo>
                    <a:lnTo>
                      <a:pt x="615" y="245"/>
                    </a:lnTo>
                    <a:lnTo>
                      <a:pt x="618" y="247"/>
                    </a:lnTo>
                    <a:lnTo>
                      <a:pt x="620" y="245"/>
                    </a:lnTo>
                    <a:lnTo>
                      <a:pt x="623" y="244"/>
                    </a:lnTo>
                    <a:lnTo>
                      <a:pt x="624" y="242"/>
                    </a:lnTo>
                    <a:lnTo>
                      <a:pt x="624" y="241"/>
                    </a:lnTo>
                    <a:lnTo>
                      <a:pt x="626" y="242"/>
                    </a:lnTo>
                    <a:lnTo>
                      <a:pt x="628" y="244"/>
                    </a:lnTo>
                    <a:lnTo>
                      <a:pt x="628" y="242"/>
                    </a:lnTo>
                    <a:lnTo>
                      <a:pt x="629" y="241"/>
                    </a:lnTo>
                    <a:lnTo>
                      <a:pt x="631" y="239"/>
                    </a:lnTo>
                    <a:lnTo>
                      <a:pt x="632" y="241"/>
                    </a:lnTo>
                    <a:lnTo>
                      <a:pt x="634" y="244"/>
                    </a:lnTo>
                    <a:lnTo>
                      <a:pt x="634" y="245"/>
                    </a:lnTo>
                    <a:lnTo>
                      <a:pt x="632" y="245"/>
                    </a:lnTo>
                    <a:lnTo>
                      <a:pt x="631" y="247"/>
                    </a:lnTo>
                    <a:lnTo>
                      <a:pt x="632" y="253"/>
                    </a:lnTo>
                    <a:lnTo>
                      <a:pt x="634" y="255"/>
                    </a:lnTo>
                    <a:lnTo>
                      <a:pt x="637" y="255"/>
                    </a:lnTo>
                    <a:lnTo>
                      <a:pt x="639" y="255"/>
                    </a:lnTo>
                    <a:lnTo>
                      <a:pt x="639" y="255"/>
                    </a:lnTo>
                    <a:lnTo>
                      <a:pt x="639" y="249"/>
                    </a:lnTo>
                    <a:lnTo>
                      <a:pt x="642" y="247"/>
                    </a:lnTo>
                    <a:lnTo>
                      <a:pt x="639" y="245"/>
                    </a:lnTo>
                    <a:lnTo>
                      <a:pt x="639" y="245"/>
                    </a:lnTo>
                    <a:lnTo>
                      <a:pt x="640" y="244"/>
                    </a:lnTo>
                    <a:lnTo>
                      <a:pt x="643" y="245"/>
                    </a:lnTo>
                    <a:lnTo>
                      <a:pt x="645" y="245"/>
                    </a:lnTo>
                    <a:lnTo>
                      <a:pt x="645" y="242"/>
                    </a:lnTo>
                    <a:lnTo>
                      <a:pt x="645" y="236"/>
                    </a:lnTo>
                    <a:lnTo>
                      <a:pt x="646" y="238"/>
                    </a:lnTo>
                    <a:lnTo>
                      <a:pt x="648" y="236"/>
                    </a:lnTo>
                    <a:lnTo>
                      <a:pt x="649" y="234"/>
                    </a:lnTo>
                    <a:lnTo>
                      <a:pt x="651" y="236"/>
                    </a:lnTo>
                    <a:lnTo>
                      <a:pt x="653" y="239"/>
                    </a:lnTo>
                    <a:lnTo>
                      <a:pt x="653" y="242"/>
                    </a:lnTo>
                    <a:lnTo>
                      <a:pt x="654" y="244"/>
                    </a:lnTo>
                    <a:lnTo>
                      <a:pt x="654" y="244"/>
                    </a:lnTo>
                    <a:lnTo>
                      <a:pt x="657" y="242"/>
                    </a:lnTo>
                    <a:lnTo>
                      <a:pt x="657" y="242"/>
                    </a:lnTo>
                    <a:lnTo>
                      <a:pt x="660" y="247"/>
                    </a:lnTo>
                    <a:lnTo>
                      <a:pt x="663" y="245"/>
                    </a:lnTo>
                    <a:lnTo>
                      <a:pt x="663" y="245"/>
                    </a:lnTo>
                    <a:lnTo>
                      <a:pt x="665" y="241"/>
                    </a:lnTo>
                    <a:lnTo>
                      <a:pt x="667" y="239"/>
                    </a:lnTo>
                    <a:lnTo>
                      <a:pt x="671" y="241"/>
                    </a:lnTo>
                    <a:lnTo>
                      <a:pt x="670" y="244"/>
                    </a:lnTo>
                    <a:lnTo>
                      <a:pt x="670" y="245"/>
                    </a:lnTo>
                    <a:lnTo>
                      <a:pt x="673" y="247"/>
                    </a:lnTo>
                    <a:lnTo>
                      <a:pt x="676" y="249"/>
                    </a:lnTo>
                    <a:lnTo>
                      <a:pt x="676" y="250"/>
                    </a:lnTo>
                    <a:lnTo>
                      <a:pt x="678" y="252"/>
                    </a:lnTo>
                    <a:lnTo>
                      <a:pt x="682" y="250"/>
                    </a:lnTo>
                    <a:lnTo>
                      <a:pt x="685" y="255"/>
                    </a:lnTo>
                    <a:lnTo>
                      <a:pt x="687" y="258"/>
                    </a:lnTo>
                    <a:lnTo>
                      <a:pt x="688" y="258"/>
                    </a:lnTo>
                    <a:lnTo>
                      <a:pt x="690" y="256"/>
                    </a:lnTo>
                    <a:lnTo>
                      <a:pt x="690" y="252"/>
                    </a:lnTo>
                    <a:lnTo>
                      <a:pt x="692" y="252"/>
                    </a:lnTo>
                    <a:lnTo>
                      <a:pt x="695" y="253"/>
                    </a:lnTo>
                    <a:lnTo>
                      <a:pt x="698" y="253"/>
                    </a:lnTo>
                    <a:lnTo>
                      <a:pt x="698" y="252"/>
                    </a:lnTo>
                    <a:lnTo>
                      <a:pt x="699" y="250"/>
                    </a:lnTo>
                    <a:lnTo>
                      <a:pt x="701" y="247"/>
                    </a:lnTo>
                    <a:lnTo>
                      <a:pt x="699" y="247"/>
                    </a:lnTo>
                    <a:lnTo>
                      <a:pt x="698" y="249"/>
                    </a:lnTo>
                    <a:lnTo>
                      <a:pt x="698" y="249"/>
                    </a:lnTo>
                    <a:lnTo>
                      <a:pt x="698" y="247"/>
                    </a:lnTo>
                    <a:lnTo>
                      <a:pt x="699" y="245"/>
                    </a:lnTo>
                    <a:lnTo>
                      <a:pt x="702" y="247"/>
                    </a:lnTo>
                    <a:lnTo>
                      <a:pt x="704" y="245"/>
                    </a:lnTo>
                    <a:lnTo>
                      <a:pt x="707" y="245"/>
                    </a:lnTo>
                    <a:lnTo>
                      <a:pt x="707" y="245"/>
                    </a:lnTo>
                    <a:lnTo>
                      <a:pt x="709" y="245"/>
                    </a:lnTo>
                    <a:lnTo>
                      <a:pt x="709" y="244"/>
                    </a:lnTo>
                    <a:lnTo>
                      <a:pt x="709" y="242"/>
                    </a:lnTo>
                    <a:lnTo>
                      <a:pt x="710" y="242"/>
                    </a:lnTo>
                    <a:lnTo>
                      <a:pt x="710" y="244"/>
                    </a:lnTo>
                    <a:lnTo>
                      <a:pt x="712" y="244"/>
                    </a:lnTo>
                    <a:lnTo>
                      <a:pt x="713" y="242"/>
                    </a:lnTo>
                    <a:lnTo>
                      <a:pt x="713" y="242"/>
                    </a:lnTo>
                    <a:lnTo>
                      <a:pt x="720" y="245"/>
                    </a:lnTo>
                    <a:lnTo>
                      <a:pt x="721" y="245"/>
                    </a:lnTo>
                    <a:lnTo>
                      <a:pt x="723" y="244"/>
                    </a:lnTo>
                    <a:lnTo>
                      <a:pt x="724" y="245"/>
                    </a:lnTo>
                    <a:lnTo>
                      <a:pt x="724" y="242"/>
                    </a:lnTo>
                    <a:lnTo>
                      <a:pt x="724" y="241"/>
                    </a:lnTo>
                    <a:lnTo>
                      <a:pt x="726" y="241"/>
                    </a:lnTo>
                    <a:lnTo>
                      <a:pt x="729" y="241"/>
                    </a:lnTo>
                    <a:lnTo>
                      <a:pt x="734" y="239"/>
                    </a:lnTo>
                    <a:lnTo>
                      <a:pt x="735" y="239"/>
                    </a:lnTo>
                    <a:lnTo>
                      <a:pt x="735" y="238"/>
                    </a:lnTo>
                    <a:lnTo>
                      <a:pt x="735" y="236"/>
                    </a:lnTo>
                    <a:lnTo>
                      <a:pt x="738" y="238"/>
                    </a:lnTo>
                    <a:lnTo>
                      <a:pt x="738" y="241"/>
                    </a:lnTo>
                    <a:lnTo>
                      <a:pt x="741" y="239"/>
                    </a:lnTo>
                    <a:lnTo>
                      <a:pt x="740" y="241"/>
                    </a:lnTo>
                    <a:lnTo>
                      <a:pt x="738" y="241"/>
                    </a:lnTo>
                    <a:lnTo>
                      <a:pt x="738" y="242"/>
                    </a:lnTo>
                    <a:lnTo>
                      <a:pt x="741" y="241"/>
                    </a:lnTo>
                    <a:lnTo>
                      <a:pt x="741" y="242"/>
                    </a:lnTo>
                    <a:lnTo>
                      <a:pt x="745" y="242"/>
                    </a:lnTo>
                    <a:lnTo>
                      <a:pt x="745" y="244"/>
                    </a:lnTo>
                    <a:lnTo>
                      <a:pt x="752" y="242"/>
                    </a:lnTo>
                    <a:lnTo>
                      <a:pt x="752" y="241"/>
                    </a:lnTo>
                    <a:lnTo>
                      <a:pt x="754" y="242"/>
                    </a:lnTo>
                    <a:lnTo>
                      <a:pt x="756" y="242"/>
                    </a:lnTo>
                    <a:lnTo>
                      <a:pt x="757" y="239"/>
                    </a:lnTo>
                    <a:lnTo>
                      <a:pt x="757" y="241"/>
                    </a:lnTo>
                    <a:lnTo>
                      <a:pt x="759" y="239"/>
                    </a:lnTo>
                    <a:lnTo>
                      <a:pt x="757" y="238"/>
                    </a:lnTo>
                    <a:lnTo>
                      <a:pt x="759" y="234"/>
                    </a:lnTo>
                    <a:lnTo>
                      <a:pt x="765" y="236"/>
                    </a:lnTo>
                    <a:lnTo>
                      <a:pt x="766" y="236"/>
                    </a:lnTo>
                    <a:lnTo>
                      <a:pt x="766" y="239"/>
                    </a:lnTo>
                    <a:lnTo>
                      <a:pt x="766" y="239"/>
                    </a:lnTo>
                    <a:lnTo>
                      <a:pt x="768" y="239"/>
                    </a:lnTo>
                    <a:lnTo>
                      <a:pt x="770" y="239"/>
                    </a:lnTo>
                    <a:lnTo>
                      <a:pt x="768" y="241"/>
                    </a:lnTo>
                    <a:lnTo>
                      <a:pt x="770" y="242"/>
                    </a:lnTo>
                    <a:lnTo>
                      <a:pt x="770" y="239"/>
                    </a:lnTo>
                    <a:lnTo>
                      <a:pt x="770" y="241"/>
                    </a:lnTo>
                    <a:lnTo>
                      <a:pt x="771" y="242"/>
                    </a:lnTo>
                    <a:lnTo>
                      <a:pt x="773" y="244"/>
                    </a:lnTo>
                    <a:lnTo>
                      <a:pt x="773" y="242"/>
                    </a:lnTo>
                    <a:lnTo>
                      <a:pt x="776" y="244"/>
                    </a:lnTo>
                    <a:lnTo>
                      <a:pt x="776" y="244"/>
                    </a:lnTo>
                    <a:lnTo>
                      <a:pt x="777" y="245"/>
                    </a:lnTo>
                    <a:lnTo>
                      <a:pt x="779" y="245"/>
                    </a:lnTo>
                    <a:lnTo>
                      <a:pt x="779" y="247"/>
                    </a:lnTo>
                    <a:lnTo>
                      <a:pt x="779" y="247"/>
                    </a:lnTo>
                    <a:lnTo>
                      <a:pt x="780" y="249"/>
                    </a:lnTo>
                    <a:lnTo>
                      <a:pt x="780" y="250"/>
                    </a:lnTo>
                    <a:lnTo>
                      <a:pt x="782" y="252"/>
                    </a:lnTo>
                    <a:lnTo>
                      <a:pt x="784" y="253"/>
                    </a:lnTo>
                    <a:lnTo>
                      <a:pt x="787" y="253"/>
                    </a:lnTo>
                    <a:lnTo>
                      <a:pt x="787" y="255"/>
                    </a:lnTo>
                    <a:lnTo>
                      <a:pt x="788" y="253"/>
                    </a:lnTo>
                    <a:lnTo>
                      <a:pt x="790" y="253"/>
                    </a:lnTo>
                    <a:lnTo>
                      <a:pt x="788" y="253"/>
                    </a:lnTo>
                    <a:lnTo>
                      <a:pt x="788" y="255"/>
                    </a:lnTo>
                    <a:lnTo>
                      <a:pt x="791" y="255"/>
                    </a:lnTo>
                    <a:lnTo>
                      <a:pt x="790" y="256"/>
                    </a:lnTo>
                    <a:lnTo>
                      <a:pt x="791" y="256"/>
                    </a:lnTo>
                    <a:lnTo>
                      <a:pt x="791" y="256"/>
                    </a:lnTo>
                    <a:lnTo>
                      <a:pt x="791" y="258"/>
                    </a:lnTo>
                    <a:lnTo>
                      <a:pt x="795" y="258"/>
                    </a:lnTo>
                    <a:lnTo>
                      <a:pt x="796" y="258"/>
                    </a:lnTo>
                    <a:lnTo>
                      <a:pt x="798" y="258"/>
                    </a:lnTo>
                    <a:lnTo>
                      <a:pt x="798" y="259"/>
                    </a:lnTo>
                    <a:lnTo>
                      <a:pt x="796" y="259"/>
                    </a:lnTo>
                    <a:lnTo>
                      <a:pt x="796" y="261"/>
                    </a:lnTo>
                    <a:lnTo>
                      <a:pt x="798" y="261"/>
                    </a:lnTo>
                    <a:lnTo>
                      <a:pt x="798" y="259"/>
                    </a:lnTo>
                    <a:lnTo>
                      <a:pt x="798" y="258"/>
                    </a:lnTo>
                    <a:lnTo>
                      <a:pt x="801" y="261"/>
                    </a:lnTo>
                    <a:lnTo>
                      <a:pt x="801" y="259"/>
                    </a:lnTo>
                    <a:lnTo>
                      <a:pt x="802" y="259"/>
                    </a:lnTo>
                    <a:lnTo>
                      <a:pt x="804" y="259"/>
                    </a:lnTo>
                    <a:lnTo>
                      <a:pt x="802" y="261"/>
                    </a:lnTo>
                    <a:lnTo>
                      <a:pt x="801" y="261"/>
                    </a:lnTo>
                    <a:lnTo>
                      <a:pt x="801" y="261"/>
                    </a:lnTo>
                    <a:lnTo>
                      <a:pt x="802" y="261"/>
                    </a:lnTo>
                    <a:lnTo>
                      <a:pt x="804" y="261"/>
                    </a:lnTo>
                    <a:lnTo>
                      <a:pt x="804" y="261"/>
                    </a:lnTo>
                    <a:lnTo>
                      <a:pt x="804" y="263"/>
                    </a:lnTo>
                    <a:lnTo>
                      <a:pt x="804" y="263"/>
                    </a:lnTo>
                    <a:lnTo>
                      <a:pt x="804" y="263"/>
                    </a:lnTo>
                    <a:lnTo>
                      <a:pt x="805" y="263"/>
                    </a:lnTo>
                    <a:lnTo>
                      <a:pt x="805" y="264"/>
                    </a:lnTo>
                    <a:lnTo>
                      <a:pt x="807" y="263"/>
                    </a:lnTo>
                    <a:lnTo>
                      <a:pt x="807" y="264"/>
                    </a:lnTo>
                    <a:lnTo>
                      <a:pt x="809" y="263"/>
                    </a:lnTo>
                    <a:lnTo>
                      <a:pt x="812" y="263"/>
                    </a:lnTo>
                    <a:lnTo>
                      <a:pt x="812" y="264"/>
                    </a:lnTo>
                    <a:lnTo>
                      <a:pt x="810" y="266"/>
                    </a:lnTo>
                    <a:lnTo>
                      <a:pt x="810" y="266"/>
                    </a:lnTo>
                    <a:lnTo>
                      <a:pt x="812" y="266"/>
                    </a:lnTo>
                    <a:lnTo>
                      <a:pt x="813" y="267"/>
                    </a:lnTo>
                    <a:lnTo>
                      <a:pt x="815" y="267"/>
                    </a:lnTo>
                    <a:lnTo>
                      <a:pt x="815" y="266"/>
                    </a:lnTo>
                    <a:lnTo>
                      <a:pt x="816" y="267"/>
                    </a:lnTo>
                    <a:lnTo>
                      <a:pt x="816" y="267"/>
                    </a:lnTo>
                    <a:lnTo>
                      <a:pt x="813" y="269"/>
                    </a:lnTo>
                    <a:lnTo>
                      <a:pt x="816" y="270"/>
                    </a:lnTo>
                    <a:lnTo>
                      <a:pt x="818" y="267"/>
                    </a:lnTo>
                    <a:lnTo>
                      <a:pt x="819" y="269"/>
                    </a:lnTo>
                    <a:lnTo>
                      <a:pt x="819" y="267"/>
                    </a:lnTo>
                    <a:lnTo>
                      <a:pt x="823" y="267"/>
                    </a:lnTo>
                    <a:lnTo>
                      <a:pt x="823" y="269"/>
                    </a:lnTo>
                    <a:lnTo>
                      <a:pt x="824" y="266"/>
                    </a:lnTo>
                    <a:lnTo>
                      <a:pt x="826" y="267"/>
                    </a:lnTo>
                    <a:lnTo>
                      <a:pt x="824" y="269"/>
                    </a:lnTo>
                    <a:lnTo>
                      <a:pt x="826" y="269"/>
                    </a:lnTo>
                    <a:lnTo>
                      <a:pt x="826" y="267"/>
                    </a:lnTo>
                    <a:lnTo>
                      <a:pt x="829" y="266"/>
                    </a:lnTo>
                    <a:lnTo>
                      <a:pt x="830" y="269"/>
                    </a:lnTo>
                    <a:lnTo>
                      <a:pt x="834" y="267"/>
                    </a:lnTo>
                    <a:lnTo>
                      <a:pt x="835" y="267"/>
                    </a:lnTo>
                    <a:lnTo>
                      <a:pt x="835" y="267"/>
                    </a:lnTo>
                    <a:lnTo>
                      <a:pt x="838" y="269"/>
                    </a:lnTo>
                    <a:lnTo>
                      <a:pt x="838" y="294"/>
                    </a:lnTo>
                    <a:lnTo>
                      <a:pt x="838" y="314"/>
                    </a:lnTo>
                    <a:lnTo>
                      <a:pt x="838" y="327"/>
                    </a:lnTo>
                    <a:lnTo>
                      <a:pt x="838" y="344"/>
                    </a:lnTo>
                    <a:lnTo>
                      <a:pt x="840" y="370"/>
                    </a:lnTo>
                    <a:lnTo>
                      <a:pt x="840" y="386"/>
                    </a:lnTo>
                    <a:lnTo>
                      <a:pt x="841" y="403"/>
                    </a:lnTo>
                    <a:lnTo>
                      <a:pt x="841" y="405"/>
                    </a:lnTo>
                    <a:lnTo>
                      <a:pt x="843" y="405"/>
                    </a:lnTo>
                    <a:lnTo>
                      <a:pt x="844" y="408"/>
                    </a:lnTo>
                    <a:lnTo>
                      <a:pt x="844" y="409"/>
                    </a:lnTo>
                    <a:lnTo>
                      <a:pt x="848" y="411"/>
                    </a:lnTo>
                    <a:lnTo>
                      <a:pt x="848" y="411"/>
                    </a:lnTo>
                    <a:lnTo>
                      <a:pt x="848" y="412"/>
                    </a:lnTo>
                    <a:lnTo>
                      <a:pt x="849" y="411"/>
                    </a:lnTo>
                    <a:lnTo>
                      <a:pt x="851" y="414"/>
                    </a:lnTo>
                    <a:lnTo>
                      <a:pt x="851" y="414"/>
                    </a:lnTo>
                    <a:lnTo>
                      <a:pt x="851" y="415"/>
                    </a:lnTo>
                    <a:lnTo>
                      <a:pt x="852" y="419"/>
                    </a:lnTo>
                    <a:lnTo>
                      <a:pt x="854" y="420"/>
                    </a:lnTo>
                    <a:lnTo>
                      <a:pt x="855" y="422"/>
                    </a:lnTo>
                    <a:lnTo>
                      <a:pt x="854" y="423"/>
                    </a:lnTo>
                    <a:lnTo>
                      <a:pt x="855" y="426"/>
                    </a:lnTo>
                    <a:lnTo>
                      <a:pt x="855" y="426"/>
                    </a:lnTo>
                    <a:lnTo>
                      <a:pt x="857" y="428"/>
                    </a:lnTo>
                    <a:lnTo>
                      <a:pt x="857" y="426"/>
                    </a:lnTo>
                    <a:lnTo>
                      <a:pt x="855" y="429"/>
                    </a:lnTo>
                    <a:lnTo>
                      <a:pt x="857" y="433"/>
                    </a:lnTo>
                    <a:lnTo>
                      <a:pt x="855" y="433"/>
                    </a:lnTo>
                    <a:lnTo>
                      <a:pt x="855" y="436"/>
                    </a:lnTo>
                    <a:lnTo>
                      <a:pt x="854" y="436"/>
                    </a:lnTo>
                    <a:lnTo>
                      <a:pt x="854" y="437"/>
                    </a:lnTo>
                    <a:lnTo>
                      <a:pt x="855" y="439"/>
                    </a:lnTo>
                    <a:lnTo>
                      <a:pt x="857" y="440"/>
                    </a:lnTo>
                    <a:lnTo>
                      <a:pt x="858" y="442"/>
                    </a:lnTo>
                    <a:lnTo>
                      <a:pt x="860" y="442"/>
                    </a:lnTo>
                    <a:lnTo>
                      <a:pt x="860" y="442"/>
                    </a:lnTo>
                    <a:lnTo>
                      <a:pt x="862" y="444"/>
                    </a:lnTo>
                    <a:lnTo>
                      <a:pt x="863" y="444"/>
                    </a:lnTo>
                    <a:lnTo>
                      <a:pt x="863" y="445"/>
                    </a:lnTo>
                    <a:lnTo>
                      <a:pt x="860" y="445"/>
                    </a:lnTo>
                    <a:lnTo>
                      <a:pt x="860" y="447"/>
                    </a:lnTo>
                    <a:lnTo>
                      <a:pt x="862" y="448"/>
                    </a:lnTo>
                    <a:lnTo>
                      <a:pt x="863" y="448"/>
                    </a:lnTo>
                    <a:lnTo>
                      <a:pt x="863" y="450"/>
                    </a:lnTo>
                    <a:lnTo>
                      <a:pt x="865" y="450"/>
                    </a:lnTo>
                    <a:lnTo>
                      <a:pt x="865" y="451"/>
                    </a:lnTo>
                    <a:lnTo>
                      <a:pt x="865" y="453"/>
                    </a:lnTo>
                    <a:lnTo>
                      <a:pt x="865" y="453"/>
                    </a:lnTo>
                    <a:lnTo>
                      <a:pt x="866" y="454"/>
                    </a:lnTo>
                    <a:lnTo>
                      <a:pt x="866" y="456"/>
                    </a:lnTo>
                    <a:lnTo>
                      <a:pt x="868" y="456"/>
                    </a:lnTo>
                    <a:lnTo>
                      <a:pt x="866" y="459"/>
                    </a:lnTo>
                    <a:lnTo>
                      <a:pt x="866" y="461"/>
                    </a:lnTo>
                    <a:lnTo>
                      <a:pt x="866" y="464"/>
                    </a:lnTo>
                    <a:lnTo>
                      <a:pt x="868" y="464"/>
                    </a:lnTo>
                    <a:lnTo>
                      <a:pt x="869" y="464"/>
                    </a:lnTo>
                    <a:lnTo>
                      <a:pt x="869" y="464"/>
                    </a:lnTo>
                    <a:lnTo>
                      <a:pt x="871" y="467"/>
                    </a:lnTo>
                    <a:lnTo>
                      <a:pt x="873" y="468"/>
                    </a:lnTo>
                    <a:lnTo>
                      <a:pt x="871" y="470"/>
                    </a:lnTo>
                    <a:lnTo>
                      <a:pt x="873" y="473"/>
                    </a:lnTo>
                    <a:lnTo>
                      <a:pt x="873" y="473"/>
                    </a:lnTo>
                    <a:lnTo>
                      <a:pt x="874" y="472"/>
                    </a:lnTo>
                    <a:lnTo>
                      <a:pt x="876" y="472"/>
                    </a:lnTo>
                    <a:lnTo>
                      <a:pt x="876" y="473"/>
                    </a:lnTo>
                    <a:lnTo>
                      <a:pt x="876" y="473"/>
                    </a:lnTo>
                    <a:lnTo>
                      <a:pt x="876" y="473"/>
                    </a:lnTo>
                    <a:lnTo>
                      <a:pt x="876" y="473"/>
                    </a:lnTo>
                    <a:lnTo>
                      <a:pt x="876" y="476"/>
                    </a:lnTo>
                    <a:lnTo>
                      <a:pt x="876" y="476"/>
                    </a:lnTo>
                    <a:lnTo>
                      <a:pt x="876" y="478"/>
                    </a:lnTo>
                    <a:lnTo>
                      <a:pt x="874" y="478"/>
                    </a:lnTo>
                    <a:lnTo>
                      <a:pt x="874" y="479"/>
                    </a:lnTo>
                    <a:lnTo>
                      <a:pt x="876" y="479"/>
                    </a:lnTo>
                    <a:lnTo>
                      <a:pt x="876" y="481"/>
                    </a:lnTo>
                    <a:lnTo>
                      <a:pt x="877" y="481"/>
                    </a:lnTo>
                    <a:lnTo>
                      <a:pt x="876" y="483"/>
                    </a:lnTo>
                    <a:lnTo>
                      <a:pt x="877" y="484"/>
                    </a:lnTo>
                    <a:lnTo>
                      <a:pt x="876" y="486"/>
                    </a:lnTo>
                    <a:lnTo>
                      <a:pt x="874" y="486"/>
                    </a:lnTo>
                    <a:lnTo>
                      <a:pt x="874" y="489"/>
                    </a:lnTo>
                    <a:lnTo>
                      <a:pt x="874" y="489"/>
                    </a:lnTo>
                    <a:lnTo>
                      <a:pt x="874" y="489"/>
                    </a:lnTo>
                    <a:lnTo>
                      <a:pt x="876" y="490"/>
                    </a:lnTo>
                    <a:lnTo>
                      <a:pt x="876" y="492"/>
                    </a:lnTo>
                    <a:lnTo>
                      <a:pt x="876" y="490"/>
                    </a:lnTo>
                    <a:lnTo>
                      <a:pt x="877" y="493"/>
                    </a:lnTo>
                    <a:lnTo>
                      <a:pt x="876" y="493"/>
                    </a:lnTo>
                    <a:lnTo>
                      <a:pt x="876" y="493"/>
                    </a:lnTo>
                    <a:lnTo>
                      <a:pt x="876" y="495"/>
                    </a:lnTo>
                    <a:lnTo>
                      <a:pt x="874" y="497"/>
                    </a:lnTo>
                    <a:lnTo>
                      <a:pt x="874" y="498"/>
                    </a:lnTo>
                    <a:lnTo>
                      <a:pt x="874" y="498"/>
                    </a:lnTo>
                    <a:lnTo>
                      <a:pt x="876" y="500"/>
                    </a:lnTo>
                    <a:lnTo>
                      <a:pt x="874" y="501"/>
                    </a:lnTo>
                    <a:lnTo>
                      <a:pt x="876" y="501"/>
                    </a:lnTo>
                    <a:lnTo>
                      <a:pt x="876" y="503"/>
                    </a:lnTo>
                    <a:lnTo>
                      <a:pt x="873" y="504"/>
                    </a:lnTo>
                    <a:lnTo>
                      <a:pt x="873" y="507"/>
                    </a:lnTo>
                    <a:lnTo>
                      <a:pt x="871" y="509"/>
                    </a:lnTo>
                    <a:lnTo>
                      <a:pt x="873" y="511"/>
                    </a:lnTo>
                    <a:lnTo>
                      <a:pt x="871" y="511"/>
                    </a:lnTo>
                    <a:lnTo>
                      <a:pt x="871" y="512"/>
                    </a:lnTo>
                    <a:lnTo>
                      <a:pt x="871" y="514"/>
                    </a:lnTo>
                    <a:lnTo>
                      <a:pt x="868" y="515"/>
                    </a:lnTo>
                    <a:lnTo>
                      <a:pt x="866" y="518"/>
                    </a:lnTo>
                    <a:lnTo>
                      <a:pt x="866" y="518"/>
                    </a:lnTo>
                    <a:lnTo>
                      <a:pt x="866" y="520"/>
                    </a:lnTo>
                    <a:lnTo>
                      <a:pt x="866" y="520"/>
                    </a:lnTo>
                    <a:lnTo>
                      <a:pt x="868" y="523"/>
                    </a:lnTo>
                    <a:lnTo>
                      <a:pt x="866" y="522"/>
                    </a:lnTo>
                    <a:lnTo>
                      <a:pt x="865" y="523"/>
                    </a:lnTo>
                    <a:lnTo>
                      <a:pt x="865" y="525"/>
                    </a:lnTo>
                    <a:lnTo>
                      <a:pt x="863" y="526"/>
                    </a:lnTo>
                    <a:lnTo>
                      <a:pt x="866" y="529"/>
                    </a:lnTo>
                    <a:lnTo>
                      <a:pt x="865" y="529"/>
                    </a:lnTo>
                    <a:lnTo>
                      <a:pt x="866" y="531"/>
                    </a:lnTo>
                    <a:lnTo>
                      <a:pt x="865" y="532"/>
                    </a:lnTo>
                    <a:lnTo>
                      <a:pt x="866" y="532"/>
                    </a:lnTo>
                    <a:lnTo>
                      <a:pt x="866" y="534"/>
                    </a:lnTo>
                    <a:lnTo>
                      <a:pt x="866" y="536"/>
                    </a:lnTo>
                    <a:lnTo>
                      <a:pt x="865" y="536"/>
                    </a:lnTo>
                    <a:lnTo>
                      <a:pt x="863" y="539"/>
                    </a:lnTo>
                    <a:lnTo>
                      <a:pt x="863" y="540"/>
                    </a:lnTo>
                    <a:lnTo>
                      <a:pt x="863" y="542"/>
                    </a:lnTo>
                    <a:lnTo>
                      <a:pt x="862" y="543"/>
                    </a:lnTo>
                    <a:lnTo>
                      <a:pt x="862" y="545"/>
                    </a:lnTo>
                    <a:lnTo>
                      <a:pt x="865" y="548"/>
                    </a:lnTo>
                    <a:lnTo>
                      <a:pt x="866" y="548"/>
                    </a:lnTo>
                    <a:lnTo>
                      <a:pt x="866" y="553"/>
                    </a:lnTo>
                    <a:lnTo>
                      <a:pt x="866" y="554"/>
                    </a:lnTo>
                    <a:lnTo>
                      <a:pt x="866" y="557"/>
                    </a:lnTo>
                    <a:lnTo>
                      <a:pt x="866" y="557"/>
                    </a:lnTo>
                    <a:lnTo>
                      <a:pt x="866" y="561"/>
                    </a:lnTo>
                    <a:lnTo>
                      <a:pt x="868" y="561"/>
                    </a:lnTo>
                    <a:lnTo>
                      <a:pt x="868" y="561"/>
                    </a:lnTo>
                    <a:lnTo>
                      <a:pt x="866" y="561"/>
                    </a:lnTo>
                    <a:lnTo>
                      <a:pt x="866" y="564"/>
                    </a:lnTo>
                    <a:lnTo>
                      <a:pt x="866" y="564"/>
                    </a:lnTo>
                    <a:lnTo>
                      <a:pt x="866" y="565"/>
                    </a:lnTo>
                    <a:lnTo>
                      <a:pt x="866" y="568"/>
                    </a:lnTo>
                    <a:lnTo>
                      <a:pt x="863" y="573"/>
                    </a:lnTo>
                    <a:lnTo>
                      <a:pt x="857" y="575"/>
                    </a:lnTo>
                    <a:lnTo>
                      <a:pt x="857" y="576"/>
                    </a:lnTo>
                    <a:lnTo>
                      <a:pt x="851" y="589"/>
                    </a:lnTo>
                    <a:lnTo>
                      <a:pt x="858" y="601"/>
                    </a:lnTo>
                    <a:lnTo>
                      <a:pt x="843" y="601"/>
                    </a:lnTo>
                    <a:lnTo>
                      <a:pt x="823" y="612"/>
                    </a:lnTo>
                    <a:lnTo>
                      <a:pt x="821" y="612"/>
                    </a:lnTo>
                    <a:lnTo>
                      <a:pt x="801" y="623"/>
                    </a:lnTo>
                    <a:lnTo>
                      <a:pt x="795" y="629"/>
                    </a:lnTo>
                    <a:lnTo>
                      <a:pt x="793" y="628"/>
                    </a:lnTo>
                    <a:lnTo>
                      <a:pt x="801" y="620"/>
                    </a:lnTo>
                    <a:lnTo>
                      <a:pt x="807" y="614"/>
                    </a:lnTo>
                    <a:lnTo>
                      <a:pt x="813" y="615"/>
                    </a:lnTo>
                    <a:lnTo>
                      <a:pt x="815" y="612"/>
                    </a:lnTo>
                    <a:lnTo>
                      <a:pt x="812" y="614"/>
                    </a:lnTo>
                    <a:lnTo>
                      <a:pt x="810" y="612"/>
                    </a:lnTo>
                    <a:lnTo>
                      <a:pt x="809" y="610"/>
                    </a:lnTo>
                    <a:lnTo>
                      <a:pt x="793" y="614"/>
                    </a:lnTo>
                    <a:lnTo>
                      <a:pt x="798" y="604"/>
                    </a:lnTo>
                    <a:lnTo>
                      <a:pt x="799" y="595"/>
                    </a:lnTo>
                    <a:lnTo>
                      <a:pt x="796" y="592"/>
                    </a:lnTo>
                    <a:lnTo>
                      <a:pt x="790" y="595"/>
                    </a:lnTo>
                    <a:lnTo>
                      <a:pt x="785" y="603"/>
                    </a:lnTo>
                    <a:lnTo>
                      <a:pt x="782" y="601"/>
                    </a:lnTo>
                    <a:lnTo>
                      <a:pt x="773" y="592"/>
                    </a:lnTo>
                    <a:lnTo>
                      <a:pt x="776" y="600"/>
                    </a:lnTo>
                    <a:lnTo>
                      <a:pt x="779" y="603"/>
                    </a:lnTo>
                    <a:lnTo>
                      <a:pt x="777" y="612"/>
                    </a:lnTo>
                    <a:lnTo>
                      <a:pt x="785" y="617"/>
                    </a:lnTo>
                    <a:lnTo>
                      <a:pt x="779" y="620"/>
                    </a:lnTo>
                    <a:lnTo>
                      <a:pt x="782" y="620"/>
                    </a:lnTo>
                    <a:lnTo>
                      <a:pt x="782" y="623"/>
                    </a:lnTo>
                    <a:lnTo>
                      <a:pt x="785" y="624"/>
                    </a:lnTo>
                    <a:lnTo>
                      <a:pt x="784" y="621"/>
                    </a:lnTo>
                    <a:lnTo>
                      <a:pt x="785" y="626"/>
                    </a:lnTo>
                    <a:lnTo>
                      <a:pt x="791" y="628"/>
                    </a:lnTo>
                    <a:lnTo>
                      <a:pt x="785" y="626"/>
                    </a:lnTo>
                    <a:lnTo>
                      <a:pt x="785" y="634"/>
                    </a:lnTo>
                    <a:lnTo>
                      <a:pt x="782" y="632"/>
                    </a:lnTo>
                    <a:lnTo>
                      <a:pt x="774" y="643"/>
                    </a:lnTo>
                    <a:lnTo>
                      <a:pt x="768" y="643"/>
                    </a:lnTo>
                    <a:lnTo>
                      <a:pt x="766" y="649"/>
                    </a:lnTo>
                    <a:lnTo>
                      <a:pt x="765" y="651"/>
                    </a:lnTo>
                    <a:lnTo>
                      <a:pt x="762" y="662"/>
                    </a:lnTo>
                    <a:lnTo>
                      <a:pt x="741" y="676"/>
                    </a:lnTo>
                    <a:lnTo>
                      <a:pt x="732" y="684"/>
                    </a:lnTo>
                    <a:lnTo>
                      <a:pt x="732" y="681"/>
                    </a:lnTo>
                    <a:lnTo>
                      <a:pt x="724" y="682"/>
                    </a:lnTo>
                    <a:lnTo>
                      <a:pt x="713" y="687"/>
                    </a:lnTo>
                    <a:lnTo>
                      <a:pt x="712" y="692"/>
                    </a:lnTo>
                    <a:lnTo>
                      <a:pt x="731" y="684"/>
                    </a:lnTo>
                    <a:lnTo>
                      <a:pt x="695" y="704"/>
                    </a:lnTo>
                    <a:lnTo>
                      <a:pt x="710" y="695"/>
                    </a:lnTo>
                    <a:lnTo>
                      <a:pt x="710" y="690"/>
                    </a:lnTo>
                    <a:lnTo>
                      <a:pt x="693" y="696"/>
                    </a:lnTo>
                    <a:lnTo>
                      <a:pt x="693" y="695"/>
                    </a:lnTo>
                    <a:lnTo>
                      <a:pt x="698" y="693"/>
                    </a:lnTo>
                    <a:lnTo>
                      <a:pt x="693" y="692"/>
                    </a:lnTo>
                    <a:lnTo>
                      <a:pt x="699" y="681"/>
                    </a:lnTo>
                    <a:lnTo>
                      <a:pt x="695" y="687"/>
                    </a:lnTo>
                    <a:lnTo>
                      <a:pt x="690" y="688"/>
                    </a:lnTo>
                    <a:lnTo>
                      <a:pt x="690" y="685"/>
                    </a:lnTo>
                    <a:lnTo>
                      <a:pt x="687" y="692"/>
                    </a:lnTo>
                    <a:lnTo>
                      <a:pt x="684" y="693"/>
                    </a:lnTo>
                    <a:lnTo>
                      <a:pt x="682" y="688"/>
                    </a:lnTo>
                    <a:lnTo>
                      <a:pt x="682" y="684"/>
                    </a:lnTo>
                    <a:lnTo>
                      <a:pt x="679" y="685"/>
                    </a:lnTo>
                    <a:lnTo>
                      <a:pt x="678" y="681"/>
                    </a:lnTo>
                    <a:lnTo>
                      <a:pt x="679" y="685"/>
                    </a:lnTo>
                    <a:lnTo>
                      <a:pt x="682" y="684"/>
                    </a:lnTo>
                    <a:lnTo>
                      <a:pt x="681" y="692"/>
                    </a:lnTo>
                    <a:lnTo>
                      <a:pt x="684" y="693"/>
                    </a:lnTo>
                    <a:lnTo>
                      <a:pt x="676" y="698"/>
                    </a:lnTo>
                    <a:lnTo>
                      <a:pt x="679" y="695"/>
                    </a:lnTo>
                    <a:lnTo>
                      <a:pt x="678" y="688"/>
                    </a:lnTo>
                    <a:lnTo>
                      <a:pt x="676" y="695"/>
                    </a:lnTo>
                    <a:lnTo>
                      <a:pt x="673" y="693"/>
                    </a:lnTo>
                    <a:lnTo>
                      <a:pt x="673" y="690"/>
                    </a:lnTo>
                    <a:lnTo>
                      <a:pt x="670" y="692"/>
                    </a:lnTo>
                    <a:lnTo>
                      <a:pt x="670" y="687"/>
                    </a:lnTo>
                    <a:lnTo>
                      <a:pt x="670" y="676"/>
                    </a:lnTo>
                    <a:lnTo>
                      <a:pt x="670" y="687"/>
                    </a:lnTo>
                    <a:lnTo>
                      <a:pt x="668" y="684"/>
                    </a:lnTo>
                    <a:lnTo>
                      <a:pt x="663" y="684"/>
                    </a:lnTo>
                    <a:lnTo>
                      <a:pt x="663" y="687"/>
                    </a:lnTo>
                    <a:lnTo>
                      <a:pt x="667" y="692"/>
                    </a:lnTo>
                    <a:lnTo>
                      <a:pt x="667" y="698"/>
                    </a:lnTo>
                    <a:lnTo>
                      <a:pt x="670" y="696"/>
                    </a:lnTo>
                    <a:lnTo>
                      <a:pt x="676" y="702"/>
                    </a:lnTo>
                    <a:lnTo>
                      <a:pt x="670" y="706"/>
                    </a:lnTo>
                    <a:lnTo>
                      <a:pt x="673" y="706"/>
                    </a:lnTo>
                    <a:lnTo>
                      <a:pt x="676" y="702"/>
                    </a:lnTo>
                    <a:lnTo>
                      <a:pt x="682" y="709"/>
                    </a:lnTo>
                    <a:lnTo>
                      <a:pt x="663" y="720"/>
                    </a:lnTo>
                    <a:lnTo>
                      <a:pt x="660" y="717"/>
                    </a:lnTo>
                    <a:lnTo>
                      <a:pt x="660" y="712"/>
                    </a:lnTo>
                    <a:lnTo>
                      <a:pt x="657" y="710"/>
                    </a:lnTo>
                    <a:lnTo>
                      <a:pt x="654" y="704"/>
                    </a:lnTo>
                    <a:lnTo>
                      <a:pt x="651" y="707"/>
                    </a:lnTo>
                    <a:lnTo>
                      <a:pt x="654" y="707"/>
                    </a:lnTo>
                    <a:lnTo>
                      <a:pt x="656" y="710"/>
                    </a:lnTo>
                    <a:lnTo>
                      <a:pt x="656" y="712"/>
                    </a:lnTo>
                    <a:lnTo>
                      <a:pt x="649" y="710"/>
                    </a:lnTo>
                    <a:lnTo>
                      <a:pt x="654" y="715"/>
                    </a:lnTo>
                    <a:lnTo>
                      <a:pt x="654" y="718"/>
                    </a:lnTo>
                    <a:lnTo>
                      <a:pt x="654" y="721"/>
                    </a:lnTo>
                    <a:lnTo>
                      <a:pt x="654" y="726"/>
                    </a:lnTo>
                    <a:lnTo>
                      <a:pt x="653" y="727"/>
                    </a:lnTo>
                    <a:lnTo>
                      <a:pt x="643" y="735"/>
                    </a:lnTo>
                    <a:lnTo>
                      <a:pt x="645" y="723"/>
                    </a:lnTo>
                    <a:lnTo>
                      <a:pt x="642" y="727"/>
                    </a:lnTo>
                    <a:lnTo>
                      <a:pt x="643" y="729"/>
                    </a:lnTo>
                    <a:lnTo>
                      <a:pt x="642" y="735"/>
                    </a:lnTo>
                    <a:lnTo>
                      <a:pt x="637" y="732"/>
                    </a:lnTo>
                    <a:lnTo>
                      <a:pt x="639" y="727"/>
                    </a:lnTo>
                    <a:lnTo>
                      <a:pt x="629" y="734"/>
                    </a:lnTo>
                    <a:lnTo>
                      <a:pt x="629" y="731"/>
                    </a:lnTo>
                    <a:lnTo>
                      <a:pt x="628" y="731"/>
                    </a:lnTo>
                    <a:lnTo>
                      <a:pt x="628" y="735"/>
                    </a:lnTo>
                    <a:lnTo>
                      <a:pt x="621" y="738"/>
                    </a:lnTo>
                    <a:lnTo>
                      <a:pt x="623" y="740"/>
                    </a:lnTo>
                    <a:lnTo>
                      <a:pt x="620" y="741"/>
                    </a:lnTo>
                    <a:lnTo>
                      <a:pt x="623" y="741"/>
                    </a:lnTo>
                    <a:lnTo>
                      <a:pt x="631" y="740"/>
                    </a:lnTo>
                    <a:lnTo>
                      <a:pt x="637" y="735"/>
                    </a:lnTo>
                    <a:lnTo>
                      <a:pt x="637" y="743"/>
                    </a:lnTo>
                    <a:lnTo>
                      <a:pt x="631" y="751"/>
                    </a:lnTo>
                    <a:lnTo>
                      <a:pt x="626" y="760"/>
                    </a:lnTo>
                    <a:lnTo>
                      <a:pt x="621" y="760"/>
                    </a:lnTo>
                    <a:lnTo>
                      <a:pt x="624" y="759"/>
                    </a:lnTo>
                    <a:lnTo>
                      <a:pt x="620" y="756"/>
                    </a:lnTo>
                    <a:lnTo>
                      <a:pt x="614" y="757"/>
                    </a:lnTo>
                    <a:lnTo>
                      <a:pt x="615" y="756"/>
                    </a:lnTo>
                    <a:lnTo>
                      <a:pt x="606" y="757"/>
                    </a:lnTo>
                    <a:lnTo>
                      <a:pt x="604" y="754"/>
                    </a:lnTo>
                    <a:lnTo>
                      <a:pt x="603" y="756"/>
                    </a:lnTo>
                    <a:lnTo>
                      <a:pt x="604" y="757"/>
                    </a:lnTo>
                    <a:lnTo>
                      <a:pt x="604" y="760"/>
                    </a:lnTo>
                    <a:lnTo>
                      <a:pt x="612" y="759"/>
                    </a:lnTo>
                    <a:lnTo>
                      <a:pt x="610" y="763"/>
                    </a:lnTo>
                    <a:lnTo>
                      <a:pt x="617" y="770"/>
                    </a:lnTo>
                    <a:lnTo>
                      <a:pt x="614" y="768"/>
                    </a:lnTo>
                    <a:lnTo>
                      <a:pt x="617" y="771"/>
                    </a:lnTo>
                    <a:lnTo>
                      <a:pt x="614" y="774"/>
                    </a:lnTo>
                    <a:lnTo>
                      <a:pt x="610" y="776"/>
                    </a:lnTo>
                    <a:lnTo>
                      <a:pt x="614" y="776"/>
                    </a:lnTo>
                    <a:lnTo>
                      <a:pt x="617" y="770"/>
                    </a:lnTo>
                    <a:lnTo>
                      <a:pt x="621" y="771"/>
                    </a:lnTo>
                    <a:lnTo>
                      <a:pt x="615" y="782"/>
                    </a:lnTo>
                    <a:lnTo>
                      <a:pt x="609" y="802"/>
                    </a:lnTo>
                    <a:lnTo>
                      <a:pt x="603" y="802"/>
                    </a:lnTo>
                    <a:lnTo>
                      <a:pt x="603" y="791"/>
                    </a:lnTo>
                    <a:lnTo>
                      <a:pt x="601" y="799"/>
                    </a:lnTo>
                    <a:lnTo>
                      <a:pt x="596" y="804"/>
                    </a:lnTo>
                    <a:lnTo>
                      <a:pt x="585" y="793"/>
                    </a:lnTo>
                    <a:lnTo>
                      <a:pt x="590" y="804"/>
                    </a:lnTo>
                    <a:lnTo>
                      <a:pt x="582" y="804"/>
                    </a:lnTo>
                    <a:lnTo>
                      <a:pt x="600" y="810"/>
                    </a:lnTo>
                    <a:lnTo>
                      <a:pt x="607" y="807"/>
                    </a:lnTo>
                    <a:lnTo>
                      <a:pt x="603" y="823"/>
                    </a:lnTo>
                    <a:lnTo>
                      <a:pt x="604" y="829"/>
                    </a:lnTo>
                    <a:lnTo>
                      <a:pt x="598" y="830"/>
                    </a:lnTo>
                    <a:lnTo>
                      <a:pt x="598" y="841"/>
                    </a:lnTo>
                    <a:lnTo>
                      <a:pt x="603" y="846"/>
                    </a:lnTo>
                    <a:lnTo>
                      <a:pt x="606" y="863"/>
                    </a:lnTo>
                    <a:lnTo>
                      <a:pt x="607" y="869"/>
                    </a:lnTo>
                    <a:lnTo>
                      <a:pt x="604" y="873"/>
                    </a:lnTo>
                    <a:lnTo>
                      <a:pt x="607" y="880"/>
                    </a:lnTo>
                    <a:lnTo>
                      <a:pt x="610" y="883"/>
                    </a:lnTo>
                    <a:lnTo>
                      <a:pt x="612" y="897"/>
                    </a:lnTo>
                    <a:lnTo>
                      <a:pt x="620" y="907"/>
                    </a:lnTo>
                    <a:lnTo>
                      <a:pt x="617" y="913"/>
                    </a:lnTo>
                    <a:lnTo>
                      <a:pt x="621" y="913"/>
                    </a:lnTo>
                    <a:lnTo>
                      <a:pt x="624" y="916"/>
                    </a:lnTo>
                    <a:lnTo>
                      <a:pt x="615" y="916"/>
                    </a:lnTo>
                    <a:lnTo>
                      <a:pt x="615" y="918"/>
                    </a:lnTo>
                    <a:lnTo>
                      <a:pt x="610" y="919"/>
                    </a:lnTo>
                    <a:lnTo>
                      <a:pt x="609" y="926"/>
                    </a:lnTo>
                    <a:lnTo>
                      <a:pt x="606" y="926"/>
                    </a:lnTo>
                    <a:lnTo>
                      <a:pt x="595" y="919"/>
                    </a:lnTo>
                    <a:lnTo>
                      <a:pt x="596" y="916"/>
                    </a:lnTo>
                    <a:lnTo>
                      <a:pt x="593" y="916"/>
                    </a:lnTo>
                    <a:lnTo>
                      <a:pt x="590" y="910"/>
                    </a:lnTo>
                    <a:lnTo>
                      <a:pt x="575" y="907"/>
                    </a:lnTo>
                    <a:lnTo>
                      <a:pt x="562" y="907"/>
                    </a:lnTo>
                    <a:lnTo>
                      <a:pt x="561" y="910"/>
                    </a:lnTo>
                    <a:lnTo>
                      <a:pt x="559" y="907"/>
                    </a:lnTo>
                    <a:lnTo>
                      <a:pt x="551" y="907"/>
                    </a:lnTo>
                    <a:lnTo>
                      <a:pt x="545" y="904"/>
                    </a:lnTo>
                    <a:lnTo>
                      <a:pt x="546" y="902"/>
                    </a:lnTo>
                    <a:lnTo>
                      <a:pt x="545" y="901"/>
                    </a:lnTo>
                    <a:lnTo>
                      <a:pt x="542" y="902"/>
                    </a:lnTo>
                    <a:lnTo>
                      <a:pt x="540" y="897"/>
                    </a:lnTo>
                    <a:lnTo>
                      <a:pt x="539" y="899"/>
                    </a:lnTo>
                    <a:lnTo>
                      <a:pt x="532" y="893"/>
                    </a:lnTo>
                    <a:lnTo>
                      <a:pt x="531" y="894"/>
                    </a:lnTo>
                    <a:lnTo>
                      <a:pt x="523" y="890"/>
                    </a:lnTo>
                    <a:lnTo>
                      <a:pt x="517" y="891"/>
                    </a:lnTo>
                    <a:lnTo>
                      <a:pt x="507" y="879"/>
                    </a:lnTo>
                    <a:lnTo>
                      <a:pt x="501" y="880"/>
                    </a:lnTo>
                    <a:lnTo>
                      <a:pt x="498" y="877"/>
                    </a:lnTo>
                    <a:lnTo>
                      <a:pt x="487" y="876"/>
                    </a:lnTo>
                    <a:lnTo>
                      <a:pt x="487" y="869"/>
                    </a:lnTo>
                    <a:lnTo>
                      <a:pt x="483" y="863"/>
                    </a:lnTo>
                    <a:lnTo>
                      <a:pt x="483" y="862"/>
                    </a:lnTo>
                    <a:lnTo>
                      <a:pt x="475" y="838"/>
                    </a:lnTo>
                    <a:lnTo>
                      <a:pt x="468" y="829"/>
                    </a:lnTo>
                    <a:lnTo>
                      <a:pt x="468" y="826"/>
                    </a:lnTo>
                    <a:lnTo>
                      <a:pt x="464" y="823"/>
                    </a:lnTo>
                    <a:lnTo>
                      <a:pt x="465" y="809"/>
                    </a:lnTo>
                    <a:lnTo>
                      <a:pt x="464" y="802"/>
                    </a:lnTo>
                    <a:lnTo>
                      <a:pt x="458" y="798"/>
                    </a:lnTo>
                    <a:lnTo>
                      <a:pt x="462" y="784"/>
                    </a:lnTo>
                    <a:lnTo>
                      <a:pt x="461" y="782"/>
                    </a:lnTo>
                    <a:lnTo>
                      <a:pt x="459" y="773"/>
                    </a:lnTo>
                    <a:lnTo>
                      <a:pt x="447" y="768"/>
                    </a:lnTo>
                    <a:lnTo>
                      <a:pt x="440" y="759"/>
                    </a:lnTo>
                    <a:lnTo>
                      <a:pt x="436" y="757"/>
                    </a:lnTo>
                    <a:lnTo>
                      <a:pt x="433" y="740"/>
                    </a:lnTo>
                    <a:lnTo>
                      <a:pt x="429" y="738"/>
                    </a:lnTo>
                    <a:lnTo>
                      <a:pt x="422" y="726"/>
                    </a:lnTo>
                    <a:lnTo>
                      <a:pt x="414" y="721"/>
                    </a:lnTo>
                    <a:lnTo>
                      <a:pt x="414" y="718"/>
                    </a:lnTo>
                    <a:lnTo>
                      <a:pt x="408" y="715"/>
                    </a:lnTo>
                    <a:lnTo>
                      <a:pt x="409" y="710"/>
                    </a:lnTo>
                    <a:lnTo>
                      <a:pt x="405" y="704"/>
                    </a:lnTo>
                    <a:lnTo>
                      <a:pt x="405" y="698"/>
                    </a:lnTo>
                    <a:lnTo>
                      <a:pt x="406" y="696"/>
                    </a:lnTo>
                    <a:lnTo>
                      <a:pt x="401" y="692"/>
                    </a:lnTo>
                    <a:lnTo>
                      <a:pt x="401" y="688"/>
                    </a:lnTo>
                    <a:lnTo>
                      <a:pt x="395" y="682"/>
                    </a:lnTo>
                    <a:lnTo>
                      <a:pt x="390" y="662"/>
                    </a:lnTo>
                    <a:lnTo>
                      <a:pt x="386" y="659"/>
                    </a:lnTo>
                    <a:lnTo>
                      <a:pt x="386" y="645"/>
                    </a:lnTo>
                    <a:lnTo>
                      <a:pt x="380" y="639"/>
                    </a:lnTo>
                    <a:lnTo>
                      <a:pt x="378" y="631"/>
                    </a:lnTo>
                    <a:lnTo>
                      <a:pt x="364" y="620"/>
                    </a:lnTo>
                    <a:lnTo>
                      <a:pt x="361" y="610"/>
                    </a:lnTo>
                    <a:lnTo>
                      <a:pt x="347" y="606"/>
                    </a:lnTo>
                    <a:lnTo>
                      <a:pt x="348" y="596"/>
                    </a:lnTo>
                    <a:lnTo>
                      <a:pt x="344" y="601"/>
                    </a:lnTo>
                    <a:lnTo>
                      <a:pt x="345" y="595"/>
                    </a:lnTo>
                    <a:lnTo>
                      <a:pt x="341" y="593"/>
                    </a:lnTo>
                    <a:lnTo>
                      <a:pt x="337" y="585"/>
                    </a:lnTo>
                    <a:lnTo>
                      <a:pt x="339" y="584"/>
                    </a:lnTo>
                    <a:lnTo>
                      <a:pt x="336" y="585"/>
                    </a:lnTo>
                    <a:lnTo>
                      <a:pt x="334" y="582"/>
                    </a:lnTo>
                    <a:lnTo>
                      <a:pt x="330" y="584"/>
                    </a:lnTo>
                    <a:lnTo>
                      <a:pt x="330" y="579"/>
                    </a:lnTo>
                    <a:lnTo>
                      <a:pt x="327" y="584"/>
                    </a:lnTo>
                    <a:lnTo>
                      <a:pt x="322" y="584"/>
                    </a:lnTo>
                    <a:lnTo>
                      <a:pt x="314" y="581"/>
                    </a:lnTo>
                    <a:lnTo>
                      <a:pt x="311" y="582"/>
                    </a:lnTo>
                    <a:lnTo>
                      <a:pt x="311" y="579"/>
                    </a:lnTo>
                    <a:lnTo>
                      <a:pt x="303" y="581"/>
                    </a:lnTo>
                    <a:lnTo>
                      <a:pt x="300" y="578"/>
                    </a:lnTo>
                    <a:lnTo>
                      <a:pt x="292" y="579"/>
                    </a:lnTo>
                    <a:lnTo>
                      <a:pt x="277" y="571"/>
                    </a:lnTo>
                    <a:lnTo>
                      <a:pt x="273" y="573"/>
                    </a:lnTo>
                    <a:lnTo>
                      <a:pt x="270" y="579"/>
                    </a:lnTo>
                    <a:lnTo>
                      <a:pt x="263" y="578"/>
                    </a:lnTo>
                    <a:lnTo>
                      <a:pt x="259" y="581"/>
                    </a:lnTo>
                    <a:lnTo>
                      <a:pt x="258" y="579"/>
                    </a:lnTo>
                    <a:lnTo>
                      <a:pt x="253" y="582"/>
                    </a:lnTo>
                    <a:lnTo>
                      <a:pt x="252" y="581"/>
                    </a:lnTo>
                    <a:lnTo>
                      <a:pt x="241" y="598"/>
                    </a:lnTo>
                    <a:lnTo>
                      <a:pt x="239" y="609"/>
                    </a:lnTo>
                    <a:lnTo>
                      <a:pt x="234" y="614"/>
                    </a:lnTo>
                    <a:lnTo>
                      <a:pt x="233" y="620"/>
                    </a:lnTo>
                    <a:lnTo>
                      <a:pt x="234" y="623"/>
                    </a:lnTo>
                    <a:lnTo>
                      <a:pt x="227" y="626"/>
                    </a:lnTo>
                    <a:lnTo>
                      <a:pt x="213" y="643"/>
                    </a:lnTo>
                    <a:lnTo>
                      <a:pt x="205" y="640"/>
                    </a:lnTo>
                    <a:lnTo>
                      <a:pt x="205" y="642"/>
                    </a:lnTo>
                    <a:lnTo>
                      <a:pt x="202" y="635"/>
                    </a:lnTo>
                    <a:lnTo>
                      <a:pt x="199" y="639"/>
                    </a:lnTo>
                    <a:lnTo>
                      <a:pt x="192" y="634"/>
                    </a:lnTo>
                    <a:lnTo>
                      <a:pt x="189" y="628"/>
                    </a:lnTo>
                    <a:lnTo>
                      <a:pt x="175" y="623"/>
                    </a:lnTo>
                    <a:lnTo>
                      <a:pt x="174" y="618"/>
                    </a:lnTo>
                    <a:lnTo>
                      <a:pt x="172" y="618"/>
                    </a:lnTo>
                    <a:lnTo>
                      <a:pt x="174" y="614"/>
                    </a:lnTo>
                    <a:lnTo>
                      <a:pt x="171" y="615"/>
                    </a:lnTo>
                    <a:lnTo>
                      <a:pt x="155" y="609"/>
                    </a:lnTo>
                    <a:lnTo>
                      <a:pt x="146" y="601"/>
                    </a:lnTo>
                    <a:lnTo>
                      <a:pt x="144" y="595"/>
                    </a:lnTo>
                    <a:lnTo>
                      <a:pt x="133" y="589"/>
                    </a:lnTo>
                    <a:lnTo>
                      <a:pt x="124" y="576"/>
                    </a:lnTo>
                    <a:lnTo>
                      <a:pt x="121" y="565"/>
                    </a:lnTo>
                    <a:lnTo>
                      <a:pt x="114" y="556"/>
                    </a:lnTo>
                    <a:lnTo>
                      <a:pt x="114" y="543"/>
                    </a:lnTo>
                    <a:lnTo>
                      <a:pt x="117" y="536"/>
                    </a:lnTo>
                    <a:lnTo>
                      <a:pt x="116" y="528"/>
                    </a:lnTo>
                    <a:lnTo>
                      <a:pt x="110" y="517"/>
                    </a:lnTo>
                    <a:lnTo>
                      <a:pt x="110" y="515"/>
                    </a:lnTo>
                    <a:lnTo>
                      <a:pt x="107" y="514"/>
                    </a:lnTo>
                    <a:lnTo>
                      <a:pt x="105" y="498"/>
                    </a:lnTo>
                    <a:lnTo>
                      <a:pt x="100" y="492"/>
                    </a:lnTo>
                    <a:lnTo>
                      <a:pt x="99" y="487"/>
                    </a:lnTo>
                    <a:lnTo>
                      <a:pt x="96" y="487"/>
                    </a:lnTo>
                    <a:lnTo>
                      <a:pt x="86" y="476"/>
                    </a:lnTo>
                    <a:lnTo>
                      <a:pt x="83" y="476"/>
                    </a:lnTo>
                    <a:lnTo>
                      <a:pt x="82" y="473"/>
                    </a:lnTo>
                    <a:lnTo>
                      <a:pt x="80" y="475"/>
                    </a:lnTo>
                    <a:lnTo>
                      <a:pt x="74" y="470"/>
                    </a:lnTo>
                    <a:lnTo>
                      <a:pt x="74" y="467"/>
                    </a:lnTo>
                    <a:lnTo>
                      <a:pt x="64" y="458"/>
                    </a:lnTo>
                    <a:lnTo>
                      <a:pt x="61" y="450"/>
                    </a:lnTo>
                    <a:lnTo>
                      <a:pt x="52" y="442"/>
                    </a:lnTo>
                    <a:lnTo>
                      <a:pt x="38" y="420"/>
                    </a:lnTo>
                    <a:lnTo>
                      <a:pt x="38" y="420"/>
                    </a:lnTo>
                    <a:close/>
                    <a:moveTo>
                      <a:pt x="785" y="639"/>
                    </a:moveTo>
                    <a:lnTo>
                      <a:pt x="795" y="631"/>
                    </a:lnTo>
                    <a:lnTo>
                      <a:pt x="796" y="632"/>
                    </a:lnTo>
                    <a:lnTo>
                      <a:pt x="771" y="651"/>
                    </a:lnTo>
                    <a:lnTo>
                      <a:pt x="785" y="639"/>
                    </a:lnTo>
                    <a:lnTo>
                      <a:pt x="785" y="639"/>
                    </a:lnTo>
                    <a:close/>
                    <a:moveTo>
                      <a:pt x="682" y="717"/>
                    </a:moveTo>
                    <a:lnTo>
                      <a:pt x="651" y="738"/>
                    </a:lnTo>
                    <a:lnTo>
                      <a:pt x="653" y="731"/>
                    </a:lnTo>
                    <a:lnTo>
                      <a:pt x="657" y="729"/>
                    </a:lnTo>
                    <a:lnTo>
                      <a:pt x="673" y="718"/>
                    </a:lnTo>
                    <a:lnTo>
                      <a:pt x="678" y="717"/>
                    </a:lnTo>
                    <a:lnTo>
                      <a:pt x="679" y="712"/>
                    </a:lnTo>
                    <a:lnTo>
                      <a:pt x="682" y="717"/>
                    </a:lnTo>
                    <a:lnTo>
                      <a:pt x="682" y="717"/>
                    </a:lnTo>
                    <a:close/>
                    <a:moveTo>
                      <a:pt x="643" y="741"/>
                    </a:moveTo>
                    <a:lnTo>
                      <a:pt x="648" y="734"/>
                    </a:lnTo>
                    <a:lnTo>
                      <a:pt x="651" y="735"/>
                    </a:lnTo>
                    <a:lnTo>
                      <a:pt x="649" y="741"/>
                    </a:lnTo>
                    <a:lnTo>
                      <a:pt x="635" y="759"/>
                    </a:lnTo>
                    <a:lnTo>
                      <a:pt x="637" y="752"/>
                    </a:lnTo>
                    <a:lnTo>
                      <a:pt x="643" y="746"/>
                    </a:lnTo>
                    <a:lnTo>
                      <a:pt x="642" y="745"/>
                    </a:lnTo>
                    <a:lnTo>
                      <a:pt x="643" y="741"/>
                    </a:lnTo>
                    <a:lnTo>
                      <a:pt x="643" y="741"/>
                    </a:lnTo>
                    <a:close/>
                    <a:moveTo>
                      <a:pt x="614" y="805"/>
                    </a:moveTo>
                    <a:lnTo>
                      <a:pt x="612" y="812"/>
                    </a:lnTo>
                    <a:lnTo>
                      <a:pt x="612" y="805"/>
                    </a:lnTo>
                    <a:lnTo>
                      <a:pt x="615" y="791"/>
                    </a:lnTo>
                    <a:lnTo>
                      <a:pt x="621" y="780"/>
                    </a:lnTo>
                    <a:lnTo>
                      <a:pt x="620" y="774"/>
                    </a:lnTo>
                    <a:lnTo>
                      <a:pt x="624" y="777"/>
                    </a:lnTo>
                    <a:lnTo>
                      <a:pt x="626" y="770"/>
                    </a:lnTo>
                    <a:lnTo>
                      <a:pt x="634" y="760"/>
                    </a:lnTo>
                    <a:lnTo>
                      <a:pt x="631" y="760"/>
                    </a:lnTo>
                    <a:lnTo>
                      <a:pt x="635" y="759"/>
                    </a:lnTo>
                    <a:lnTo>
                      <a:pt x="623" y="780"/>
                    </a:lnTo>
                    <a:lnTo>
                      <a:pt x="614" y="805"/>
                    </a:lnTo>
                    <a:lnTo>
                      <a:pt x="614" y="805"/>
                    </a:lnTo>
                    <a:close/>
                    <a:moveTo>
                      <a:pt x="617" y="863"/>
                    </a:moveTo>
                    <a:lnTo>
                      <a:pt x="612" y="854"/>
                    </a:lnTo>
                    <a:lnTo>
                      <a:pt x="610" y="844"/>
                    </a:lnTo>
                    <a:lnTo>
                      <a:pt x="610" y="835"/>
                    </a:lnTo>
                    <a:lnTo>
                      <a:pt x="610" y="819"/>
                    </a:lnTo>
                    <a:lnTo>
                      <a:pt x="610" y="812"/>
                    </a:lnTo>
                    <a:lnTo>
                      <a:pt x="612" y="812"/>
                    </a:lnTo>
                    <a:lnTo>
                      <a:pt x="610" y="821"/>
                    </a:lnTo>
                    <a:lnTo>
                      <a:pt x="610" y="834"/>
                    </a:lnTo>
                    <a:lnTo>
                      <a:pt x="612" y="846"/>
                    </a:lnTo>
                    <a:lnTo>
                      <a:pt x="617" y="863"/>
                    </a:lnTo>
                    <a:lnTo>
                      <a:pt x="621" y="879"/>
                    </a:lnTo>
                    <a:lnTo>
                      <a:pt x="623" y="891"/>
                    </a:lnTo>
                    <a:lnTo>
                      <a:pt x="624" y="907"/>
                    </a:lnTo>
                    <a:lnTo>
                      <a:pt x="624" y="907"/>
                    </a:lnTo>
                    <a:lnTo>
                      <a:pt x="623" y="891"/>
                    </a:lnTo>
                    <a:lnTo>
                      <a:pt x="621" y="883"/>
                    </a:lnTo>
                    <a:lnTo>
                      <a:pt x="620" y="879"/>
                    </a:lnTo>
                    <a:lnTo>
                      <a:pt x="618" y="873"/>
                    </a:lnTo>
                    <a:lnTo>
                      <a:pt x="618" y="868"/>
                    </a:lnTo>
                    <a:lnTo>
                      <a:pt x="617" y="863"/>
                    </a:lnTo>
                    <a:lnTo>
                      <a:pt x="617" y="863"/>
                    </a:lnTo>
                    <a:close/>
                  </a:path>
                </a:pathLst>
              </a:custGeom>
              <a:grpFill/>
              <a:ln w="4826" cap="rnd">
                <a:solidFill>
                  <a:schemeClr val="bg1"/>
                </a:solidFill>
                <a:prstDash val="solid"/>
                <a:round/>
                <a:headEnd/>
                <a:tailEnd/>
              </a:ln>
            </p:spPr>
            <p:txBody>
              <a:bodyPr/>
              <a:lstStyle/>
              <a:p>
                <a:pPr>
                  <a:defRPr/>
                </a:pPr>
                <a:endParaRPr lang="en-US">
                  <a:latin typeface="Arial" charset="0"/>
                </a:endParaRPr>
              </a:p>
            </p:txBody>
          </p:sp>
          <p:sp>
            <p:nvSpPr>
              <p:cNvPr id="52" name="Freeform 51"/>
              <p:cNvSpPr>
                <a:spLocks/>
              </p:cNvSpPr>
              <p:nvPr/>
            </p:nvSpPr>
            <p:spPr bwMode="auto">
              <a:xfrm>
                <a:off x="2813050" y="3452813"/>
                <a:ext cx="927100" cy="1031875"/>
              </a:xfrm>
              <a:custGeom>
                <a:avLst/>
                <a:gdLst/>
                <a:ahLst/>
                <a:cxnLst>
                  <a:cxn ang="0">
                    <a:pos x="12" y="388"/>
                  </a:cxn>
                  <a:cxn ang="0">
                    <a:pos x="17" y="360"/>
                  </a:cxn>
                  <a:cxn ang="0">
                    <a:pos x="21" y="324"/>
                  </a:cxn>
                  <a:cxn ang="0">
                    <a:pos x="29" y="274"/>
                  </a:cxn>
                  <a:cxn ang="0">
                    <a:pos x="39" y="206"/>
                  </a:cxn>
                  <a:cxn ang="0">
                    <a:pos x="43" y="175"/>
                  </a:cxn>
                  <a:cxn ang="0">
                    <a:pos x="56" y="84"/>
                  </a:cxn>
                  <a:cxn ang="0">
                    <a:pos x="67" y="0"/>
                  </a:cxn>
                  <a:cxn ang="0">
                    <a:pos x="109" y="4"/>
                  </a:cxn>
                  <a:cxn ang="0">
                    <a:pos x="165" y="12"/>
                  </a:cxn>
                  <a:cxn ang="0">
                    <a:pos x="168" y="12"/>
                  </a:cxn>
                  <a:cxn ang="0">
                    <a:pos x="199" y="15"/>
                  </a:cxn>
                  <a:cxn ang="0">
                    <a:pos x="202" y="17"/>
                  </a:cxn>
                  <a:cxn ang="0">
                    <a:pos x="226" y="18"/>
                  </a:cxn>
                  <a:cxn ang="0">
                    <a:pos x="255" y="22"/>
                  </a:cxn>
                  <a:cxn ang="0">
                    <a:pos x="273" y="25"/>
                  </a:cxn>
                  <a:cxn ang="0">
                    <a:pos x="304" y="28"/>
                  </a:cxn>
                  <a:cxn ang="0">
                    <a:pos x="308" y="28"/>
                  </a:cxn>
                  <a:cxn ang="0">
                    <a:pos x="379" y="34"/>
                  </a:cxn>
                  <a:cxn ang="0">
                    <a:pos x="436" y="37"/>
                  </a:cxn>
                  <a:cxn ang="0">
                    <a:pos x="441" y="39"/>
                  </a:cxn>
                  <a:cxn ang="0">
                    <a:pos x="438" y="82"/>
                  </a:cxn>
                  <a:cxn ang="0">
                    <a:pos x="436" y="82"/>
                  </a:cxn>
                  <a:cxn ang="0">
                    <a:pos x="433" y="120"/>
                  </a:cxn>
                  <a:cxn ang="0">
                    <a:pos x="432" y="146"/>
                  </a:cxn>
                  <a:cxn ang="0">
                    <a:pos x="430" y="157"/>
                  </a:cxn>
                  <a:cxn ang="0">
                    <a:pos x="427" y="196"/>
                  </a:cxn>
                  <a:cxn ang="0">
                    <a:pos x="427" y="214"/>
                  </a:cxn>
                  <a:cxn ang="0">
                    <a:pos x="425" y="234"/>
                  </a:cxn>
                  <a:cxn ang="0">
                    <a:pos x="421" y="271"/>
                  </a:cxn>
                  <a:cxn ang="0">
                    <a:pos x="418" y="312"/>
                  </a:cxn>
                  <a:cxn ang="0">
                    <a:pos x="416" y="334"/>
                  </a:cxn>
                  <a:cxn ang="0">
                    <a:pos x="415" y="351"/>
                  </a:cxn>
                  <a:cxn ang="0">
                    <a:pos x="411" y="387"/>
                  </a:cxn>
                  <a:cxn ang="0">
                    <a:pos x="408" y="424"/>
                  </a:cxn>
                  <a:cxn ang="0">
                    <a:pos x="405" y="462"/>
                  </a:cxn>
                  <a:cxn ang="0">
                    <a:pos x="405" y="468"/>
                  </a:cxn>
                  <a:cxn ang="0">
                    <a:pos x="386" y="466"/>
                  </a:cxn>
                  <a:cxn ang="0">
                    <a:pos x="360" y="465"/>
                  </a:cxn>
                  <a:cxn ang="0">
                    <a:pos x="343" y="463"/>
                  </a:cxn>
                  <a:cxn ang="0">
                    <a:pos x="341" y="463"/>
                  </a:cxn>
                  <a:cxn ang="0">
                    <a:pos x="287" y="458"/>
                  </a:cxn>
                  <a:cxn ang="0">
                    <a:pos x="280" y="458"/>
                  </a:cxn>
                  <a:cxn ang="0">
                    <a:pos x="209" y="451"/>
                  </a:cxn>
                  <a:cxn ang="0">
                    <a:pos x="184" y="449"/>
                  </a:cxn>
                  <a:cxn ang="0">
                    <a:pos x="168" y="446"/>
                  </a:cxn>
                  <a:cxn ang="0">
                    <a:pos x="166" y="448"/>
                  </a:cxn>
                  <a:cxn ang="0">
                    <a:pos x="168" y="449"/>
                  </a:cxn>
                  <a:cxn ang="0">
                    <a:pos x="166" y="454"/>
                  </a:cxn>
                  <a:cxn ang="0">
                    <a:pos x="166" y="455"/>
                  </a:cxn>
                  <a:cxn ang="0">
                    <a:pos x="168" y="460"/>
                  </a:cxn>
                  <a:cxn ang="0">
                    <a:pos x="166" y="462"/>
                  </a:cxn>
                  <a:cxn ang="0">
                    <a:pos x="171" y="465"/>
                  </a:cxn>
                  <a:cxn ang="0">
                    <a:pos x="123" y="460"/>
                  </a:cxn>
                  <a:cxn ang="0">
                    <a:pos x="62" y="452"/>
                  </a:cxn>
                  <a:cxn ang="0">
                    <a:pos x="56" y="490"/>
                  </a:cxn>
                  <a:cxn ang="0">
                    <a:pos x="0" y="482"/>
                  </a:cxn>
                  <a:cxn ang="0">
                    <a:pos x="12" y="388"/>
                  </a:cxn>
                  <a:cxn ang="0">
                    <a:pos x="12" y="388"/>
                  </a:cxn>
                </a:cxnLst>
                <a:rect l="0" t="0" r="r" b="b"/>
                <a:pathLst>
                  <a:path w="441" h="490">
                    <a:moveTo>
                      <a:pt x="12" y="388"/>
                    </a:moveTo>
                    <a:lnTo>
                      <a:pt x="17" y="360"/>
                    </a:lnTo>
                    <a:lnTo>
                      <a:pt x="21" y="324"/>
                    </a:lnTo>
                    <a:lnTo>
                      <a:pt x="29" y="274"/>
                    </a:lnTo>
                    <a:lnTo>
                      <a:pt x="39" y="206"/>
                    </a:lnTo>
                    <a:lnTo>
                      <a:pt x="43" y="175"/>
                    </a:lnTo>
                    <a:lnTo>
                      <a:pt x="56" y="84"/>
                    </a:lnTo>
                    <a:lnTo>
                      <a:pt x="67" y="0"/>
                    </a:lnTo>
                    <a:lnTo>
                      <a:pt x="109" y="4"/>
                    </a:lnTo>
                    <a:lnTo>
                      <a:pt x="165" y="12"/>
                    </a:lnTo>
                    <a:lnTo>
                      <a:pt x="168" y="12"/>
                    </a:lnTo>
                    <a:lnTo>
                      <a:pt x="199" y="15"/>
                    </a:lnTo>
                    <a:lnTo>
                      <a:pt x="202" y="17"/>
                    </a:lnTo>
                    <a:lnTo>
                      <a:pt x="226" y="18"/>
                    </a:lnTo>
                    <a:lnTo>
                      <a:pt x="255" y="22"/>
                    </a:lnTo>
                    <a:lnTo>
                      <a:pt x="273" y="25"/>
                    </a:lnTo>
                    <a:lnTo>
                      <a:pt x="304" y="28"/>
                    </a:lnTo>
                    <a:lnTo>
                      <a:pt x="308" y="28"/>
                    </a:lnTo>
                    <a:lnTo>
                      <a:pt x="379" y="34"/>
                    </a:lnTo>
                    <a:lnTo>
                      <a:pt x="436" y="37"/>
                    </a:lnTo>
                    <a:lnTo>
                      <a:pt x="441" y="39"/>
                    </a:lnTo>
                    <a:lnTo>
                      <a:pt x="438" y="82"/>
                    </a:lnTo>
                    <a:lnTo>
                      <a:pt x="436" y="82"/>
                    </a:lnTo>
                    <a:lnTo>
                      <a:pt x="433" y="120"/>
                    </a:lnTo>
                    <a:lnTo>
                      <a:pt x="432" y="146"/>
                    </a:lnTo>
                    <a:lnTo>
                      <a:pt x="430" y="157"/>
                    </a:lnTo>
                    <a:lnTo>
                      <a:pt x="427" y="196"/>
                    </a:lnTo>
                    <a:lnTo>
                      <a:pt x="427" y="214"/>
                    </a:lnTo>
                    <a:lnTo>
                      <a:pt x="425" y="234"/>
                    </a:lnTo>
                    <a:lnTo>
                      <a:pt x="421" y="271"/>
                    </a:lnTo>
                    <a:lnTo>
                      <a:pt x="418" y="312"/>
                    </a:lnTo>
                    <a:lnTo>
                      <a:pt x="416" y="334"/>
                    </a:lnTo>
                    <a:lnTo>
                      <a:pt x="415" y="351"/>
                    </a:lnTo>
                    <a:lnTo>
                      <a:pt x="411" y="387"/>
                    </a:lnTo>
                    <a:lnTo>
                      <a:pt x="408" y="424"/>
                    </a:lnTo>
                    <a:lnTo>
                      <a:pt x="405" y="462"/>
                    </a:lnTo>
                    <a:lnTo>
                      <a:pt x="405" y="468"/>
                    </a:lnTo>
                    <a:lnTo>
                      <a:pt x="386" y="466"/>
                    </a:lnTo>
                    <a:lnTo>
                      <a:pt x="360" y="465"/>
                    </a:lnTo>
                    <a:lnTo>
                      <a:pt x="343" y="463"/>
                    </a:lnTo>
                    <a:lnTo>
                      <a:pt x="341" y="463"/>
                    </a:lnTo>
                    <a:lnTo>
                      <a:pt x="287" y="458"/>
                    </a:lnTo>
                    <a:lnTo>
                      <a:pt x="280" y="458"/>
                    </a:lnTo>
                    <a:lnTo>
                      <a:pt x="209" y="451"/>
                    </a:lnTo>
                    <a:lnTo>
                      <a:pt x="184" y="449"/>
                    </a:lnTo>
                    <a:lnTo>
                      <a:pt x="168" y="446"/>
                    </a:lnTo>
                    <a:lnTo>
                      <a:pt x="166" y="448"/>
                    </a:lnTo>
                    <a:lnTo>
                      <a:pt x="168" y="449"/>
                    </a:lnTo>
                    <a:lnTo>
                      <a:pt x="166" y="454"/>
                    </a:lnTo>
                    <a:lnTo>
                      <a:pt x="166" y="455"/>
                    </a:lnTo>
                    <a:lnTo>
                      <a:pt x="168" y="460"/>
                    </a:lnTo>
                    <a:lnTo>
                      <a:pt x="166" y="462"/>
                    </a:lnTo>
                    <a:lnTo>
                      <a:pt x="171" y="465"/>
                    </a:lnTo>
                    <a:lnTo>
                      <a:pt x="123" y="460"/>
                    </a:lnTo>
                    <a:lnTo>
                      <a:pt x="62" y="452"/>
                    </a:lnTo>
                    <a:lnTo>
                      <a:pt x="56" y="490"/>
                    </a:lnTo>
                    <a:lnTo>
                      <a:pt x="0" y="482"/>
                    </a:lnTo>
                    <a:lnTo>
                      <a:pt x="12" y="388"/>
                    </a:lnTo>
                    <a:lnTo>
                      <a:pt x="12" y="388"/>
                    </a:lnTo>
                    <a:close/>
                  </a:path>
                </a:pathLst>
              </a:custGeom>
              <a:grpFill/>
              <a:ln w="4763" cap="rnd">
                <a:solidFill>
                  <a:schemeClr val="bg1"/>
                </a:solidFill>
                <a:prstDash val="solid"/>
                <a:round/>
                <a:headEnd/>
                <a:tailEnd/>
              </a:ln>
            </p:spPr>
            <p:txBody>
              <a:bodyPr/>
              <a:lstStyle/>
              <a:p>
                <a:pPr>
                  <a:defRPr/>
                </a:pPr>
                <a:endParaRPr lang="en-US">
                  <a:latin typeface="Arial" charset="0"/>
                </a:endParaRPr>
              </a:p>
            </p:txBody>
          </p:sp>
          <p:sp>
            <p:nvSpPr>
              <p:cNvPr id="53" name="Freeform 52"/>
              <p:cNvSpPr>
                <a:spLocks/>
              </p:cNvSpPr>
              <p:nvPr/>
            </p:nvSpPr>
            <p:spPr bwMode="auto">
              <a:xfrm>
                <a:off x="5703888" y="3857625"/>
                <a:ext cx="511175" cy="887413"/>
              </a:xfrm>
              <a:custGeom>
                <a:avLst/>
                <a:gdLst/>
                <a:ahLst/>
                <a:cxnLst>
                  <a:cxn ang="0">
                    <a:pos x="226" y="265"/>
                  </a:cxn>
                  <a:cxn ang="0">
                    <a:pos x="229" y="276"/>
                  </a:cxn>
                  <a:cxn ang="0">
                    <a:pos x="232" y="285"/>
                  </a:cxn>
                  <a:cxn ang="0">
                    <a:pos x="234" y="296"/>
                  </a:cxn>
                  <a:cxn ang="0">
                    <a:pos x="236" y="309"/>
                  </a:cxn>
                  <a:cxn ang="0">
                    <a:pos x="236" y="318"/>
                  </a:cxn>
                  <a:cxn ang="0">
                    <a:pos x="237" y="323"/>
                  </a:cxn>
                  <a:cxn ang="0">
                    <a:pos x="243" y="337"/>
                  </a:cxn>
                  <a:cxn ang="0">
                    <a:pos x="175" y="344"/>
                  </a:cxn>
                  <a:cxn ang="0">
                    <a:pos x="129" y="349"/>
                  </a:cxn>
                  <a:cxn ang="0">
                    <a:pos x="69" y="354"/>
                  </a:cxn>
                  <a:cxn ang="0">
                    <a:pos x="69" y="368"/>
                  </a:cxn>
                  <a:cxn ang="0">
                    <a:pos x="80" y="379"/>
                  </a:cxn>
                  <a:cxn ang="0">
                    <a:pos x="86" y="385"/>
                  </a:cxn>
                  <a:cxn ang="0">
                    <a:pos x="84" y="397"/>
                  </a:cxn>
                  <a:cxn ang="0">
                    <a:pos x="75" y="413"/>
                  </a:cxn>
                  <a:cxn ang="0">
                    <a:pos x="47" y="422"/>
                  </a:cxn>
                  <a:cxn ang="0">
                    <a:pos x="51" y="405"/>
                  </a:cxn>
                  <a:cxn ang="0">
                    <a:pos x="37" y="415"/>
                  </a:cxn>
                  <a:cxn ang="0">
                    <a:pos x="16" y="382"/>
                  </a:cxn>
                  <a:cxn ang="0">
                    <a:pos x="8" y="323"/>
                  </a:cxn>
                  <a:cxn ang="0">
                    <a:pos x="5" y="254"/>
                  </a:cxn>
                  <a:cxn ang="0">
                    <a:pos x="5" y="195"/>
                  </a:cxn>
                  <a:cxn ang="0">
                    <a:pos x="5" y="142"/>
                  </a:cxn>
                  <a:cxn ang="0">
                    <a:pos x="6" y="93"/>
                  </a:cxn>
                  <a:cxn ang="0">
                    <a:pos x="8" y="51"/>
                  </a:cxn>
                  <a:cxn ang="0">
                    <a:pos x="5" y="22"/>
                  </a:cxn>
                  <a:cxn ang="0">
                    <a:pos x="14" y="12"/>
                  </a:cxn>
                  <a:cxn ang="0">
                    <a:pos x="64" y="9"/>
                  </a:cxn>
                  <a:cxn ang="0">
                    <a:pos x="120" y="4"/>
                  </a:cxn>
                  <a:cxn ang="0">
                    <a:pos x="165" y="0"/>
                  </a:cxn>
                  <a:cxn ang="0">
                    <a:pos x="175" y="34"/>
                  </a:cxn>
                  <a:cxn ang="0">
                    <a:pos x="186" y="76"/>
                  </a:cxn>
                  <a:cxn ang="0">
                    <a:pos x="195" y="114"/>
                  </a:cxn>
                  <a:cxn ang="0">
                    <a:pos x="207" y="157"/>
                  </a:cxn>
                  <a:cxn ang="0">
                    <a:pos x="215" y="184"/>
                  </a:cxn>
                  <a:cxn ang="0">
                    <a:pos x="218" y="188"/>
                  </a:cxn>
                  <a:cxn ang="0">
                    <a:pos x="220" y="195"/>
                  </a:cxn>
                  <a:cxn ang="0">
                    <a:pos x="221" y="201"/>
                  </a:cxn>
                  <a:cxn ang="0">
                    <a:pos x="229" y="213"/>
                  </a:cxn>
                  <a:cxn ang="0">
                    <a:pos x="231" y="218"/>
                  </a:cxn>
                  <a:cxn ang="0">
                    <a:pos x="229" y="223"/>
                  </a:cxn>
                  <a:cxn ang="0">
                    <a:pos x="239" y="229"/>
                  </a:cxn>
                  <a:cxn ang="0">
                    <a:pos x="237" y="232"/>
                  </a:cxn>
                  <a:cxn ang="0">
                    <a:pos x="234" y="235"/>
                  </a:cxn>
                  <a:cxn ang="0">
                    <a:pos x="229" y="241"/>
                  </a:cxn>
                  <a:cxn ang="0">
                    <a:pos x="229" y="248"/>
                  </a:cxn>
                  <a:cxn ang="0">
                    <a:pos x="229" y="254"/>
                  </a:cxn>
                </a:cxnLst>
                <a:rect l="0" t="0" r="r" b="b"/>
                <a:pathLst>
                  <a:path w="243" h="422">
                    <a:moveTo>
                      <a:pt x="229" y="254"/>
                    </a:moveTo>
                    <a:lnTo>
                      <a:pt x="226" y="260"/>
                    </a:lnTo>
                    <a:lnTo>
                      <a:pt x="226" y="265"/>
                    </a:lnTo>
                    <a:lnTo>
                      <a:pt x="226" y="271"/>
                    </a:lnTo>
                    <a:lnTo>
                      <a:pt x="226" y="271"/>
                    </a:lnTo>
                    <a:lnTo>
                      <a:pt x="229" y="276"/>
                    </a:lnTo>
                    <a:lnTo>
                      <a:pt x="229" y="277"/>
                    </a:lnTo>
                    <a:lnTo>
                      <a:pt x="229" y="279"/>
                    </a:lnTo>
                    <a:lnTo>
                      <a:pt x="232" y="285"/>
                    </a:lnTo>
                    <a:lnTo>
                      <a:pt x="236" y="290"/>
                    </a:lnTo>
                    <a:lnTo>
                      <a:pt x="236" y="293"/>
                    </a:lnTo>
                    <a:lnTo>
                      <a:pt x="234" y="296"/>
                    </a:lnTo>
                    <a:lnTo>
                      <a:pt x="236" y="299"/>
                    </a:lnTo>
                    <a:lnTo>
                      <a:pt x="234" y="307"/>
                    </a:lnTo>
                    <a:lnTo>
                      <a:pt x="236" y="309"/>
                    </a:lnTo>
                    <a:lnTo>
                      <a:pt x="236" y="312"/>
                    </a:lnTo>
                    <a:lnTo>
                      <a:pt x="234" y="315"/>
                    </a:lnTo>
                    <a:lnTo>
                      <a:pt x="236" y="318"/>
                    </a:lnTo>
                    <a:lnTo>
                      <a:pt x="234" y="321"/>
                    </a:lnTo>
                    <a:lnTo>
                      <a:pt x="236" y="323"/>
                    </a:lnTo>
                    <a:lnTo>
                      <a:pt x="237" y="323"/>
                    </a:lnTo>
                    <a:lnTo>
                      <a:pt x="240" y="326"/>
                    </a:lnTo>
                    <a:lnTo>
                      <a:pt x="242" y="330"/>
                    </a:lnTo>
                    <a:lnTo>
                      <a:pt x="243" y="337"/>
                    </a:lnTo>
                    <a:lnTo>
                      <a:pt x="211" y="340"/>
                    </a:lnTo>
                    <a:lnTo>
                      <a:pt x="211" y="340"/>
                    </a:lnTo>
                    <a:lnTo>
                      <a:pt x="175" y="344"/>
                    </a:lnTo>
                    <a:lnTo>
                      <a:pt x="164" y="346"/>
                    </a:lnTo>
                    <a:lnTo>
                      <a:pt x="151" y="348"/>
                    </a:lnTo>
                    <a:lnTo>
                      <a:pt x="129" y="349"/>
                    </a:lnTo>
                    <a:lnTo>
                      <a:pt x="123" y="349"/>
                    </a:lnTo>
                    <a:lnTo>
                      <a:pt x="98" y="352"/>
                    </a:lnTo>
                    <a:lnTo>
                      <a:pt x="69" y="354"/>
                    </a:lnTo>
                    <a:lnTo>
                      <a:pt x="70" y="358"/>
                    </a:lnTo>
                    <a:lnTo>
                      <a:pt x="67" y="365"/>
                    </a:lnTo>
                    <a:lnTo>
                      <a:pt x="69" y="368"/>
                    </a:lnTo>
                    <a:lnTo>
                      <a:pt x="73" y="373"/>
                    </a:lnTo>
                    <a:lnTo>
                      <a:pt x="75" y="376"/>
                    </a:lnTo>
                    <a:lnTo>
                      <a:pt x="80" y="379"/>
                    </a:lnTo>
                    <a:lnTo>
                      <a:pt x="83" y="379"/>
                    </a:lnTo>
                    <a:lnTo>
                      <a:pt x="84" y="382"/>
                    </a:lnTo>
                    <a:lnTo>
                      <a:pt x="86" y="385"/>
                    </a:lnTo>
                    <a:lnTo>
                      <a:pt x="84" y="391"/>
                    </a:lnTo>
                    <a:lnTo>
                      <a:pt x="83" y="394"/>
                    </a:lnTo>
                    <a:lnTo>
                      <a:pt x="84" y="397"/>
                    </a:lnTo>
                    <a:lnTo>
                      <a:pt x="86" y="401"/>
                    </a:lnTo>
                    <a:lnTo>
                      <a:pt x="83" y="408"/>
                    </a:lnTo>
                    <a:lnTo>
                      <a:pt x="75" y="413"/>
                    </a:lnTo>
                    <a:lnTo>
                      <a:pt x="75" y="416"/>
                    </a:lnTo>
                    <a:lnTo>
                      <a:pt x="61" y="421"/>
                    </a:lnTo>
                    <a:lnTo>
                      <a:pt x="47" y="422"/>
                    </a:lnTo>
                    <a:lnTo>
                      <a:pt x="62" y="418"/>
                    </a:lnTo>
                    <a:lnTo>
                      <a:pt x="64" y="415"/>
                    </a:lnTo>
                    <a:lnTo>
                      <a:pt x="51" y="405"/>
                    </a:lnTo>
                    <a:lnTo>
                      <a:pt x="50" y="388"/>
                    </a:lnTo>
                    <a:lnTo>
                      <a:pt x="42" y="379"/>
                    </a:lnTo>
                    <a:lnTo>
                      <a:pt x="37" y="415"/>
                    </a:lnTo>
                    <a:lnTo>
                      <a:pt x="23" y="410"/>
                    </a:lnTo>
                    <a:lnTo>
                      <a:pt x="19" y="410"/>
                    </a:lnTo>
                    <a:lnTo>
                      <a:pt x="16" y="382"/>
                    </a:lnTo>
                    <a:lnTo>
                      <a:pt x="12" y="360"/>
                    </a:lnTo>
                    <a:lnTo>
                      <a:pt x="11" y="349"/>
                    </a:lnTo>
                    <a:lnTo>
                      <a:pt x="8" y="323"/>
                    </a:lnTo>
                    <a:lnTo>
                      <a:pt x="5" y="299"/>
                    </a:lnTo>
                    <a:lnTo>
                      <a:pt x="5" y="284"/>
                    </a:lnTo>
                    <a:lnTo>
                      <a:pt x="5" y="254"/>
                    </a:lnTo>
                    <a:lnTo>
                      <a:pt x="5" y="248"/>
                    </a:lnTo>
                    <a:lnTo>
                      <a:pt x="5" y="224"/>
                    </a:lnTo>
                    <a:lnTo>
                      <a:pt x="5" y="195"/>
                    </a:lnTo>
                    <a:lnTo>
                      <a:pt x="5" y="188"/>
                    </a:lnTo>
                    <a:lnTo>
                      <a:pt x="5" y="163"/>
                    </a:lnTo>
                    <a:lnTo>
                      <a:pt x="5" y="142"/>
                    </a:lnTo>
                    <a:lnTo>
                      <a:pt x="6" y="123"/>
                    </a:lnTo>
                    <a:lnTo>
                      <a:pt x="6" y="96"/>
                    </a:lnTo>
                    <a:lnTo>
                      <a:pt x="6" y="93"/>
                    </a:lnTo>
                    <a:lnTo>
                      <a:pt x="6" y="73"/>
                    </a:lnTo>
                    <a:lnTo>
                      <a:pt x="6" y="61"/>
                    </a:lnTo>
                    <a:lnTo>
                      <a:pt x="8" y="51"/>
                    </a:lnTo>
                    <a:lnTo>
                      <a:pt x="8" y="23"/>
                    </a:lnTo>
                    <a:lnTo>
                      <a:pt x="6" y="23"/>
                    </a:lnTo>
                    <a:lnTo>
                      <a:pt x="5" y="22"/>
                    </a:lnTo>
                    <a:lnTo>
                      <a:pt x="0" y="15"/>
                    </a:lnTo>
                    <a:lnTo>
                      <a:pt x="0" y="14"/>
                    </a:lnTo>
                    <a:lnTo>
                      <a:pt x="14" y="12"/>
                    </a:lnTo>
                    <a:lnTo>
                      <a:pt x="37" y="11"/>
                    </a:lnTo>
                    <a:lnTo>
                      <a:pt x="62" y="9"/>
                    </a:lnTo>
                    <a:lnTo>
                      <a:pt x="64" y="9"/>
                    </a:lnTo>
                    <a:lnTo>
                      <a:pt x="87" y="7"/>
                    </a:lnTo>
                    <a:lnTo>
                      <a:pt x="90" y="7"/>
                    </a:lnTo>
                    <a:lnTo>
                      <a:pt x="120" y="4"/>
                    </a:lnTo>
                    <a:lnTo>
                      <a:pt x="120" y="4"/>
                    </a:lnTo>
                    <a:lnTo>
                      <a:pt x="148" y="1"/>
                    </a:lnTo>
                    <a:lnTo>
                      <a:pt x="165" y="0"/>
                    </a:lnTo>
                    <a:lnTo>
                      <a:pt x="168" y="11"/>
                    </a:lnTo>
                    <a:lnTo>
                      <a:pt x="173" y="31"/>
                    </a:lnTo>
                    <a:lnTo>
                      <a:pt x="175" y="34"/>
                    </a:lnTo>
                    <a:lnTo>
                      <a:pt x="176" y="40"/>
                    </a:lnTo>
                    <a:lnTo>
                      <a:pt x="181" y="59"/>
                    </a:lnTo>
                    <a:lnTo>
                      <a:pt x="186" y="76"/>
                    </a:lnTo>
                    <a:lnTo>
                      <a:pt x="189" y="87"/>
                    </a:lnTo>
                    <a:lnTo>
                      <a:pt x="190" y="92"/>
                    </a:lnTo>
                    <a:lnTo>
                      <a:pt x="195" y="114"/>
                    </a:lnTo>
                    <a:lnTo>
                      <a:pt x="198" y="126"/>
                    </a:lnTo>
                    <a:lnTo>
                      <a:pt x="200" y="132"/>
                    </a:lnTo>
                    <a:lnTo>
                      <a:pt x="207" y="157"/>
                    </a:lnTo>
                    <a:lnTo>
                      <a:pt x="207" y="157"/>
                    </a:lnTo>
                    <a:lnTo>
                      <a:pt x="214" y="179"/>
                    </a:lnTo>
                    <a:lnTo>
                      <a:pt x="215" y="184"/>
                    </a:lnTo>
                    <a:lnTo>
                      <a:pt x="217" y="187"/>
                    </a:lnTo>
                    <a:lnTo>
                      <a:pt x="217" y="188"/>
                    </a:lnTo>
                    <a:lnTo>
                      <a:pt x="218" y="188"/>
                    </a:lnTo>
                    <a:lnTo>
                      <a:pt x="218" y="190"/>
                    </a:lnTo>
                    <a:lnTo>
                      <a:pt x="220" y="193"/>
                    </a:lnTo>
                    <a:lnTo>
                      <a:pt x="220" y="195"/>
                    </a:lnTo>
                    <a:lnTo>
                      <a:pt x="220" y="198"/>
                    </a:lnTo>
                    <a:lnTo>
                      <a:pt x="221" y="198"/>
                    </a:lnTo>
                    <a:lnTo>
                      <a:pt x="221" y="201"/>
                    </a:lnTo>
                    <a:lnTo>
                      <a:pt x="223" y="202"/>
                    </a:lnTo>
                    <a:lnTo>
                      <a:pt x="229" y="207"/>
                    </a:lnTo>
                    <a:lnTo>
                      <a:pt x="229" y="213"/>
                    </a:lnTo>
                    <a:lnTo>
                      <a:pt x="232" y="215"/>
                    </a:lnTo>
                    <a:lnTo>
                      <a:pt x="231" y="218"/>
                    </a:lnTo>
                    <a:lnTo>
                      <a:pt x="231" y="218"/>
                    </a:lnTo>
                    <a:lnTo>
                      <a:pt x="232" y="220"/>
                    </a:lnTo>
                    <a:lnTo>
                      <a:pt x="229" y="223"/>
                    </a:lnTo>
                    <a:lnTo>
                      <a:pt x="229" y="223"/>
                    </a:lnTo>
                    <a:lnTo>
                      <a:pt x="236" y="226"/>
                    </a:lnTo>
                    <a:lnTo>
                      <a:pt x="239" y="227"/>
                    </a:lnTo>
                    <a:lnTo>
                      <a:pt x="239" y="229"/>
                    </a:lnTo>
                    <a:lnTo>
                      <a:pt x="237" y="229"/>
                    </a:lnTo>
                    <a:lnTo>
                      <a:pt x="236" y="229"/>
                    </a:lnTo>
                    <a:lnTo>
                      <a:pt x="237" y="232"/>
                    </a:lnTo>
                    <a:lnTo>
                      <a:pt x="236" y="232"/>
                    </a:lnTo>
                    <a:lnTo>
                      <a:pt x="232" y="234"/>
                    </a:lnTo>
                    <a:lnTo>
                      <a:pt x="234" y="235"/>
                    </a:lnTo>
                    <a:lnTo>
                      <a:pt x="231" y="237"/>
                    </a:lnTo>
                    <a:lnTo>
                      <a:pt x="231" y="238"/>
                    </a:lnTo>
                    <a:lnTo>
                      <a:pt x="229" y="241"/>
                    </a:lnTo>
                    <a:lnTo>
                      <a:pt x="229" y="245"/>
                    </a:lnTo>
                    <a:lnTo>
                      <a:pt x="229" y="246"/>
                    </a:lnTo>
                    <a:lnTo>
                      <a:pt x="229" y="248"/>
                    </a:lnTo>
                    <a:lnTo>
                      <a:pt x="229" y="251"/>
                    </a:lnTo>
                    <a:lnTo>
                      <a:pt x="229" y="254"/>
                    </a:lnTo>
                    <a:lnTo>
                      <a:pt x="229" y="254"/>
                    </a:lnTo>
                    <a:close/>
                  </a:path>
                </a:pathLst>
              </a:custGeom>
              <a:grpFill/>
              <a:ln w="4826" cap="rnd">
                <a:solidFill>
                  <a:schemeClr val="bg1"/>
                </a:solidFill>
                <a:prstDash val="solid"/>
                <a:round/>
                <a:headEnd/>
                <a:tailEnd/>
              </a:ln>
            </p:spPr>
            <p:txBody>
              <a:bodyPr/>
              <a:lstStyle/>
              <a:p>
                <a:pPr>
                  <a:defRPr/>
                </a:pPr>
                <a:endParaRPr lang="en-US">
                  <a:latin typeface="Arial" charset="0"/>
                </a:endParaRPr>
              </a:p>
            </p:txBody>
          </p:sp>
          <p:sp>
            <p:nvSpPr>
              <p:cNvPr id="54" name="Freeform 53"/>
              <p:cNvSpPr>
                <a:spLocks/>
              </p:cNvSpPr>
              <p:nvPr/>
            </p:nvSpPr>
            <p:spPr bwMode="auto">
              <a:xfrm>
                <a:off x="5275263" y="3889375"/>
                <a:ext cx="468312" cy="879475"/>
              </a:xfrm>
              <a:custGeom>
                <a:avLst/>
                <a:gdLst/>
                <a:ahLst/>
                <a:cxnLst>
                  <a:cxn ang="0">
                    <a:pos x="218" y="401"/>
                  </a:cxn>
                  <a:cxn ang="0">
                    <a:pos x="163" y="401"/>
                  </a:cxn>
                  <a:cxn ang="0">
                    <a:pos x="142" y="415"/>
                  </a:cxn>
                  <a:cxn ang="0">
                    <a:pos x="140" y="406"/>
                  </a:cxn>
                  <a:cxn ang="0">
                    <a:pos x="134" y="397"/>
                  </a:cxn>
                  <a:cxn ang="0">
                    <a:pos x="128" y="389"/>
                  </a:cxn>
                  <a:cxn ang="0">
                    <a:pos x="123" y="379"/>
                  </a:cxn>
                  <a:cxn ang="0">
                    <a:pos x="124" y="373"/>
                  </a:cxn>
                  <a:cxn ang="0">
                    <a:pos x="128" y="362"/>
                  </a:cxn>
                  <a:cxn ang="0">
                    <a:pos x="129" y="354"/>
                  </a:cxn>
                  <a:cxn ang="0">
                    <a:pos x="87" y="353"/>
                  </a:cxn>
                  <a:cxn ang="0">
                    <a:pos x="1" y="358"/>
                  </a:cxn>
                  <a:cxn ang="0">
                    <a:pos x="0" y="337"/>
                  </a:cxn>
                  <a:cxn ang="0">
                    <a:pos x="6" y="328"/>
                  </a:cxn>
                  <a:cxn ang="0">
                    <a:pos x="6" y="323"/>
                  </a:cxn>
                  <a:cxn ang="0">
                    <a:pos x="7" y="312"/>
                  </a:cxn>
                  <a:cxn ang="0">
                    <a:pos x="6" y="304"/>
                  </a:cxn>
                  <a:cxn ang="0">
                    <a:pos x="15" y="292"/>
                  </a:cxn>
                  <a:cxn ang="0">
                    <a:pos x="15" y="292"/>
                  </a:cxn>
                  <a:cxn ang="0">
                    <a:pos x="23" y="286"/>
                  </a:cxn>
                  <a:cxn ang="0">
                    <a:pos x="34" y="267"/>
                  </a:cxn>
                  <a:cxn ang="0">
                    <a:pos x="34" y="262"/>
                  </a:cxn>
                  <a:cxn ang="0">
                    <a:pos x="34" y="259"/>
                  </a:cxn>
                  <a:cxn ang="0">
                    <a:pos x="31" y="251"/>
                  </a:cxn>
                  <a:cxn ang="0">
                    <a:pos x="39" y="245"/>
                  </a:cxn>
                  <a:cxn ang="0">
                    <a:pos x="39" y="239"/>
                  </a:cxn>
                  <a:cxn ang="0">
                    <a:pos x="32" y="233"/>
                  </a:cxn>
                  <a:cxn ang="0">
                    <a:pos x="37" y="226"/>
                  </a:cxn>
                  <a:cxn ang="0">
                    <a:pos x="35" y="216"/>
                  </a:cxn>
                  <a:cxn ang="0">
                    <a:pos x="31" y="208"/>
                  </a:cxn>
                  <a:cxn ang="0">
                    <a:pos x="28" y="186"/>
                  </a:cxn>
                  <a:cxn ang="0">
                    <a:pos x="21" y="191"/>
                  </a:cxn>
                  <a:cxn ang="0">
                    <a:pos x="25" y="177"/>
                  </a:cxn>
                  <a:cxn ang="0">
                    <a:pos x="28" y="166"/>
                  </a:cxn>
                  <a:cxn ang="0">
                    <a:pos x="23" y="158"/>
                  </a:cxn>
                  <a:cxn ang="0">
                    <a:pos x="26" y="145"/>
                  </a:cxn>
                  <a:cxn ang="0">
                    <a:pos x="25" y="145"/>
                  </a:cxn>
                  <a:cxn ang="0">
                    <a:pos x="17" y="147"/>
                  </a:cxn>
                  <a:cxn ang="0">
                    <a:pos x="17" y="138"/>
                  </a:cxn>
                  <a:cxn ang="0">
                    <a:pos x="17" y="127"/>
                  </a:cxn>
                  <a:cxn ang="0">
                    <a:pos x="28" y="124"/>
                  </a:cxn>
                  <a:cxn ang="0">
                    <a:pos x="26" y="117"/>
                  </a:cxn>
                  <a:cxn ang="0">
                    <a:pos x="28" y="113"/>
                  </a:cxn>
                  <a:cxn ang="0">
                    <a:pos x="29" y="99"/>
                  </a:cxn>
                  <a:cxn ang="0">
                    <a:pos x="32" y="95"/>
                  </a:cxn>
                  <a:cxn ang="0">
                    <a:pos x="39" y="86"/>
                  </a:cxn>
                  <a:cxn ang="0">
                    <a:pos x="37" y="80"/>
                  </a:cxn>
                  <a:cxn ang="0">
                    <a:pos x="43" y="66"/>
                  </a:cxn>
                  <a:cxn ang="0">
                    <a:pos x="50" y="66"/>
                  </a:cxn>
                  <a:cxn ang="0">
                    <a:pos x="57" y="50"/>
                  </a:cxn>
                  <a:cxn ang="0">
                    <a:pos x="56" y="41"/>
                  </a:cxn>
                  <a:cxn ang="0">
                    <a:pos x="56" y="28"/>
                  </a:cxn>
                  <a:cxn ang="0">
                    <a:pos x="59" y="35"/>
                  </a:cxn>
                  <a:cxn ang="0">
                    <a:pos x="62" y="21"/>
                  </a:cxn>
                  <a:cxn ang="0">
                    <a:pos x="71" y="22"/>
                  </a:cxn>
                  <a:cxn ang="0">
                    <a:pos x="70" y="11"/>
                  </a:cxn>
                  <a:cxn ang="0">
                    <a:pos x="165" y="3"/>
                  </a:cxn>
                  <a:cxn ang="0">
                    <a:pos x="212" y="8"/>
                  </a:cxn>
                  <a:cxn ang="0">
                    <a:pos x="209" y="127"/>
                  </a:cxn>
                  <a:cxn ang="0">
                    <a:pos x="209" y="269"/>
                  </a:cxn>
                </a:cxnLst>
                <a:rect l="0" t="0" r="r" b="b"/>
                <a:pathLst>
                  <a:path w="223" h="418">
                    <a:moveTo>
                      <a:pt x="212" y="308"/>
                    </a:moveTo>
                    <a:lnTo>
                      <a:pt x="215" y="334"/>
                    </a:lnTo>
                    <a:lnTo>
                      <a:pt x="216" y="345"/>
                    </a:lnTo>
                    <a:lnTo>
                      <a:pt x="220" y="367"/>
                    </a:lnTo>
                    <a:lnTo>
                      <a:pt x="223" y="395"/>
                    </a:lnTo>
                    <a:lnTo>
                      <a:pt x="223" y="400"/>
                    </a:lnTo>
                    <a:lnTo>
                      <a:pt x="218" y="401"/>
                    </a:lnTo>
                    <a:lnTo>
                      <a:pt x="212" y="398"/>
                    </a:lnTo>
                    <a:lnTo>
                      <a:pt x="204" y="401"/>
                    </a:lnTo>
                    <a:lnTo>
                      <a:pt x="190" y="395"/>
                    </a:lnTo>
                    <a:lnTo>
                      <a:pt x="187" y="397"/>
                    </a:lnTo>
                    <a:lnTo>
                      <a:pt x="190" y="398"/>
                    </a:lnTo>
                    <a:lnTo>
                      <a:pt x="163" y="407"/>
                    </a:lnTo>
                    <a:lnTo>
                      <a:pt x="163" y="401"/>
                    </a:lnTo>
                    <a:lnTo>
                      <a:pt x="159" y="401"/>
                    </a:lnTo>
                    <a:lnTo>
                      <a:pt x="159" y="403"/>
                    </a:lnTo>
                    <a:lnTo>
                      <a:pt x="160" y="407"/>
                    </a:lnTo>
                    <a:lnTo>
                      <a:pt x="154" y="412"/>
                    </a:lnTo>
                    <a:lnTo>
                      <a:pt x="152" y="417"/>
                    </a:lnTo>
                    <a:lnTo>
                      <a:pt x="145" y="418"/>
                    </a:lnTo>
                    <a:lnTo>
                      <a:pt x="142" y="415"/>
                    </a:lnTo>
                    <a:lnTo>
                      <a:pt x="142" y="414"/>
                    </a:lnTo>
                    <a:lnTo>
                      <a:pt x="140" y="414"/>
                    </a:lnTo>
                    <a:lnTo>
                      <a:pt x="140" y="411"/>
                    </a:lnTo>
                    <a:lnTo>
                      <a:pt x="140" y="411"/>
                    </a:lnTo>
                    <a:lnTo>
                      <a:pt x="140" y="409"/>
                    </a:lnTo>
                    <a:lnTo>
                      <a:pt x="140" y="407"/>
                    </a:lnTo>
                    <a:lnTo>
                      <a:pt x="140" y="406"/>
                    </a:lnTo>
                    <a:lnTo>
                      <a:pt x="140" y="406"/>
                    </a:lnTo>
                    <a:lnTo>
                      <a:pt x="138" y="406"/>
                    </a:lnTo>
                    <a:lnTo>
                      <a:pt x="137" y="403"/>
                    </a:lnTo>
                    <a:lnTo>
                      <a:pt x="137" y="401"/>
                    </a:lnTo>
                    <a:lnTo>
                      <a:pt x="135" y="398"/>
                    </a:lnTo>
                    <a:lnTo>
                      <a:pt x="135" y="397"/>
                    </a:lnTo>
                    <a:lnTo>
                      <a:pt x="134" y="397"/>
                    </a:lnTo>
                    <a:lnTo>
                      <a:pt x="134" y="395"/>
                    </a:lnTo>
                    <a:lnTo>
                      <a:pt x="134" y="395"/>
                    </a:lnTo>
                    <a:lnTo>
                      <a:pt x="132" y="393"/>
                    </a:lnTo>
                    <a:lnTo>
                      <a:pt x="132" y="393"/>
                    </a:lnTo>
                    <a:lnTo>
                      <a:pt x="131" y="392"/>
                    </a:lnTo>
                    <a:lnTo>
                      <a:pt x="129" y="389"/>
                    </a:lnTo>
                    <a:lnTo>
                      <a:pt x="128" y="389"/>
                    </a:lnTo>
                    <a:lnTo>
                      <a:pt x="124" y="382"/>
                    </a:lnTo>
                    <a:lnTo>
                      <a:pt x="126" y="381"/>
                    </a:lnTo>
                    <a:lnTo>
                      <a:pt x="124" y="381"/>
                    </a:lnTo>
                    <a:lnTo>
                      <a:pt x="124" y="379"/>
                    </a:lnTo>
                    <a:lnTo>
                      <a:pt x="123" y="379"/>
                    </a:lnTo>
                    <a:lnTo>
                      <a:pt x="124" y="379"/>
                    </a:lnTo>
                    <a:lnTo>
                      <a:pt x="123" y="379"/>
                    </a:lnTo>
                    <a:lnTo>
                      <a:pt x="123" y="376"/>
                    </a:lnTo>
                    <a:lnTo>
                      <a:pt x="124" y="376"/>
                    </a:lnTo>
                    <a:lnTo>
                      <a:pt x="123" y="376"/>
                    </a:lnTo>
                    <a:lnTo>
                      <a:pt x="123" y="375"/>
                    </a:lnTo>
                    <a:lnTo>
                      <a:pt x="124" y="373"/>
                    </a:lnTo>
                    <a:lnTo>
                      <a:pt x="124" y="373"/>
                    </a:lnTo>
                    <a:lnTo>
                      <a:pt x="124" y="373"/>
                    </a:lnTo>
                    <a:lnTo>
                      <a:pt x="124" y="370"/>
                    </a:lnTo>
                    <a:lnTo>
                      <a:pt x="124" y="367"/>
                    </a:lnTo>
                    <a:lnTo>
                      <a:pt x="126" y="367"/>
                    </a:lnTo>
                    <a:lnTo>
                      <a:pt x="126" y="365"/>
                    </a:lnTo>
                    <a:lnTo>
                      <a:pt x="128" y="365"/>
                    </a:lnTo>
                    <a:lnTo>
                      <a:pt x="126" y="362"/>
                    </a:lnTo>
                    <a:lnTo>
                      <a:pt x="128" y="362"/>
                    </a:lnTo>
                    <a:lnTo>
                      <a:pt x="128" y="359"/>
                    </a:lnTo>
                    <a:lnTo>
                      <a:pt x="128" y="359"/>
                    </a:lnTo>
                    <a:lnTo>
                      <a:pt x="128" y="359"/>
                    </a:lnTo>
                    <a:lnTo>
                      <a:pt x="128" y="358"/>
                    </a:lnTo>
                    <a:lnTo>
                      <a:pt x="129" y="358"/>
                    </a:lnTo>
                    <a:lnTo>
                      <a:pt x="128" y="354"/>
                    </a:lnTo>
                    <a:lnTo>
                      <a:pt x="129" y="354"/>
                    </a:lnTo>
                    <a:lnTo>
                      <a:pt x="131" y="353"/>
                    </a:lnTo>
                    <a:lnTo>
                      <a:pt x="129" y="351"/>
                    </a:lnTo>
                    <a:lnTo>
                      <a:pt x="129" y="351"/>
                    </a:lnTo>
                    <a:lnTo>
                      <a:pt x="129" y="350"/>
                    </a:lnTo>
                    <a:lnTo>
                      <a:pt x="121" y="351"/>
                    </a:lnTo>
                    <a:lnTo>
                      <a:pt x="93" y="353"/>
                    </a:lnTo>
                    <a:lnTo>
                      <a:pt x="87" y="353"/>
                    </a:lnTo>
                    <a:lnTo>
                      <a:pt x="74" y="354"/>
                    </a:lnTo>
                    <a:lnTo>
                      <a:pt x="73" y="354"/>
                    </a:lnTo>
                    <a:lnTo>
                      <a:pt x="54" y="354"/>
                    </a:lnTo>
                    <a:lnTo>
                      <a:pt x="40" y="356"/>
                    </a:lnTo>
                    <a:lnTo>
                      <a:pt x="31" y="356"/>
                    </a:lnTo>
                    <a:lnTo>
                      <a:pt x="1" y="358"/>
                    </a:lnTo>
                    <a:lnTo>
                      <a:pt x="1" y="358"/>
                    </a:lnTo>
                    <a:lnTo>
                      <a:pt x="4" y="354"/>
                    </a:lnTo>
                    <a:lnTo>
                      <a:pt x="6" y="353"/>
                    </a:lnTo>
                    <a:lnTo>
                      <a:pt x="4" y="351"/>
                    </a:lnTo>
                    <a:lnTo>
                      <a:pt x="1" y="347"/>
                    </a:lnTo>
                    <a:lnTo>
                      <a:pt x="3" y="342"/>
                    </a:lnTo>
                    <a:lnTo>
                      <a:pt x="3" y="339"/>
                    </a:lnTo>
                    <a:lnTo>
                      <a:pt x="0" y="337"/>
                    </a:lnTo>
                    <a:lnTo>
                      <a:pt x="0" y="336"/>
                    </a:lnTo>
                    <a:lnTo>
                      <a:pt x="0" y="334"/>
                    </a:lnTo>
                    <a:lnTo>
                      <a:pt x="4" y="334"/>
                    </a:lnTo>
                    <a:lnTo>
                      <a:pt x="7" y="333"/>
                    </a:lnTo>
                    <a:lnTo>
                      <a:pt x="9" y="333"/>
                    </a:lnTo>
                    <a:lnTo>
                      <a:pt x="7" y="329"/>
                    </a:lnTo>
                    <a:lnTo>
                      <a:pt x="6" y="328"/>
                    </a:lnTo>
                    <a:lnTo>
                      <a:pt x="6" y="326"/>
                    </a:lnTo>
                    <a:lnTo>
                      <a:pt x="6" y="325"/>
                    </a:lnTo>
                    <a:lnTo>
                      <a:pt x="4" y="325"/>
                    </a:lnTo>
                    <a:lnTo>
                      <a:pt x="3" y="322"/>
                    </a:lnTo>
                    <a:lnTo>
                      <a:pt x="4" y="320"/>
                    </a:lnTo>
                    <a:lnTo>
                      <a:pt x="6" y="320"/>
                    </a:lnTo>
                    <a:lnTo>
                      <a:pt x="6" y="323"/>
                    </a:lnTo>
                    <a:lnTo>
                      <a:pt x="6" y="323"/>
                    </a:lnTo>
                    <a:lnTo>
                      <a:pt x="9" y="326"/>
                    </a:lnTo>
                    <a:lnTo>
                      <a:pt x="9" y="325"/>
                    </a:lnTo>
                    <a:lnTo>
                      <a:pt x="11" y="323"/>
                    </a:lnTo>
                    <a:lnTo>
                      <a:pt x="9" y="322"/>
                    </a:lnTo>
                    <a:lnTo>
                      <a:pt x="7" y="319"/>
                    </a:lnTo>
                    <a:lnTo>
                      <a:pt x="7" y="312"/>
                    </a:lnTo>
                    <a:lnTo>
                      <a:pt x="7" y="312"/>
                    </a:lnTo>
                    <a:lnTo>
                      <a:pt x="9" y="311"/>
                    </a:lnTo>
                    <a:lnTo>
                      <a:pt x="12" y="309"/>
                    </a:lnTo>
                    <a:lnTo>
                      <a:pt x="14" y="308"/>
                    </a:lnTo>
                    <a:lnTo>
                      <a:pt x="12" y="306"/>
                    </a:lnTo>
                    <a:lnTo>
                      <a:pt x="7" y="306"/>
                    </a:lnTo>
                    <a:lnTo>
                      <a:pt x="6" y="304"/>
                    </a:lnTo>
                    <a:lnTo>
                      <a:pt x="6" y="303"/>
                    </a:lnTo>
                    <a:lnTo>
                      <a:pt x="7" y="301"/>
                    </a:lnTo>
                    <a:lnTo>
                      <a:pt x="9" y="304"/>
                    </a:lnTo>
                    <a:lnTo>
                      <a:pt x="14" y="304"/>
                    </a:lnTo>
                    <a:lnTo>
                      <a:pt x="15" y="301"/>
                    </a:lnTo>
                    <a:lnTo>
                      <a:pt x="14" y="295"/>
                    </a:lnTo>
                    <a:lnTo>
                      <a:pt x="15" y="292"/>
                    </a:lnTo>
                    <a:lnTo>
                      <a:pt x="15" y="292"/>
                    </a:lnTo>
                    <a:lnTo>
                      <a:pt x="17" y="292"/>
                    </a:lnTo>
                    <a:lnTo>
                      <a:pt x="21" y="292"/>
                    </a:lnTo>
                    <a:lnTo>
                      <a:pt x="21" y="292"/>
                    </a:lnTo>
                    <a:lnTo>
                      <a:pt x="21" y="290"/>
                    </a:lnTo>
                    <a:lnTo>
                      <a:pt x="17" y="292"/>
                    </a:lnTo>
                    <a:lnTo>
                      <a:pt x="15" y="292"/>
                    </a:lnTo>
                    <a:lnTo>
                      <a:pt x="17" y="289"/>
                    </a:lnTo>
                    <a:lnTo>
                      <a:pt x="17" y="286"/>
                    </a:lnTo>
                    <a:lnTo>
                      <a:pt x="18" y="283"/>
                    </a:lnTo>
                    <a:lnTo>
                      <a:pt x="20" y="283"/>
                    </a:lnTo>
                    <a:lnTo>
                      <a:pt x="21" y="286"/>
                    </a:lnTo>
                    <a:lnTo>
                      <a:pt x="23" y="286"/>
                    </a:lnTo>
                    <a:lnTo>
                      <a:pt x="23" y="286"/>
                    </a:lnTo>
                    <a:lnTo>
                      <a:pt x="21" y="283"/>
                    </a:lnTo>
                    <a:lnTo>
                      <a:pt x="23" y="281"/>
                    </a:lnTo>
                    <a:lnTo>
                      <a:pt x="26" y="278"/>
                    </a:lnTo>
                    <a:lnTo>
                      <a:pt x="28" y="272"/>
                    </a:lnTo>
                    <a:lnTo>
                      <a:pt x="31" y="272"/>
                    </a:lnTo>
                    <a:lnTo>
                      <a:pt x="34" y="269"/>
                    </a:lnTo>
                    <a:lnTo>
                      <a:pt x="34" y="267"/>
                    </a:lnTo>
                    <a:lnTo>
                      <a:pt x="32" y="267"/>
                    </a:lnTo>
                    <a:lnTo>
                      <a:pt x="29" y="265"/>
                    </a:lnTo>
                    <a:lnTo>
                      <a:pt x="29" y="264"/>
                    </a:lnTo>
                    <a:lnTo>
                      <a:pt x="31" y="264"/>
                    </a:lnTo>
                    <a:lnTo>
                      <a:pt x="32" y="265"/>
                    </a:lnTo>
                    <a:lnTo>
                      <a:pt x="34" y="265"/>
                    </a:lnTo>
                    <a:lnTo>
                      <a:pt x="34" y="262"/>
                    </a:lnTo>
                    <a:lnTo>
                      <a:pt x="35" y="261"/>
                    </a:lnTo>
                    <a:lnTo>
                      <a:pt x="37" y="259"/>
                    </a:lnTo>
                    <a:lnTo>
                      <a:pt x="37" y="256"/>
                    </a:lnTo>
                    <a:lnTo>
                      <a:pt x="37" y="256"/>
                    </a:lnTo>
                    <a:lnTo>
                      <a:pt x="34" y="255"/>
                    </a:lnTo>
                    <a:lnTo>
                      <a:pt x="35" y="258"/>
                    </a:lnTo>
                    <a:lnTo>
                      <a:pt x="34" y="259"/>
                    </a:lnTo>
                    <a:lnTo>
                      <a:pt x="32" y="258"/>
                    </a:lnTo>
                    <a:lnTo>
                      <a:pt x="31" y="259"/>
                    </a:lnTo>
                    <a:lnTo>
                      <a:pt x="28" y="258"/>
                    </a:lnTo>
                    <a:lnTo>
                      <a:pt x="28" y="256"/>
                    </a:lnTo>
                    <a:lnTo>
                      <a:pt x="28" y="253"/>
                    </a:lnTo>
                    <a:lnTo>
                      <a:pt x="31" y="251"/>
                    </a:lnTo>
                    <a:lnTo>
                      <a:pt x="31" y="251"/>
                    </a:lnTo>
                    <a:lnTo>
                      <a:pt x="32" y="251"/>
                    </a:lnTo>
                    <a:lnTo>
                      <a:pt x="34" y="251"/>
                    </a:lnTo>
                    <a:lnTo>
                      <a:pt x="35" y="248"/>
                    </a:lnTo>
                    <a:lnTo>
                      <a:pt x="40" y="251"/>
                    </a:lnTo>
                    <a:lnTo>
                      <a:pt x="40" y="247"/>
                    </a:lnTo>
                    <a:lnTo>
                      <a:pt x="39" y="245"/>
                    </a:lnTo>
                    <a:lnTo>
                      <a:pt x="39" y="245"/>
                    </a:lnTo>
                    <a:lnTo>
                      <a:pt x="40" y="244"/>
                    </a:lnTo>
                    <a:lnTo>
                      <a:pt x="42" y="245"/>
                    </a:lnTo>
                    <a:lnTo>
                      <a:pt x="43" y="244"/>
                    </a:lnTo>
                    <a:lnTo>
                      <a:pt x="45" y="237"/>
                    </a:lnTo>
                    <a:lnTo>
                      <a:pt x="45" y="237"/>
                    </a:lnTo>
                    <a:lnTo>
                      <a:pt x="43" y="241"/>
                    </a:lnTo>
                    <a:lnTo>
                      <a:pt x="39" y="239"/>
                    </a:lnTo>
                    <a:lnTo>
                      <a:pt x="37" y="239"/>
                    </a:lnTo>
                    <a:lnTo>
                      <a:pt x="37" y="236"/>
                    </a:lnTo>
                    <a:lnTo>
                      <a:pt x="39" y="234"/>
                    </a:lnTo>
                    <a:lnTo>
                      <a:pt x="39" y="233"/>
                    </a:lnTo>
                    <a:lnTo>
                      <a:pt x="37" y="231"/>
                    </a:lnTo>
                    <a:lnTo>
                      <a:pt x="35" y="233"/>
                    </a:lnTo>
                    <a:lnTo>
                      <a:pt x="32" y="233"/>
                    </a:lnTo>
                    <a:lnTo>
                      <a:pt x="29" y="228"/>
                    </a:lnTo>
                    <a:lnTo>
                      <a:pt x="28" y="226"/>
                    </a:lnTo>
                    <a:lnTo>
                      <a:pt x="31" y="223"/>
                    </a:lnTo>
                    <a:lnTo>
                      <a:pt x="34" y="228"/>
                    </a:lnTo>
                    <a:lnTo>
                      <a:pt x="35" y="228"/>
                    </a:lnTo>
                    <a:lnTo>
                      <a:pt x="37" y="228"/>
                    </a:lnTo>
                    <a:lnTo>
                      <a:pt x="37" y="226"/>
                    </a:lnTo>
                    <a:lnTo>
                      <a:pt x="32" y="223"/>
                    </a:lnTo>
                    <a:lnTo>
                      <a:pt x="31" y="222"/>
                    </a:lnTo>
                    <a:lnTo>
                      <a:pt x="32" y="220"/>
                    </a:lnTo>
                    <a:lnTo>
                      <a:pt x="34" y="220"/>
                    </a:lnTo>
                    <a:lnTo>
                      <a:pt x="35" y="217"/>
                    </a:lnTo>
                    <a:lnTo>
                      <a:pt x="37" y="217"/>
                    </a:lnTo>
                    <a:lnTo>
                      <a:pt x="35" y="216"/>
                    </a:lnTo>
                    <a:lnTo>
                      <a:pt x="34" y="216"/>
                    </a:lnTo>
                    <a:lnTo>
                      <a:pt x="32" y="217"/>
                    </a:lnTo>
                    <a:lnTo>
                      <a:pt x="32" y="219"/>
                    </a:lnTo>
                    <a:lnTo>
                      <a:pt x="29" y="220"/>
                    </a:lnTo>
                    <a:lnTo>
                      <a:pt x="26" y="216"/>
                    </a:lnTo>
                    <a:lnTo>
                      <a:pt x="26" y="214"/>
                    </a:lnTo>
                    <a:lnTo>
                      <a:pt x="31" y="208"/>
                    </a:lnTo>
                    <a:lnTo>
                      <a:pt x="29" y="206"/>
                    </a:lnTo>
                    <a:lnTo>
                      <a:pt x="26" y="206"/>
                    </a:lnTo>
                    <a:lnTo>
                      <a:pt x="25" y="205"/>
                    </a:lnTo>
                    <a:lnTo>
                      <a:pt x="26" y="198"/>
                    </a:lnTo>
                    <a:lnTo>
                      <a:pt x="29" y="195"/>
                    </a:lnTo>
                    <a:lnTo>
                      <a:pt x="29" y="189"/>
                    </a:lnTo>
                    <a:lnTo>
                      <a:pt x="28" y="186"/>
                    </a:lnTo>
                    <a:lnTo>
                      <a:pt x="28" y="186"/>
                    </a:lnTo>
                    <a:lnTo>
                      <a:pt x="26" y="187"/>
                    </a:lnTo>
                    <a:lnTo>
                      <a:pt x="26" y="191"/>
                    </a:lnTo>
                    <a:lnTo>
                      <a:pt x="26" y="192"/>
                    </a:lnTo>
                    <a:lnTo>
                      <a:pt x="23" y="194"/>
                    </a:lnTo>
                    <a:lnTo>
                      <a:pt x="21" y="192"/>
                    </a:lnTo>
                    <a:lnTo>
                      <a:pt x="21" y="191"/>
                    </a:lnTo>
                    <a:lnTo>
                      <a:pt x="23" y="186"/>
                    </a:lnTo>
                    <a:lnTo>
                      <a:pt x="23" y="184"/>
                    </a:lnTo>
                    <a:lnTo>
                      <a:pt x="23" y="183"/>
                    </a:lnTo>
                    <a:lnTo>
                      <a:pt x="25" y="181"/>
                    </a:lnTo>
                    <a:lnTo>
                      <a:pt x="26" y="181"/>
                    </a:lnTo>
                    <a:lnTo>
                      <a:pt x="26" y="180"/>
                    </a:lnTo>
                    <a:lnTo>
                      <a:pt x="25" y="177"/>
                    </a:lnTo>
                    <a:lnTo>
                      <a:pt x="21" y="175"/>
                    </a:lnTo>
                    <a:lnTo>
                      <a:pt x="21" y="173"/>
                    </a:lnTo>
                    <a:lnTo>
                      <a:pt x="21" y="172"/>
                    </a:lnTo>
                    <a:lnTo>
                      <a:pt x="26" y="173"/>
                    </a:lnTo>
                    <a:lnTo>
                      <a:pt x="28" y="172"/>
                    </a:lnTo>
                    <a:lnTo>
                      <a:pt x="28" y="170"/>
                    </a:lnTo>
                    <a:lnTo>
                      <a:pt x="28" y="166"/>
                    </a:lnTo>
                    <a:lnTo>
                      <a:pt x="29" y="164"/>
                    </a:lnTo>
                    <a:lnTo>
                      <a:pt x="31" y="161"/>
                    </a:lnTo>
                    <a:lnTo>
                      <a:pt x="29" y="159"/>
                    </a:lnTo>
                    <a:lnTo>
                      <a:pt x="28" y="159"/>
                    </a:lnTo>
                    <a:lnTo>
                      <a:pt x="26" y="164"/>
                    </a:lnTo>
                    <a:lnTo>
                      <a:pt x="25" y="161"/>
                    </a:lnTo>
                    <a:lnTo>
                      <a:pt x="23" y="158"/>
                    </a:lnTo>
                    <a:lnTo>
                      <a:pt x="25" y="155"/>
                    </a:lnTo>
                    <a:lnTo>
                      <a:pt x="25" y="152"/>
                    </a:lnTo>
                    <a:lnTo>
                      <a:pt x="28" y="150"/>
                    </a:lnTo>
                    <a:lnTo>
                      <a:pt x="28" y="148"/>
                    </a:lnTo>
                    <a:lnTo>
                      <a:pt x="28" y="145"/>
                    </a:lnTo>
                    <a:lnTo>
                      <a:pt x="28" y="145"/>
                    </a:lnTo>
                    <a:lnTo>
                      <a:pt x="26" y="145"/>
                    </a:lnTo>
                    <a:lnTo>
                      <a:pt x="26" y="148"/>
                    </a:lnTo>
                    <a:lnTo>
                      <a:pt x="23" y="152"/>
                    </a:lnTo>
                    <a:lnTo>
                      <a:pt x="20" y="152"/>
                    </a:lnTo>
                    <a:lnTo>
                      <a:pt x="18" y="150"/>
                    </a:lnTo>
                    <a:lnTo>
                      <a:pt x="20" y="148"/>
                    </a:lnTo>
                    <a:lnTo>
                      <a:pt x="25" y="147"/>
                    </a:lnTo>
                    <a:lnTo>
                      <a:pt x="25" y="145"/>
                    </a:lnTo>
                    <a:lnTo>
                      <a:pt x="25" y="145"/>
                    </a:lnTo>
                    <a:lnTo>
                      <a:pt x="23" y="142"/>
                    </a:lnTo>
                    <a:lnTo>
                      <a:pt x="21" y="141"/>
                    </a:lnTo>
                    <a:lnTo>
                      <a:pt x="21" y="142"/>
                    </a:lnTo>
                    <a:lnTo>
                      <a:pt x="21" y="145"/>
                    </a:lnTo>
                    <a:lnTo>
                      <a:pt x="20" y="147"/>
                    </a:lnTo>
                    <a:lnTo>
                      <a:pt x="17" y="147"/>
                    </a:lnTo>
                    <a:lnTo>
                      <a:pt x="17" y="145"/>
                    </a:lnTo>
                    <a:lnTo>
                      <a:pt x="18" y="145"/>
                    </a:lnTo>
                    <a:lnTo>
                      <a:pt x="20" y="141"/>
                    </a:lnTo>
                    <a:lnTo>
                      <a:pt x="20" y="141"/>
                    </a:lnTo>
                    <a:lnTo>
                      <a:pt x="18" y="139"/>
                    </a:lnTo>
                    <a:lnTo>
                      <a:pt x="18" y="139"/>
                    </a:lnTo>
                    <a:lnTo>
                      <a:pt x="17" y="138"/>
                    </a:lnTo>
                    <a:lnTo>
                      <a:pt x="17" y="134"/>
                    </a:lnTo>
                    <a:lnTo>
                      <a:pt x="20" y="136"/>
                    </a:lnTo>
                    <a:lnTo>
                      <a:pt x="21" y="136"/>
                    </a:lnTo>
                    <a:lnTo>
                      <a:pt x="21" y="133"/>
                    </a:lnTo>
                    <a:lnTo>
                      <a:pt x="21" y="130"/>
                    </a:lnTo>
                    <a:lnTo>
                      <a:pt x="18" y="128"/>
                    </a:lnTo>
                    <a:lnTo>
                      <a:pt x="17" y="127"/>
                    </a:lnTo>
                    <a:lnTo>
                      <a:pt x="17" y="124"/>
                    </a:lnTo>
                    <a:lnTo>
                      <a:pt x="20" y="124"/>
                    </a:lnTo>
                    <a:lnTo>
                      <a:pt x="23" y="127"/>
                    </a:lnTo>
                    <a:lnTo>
                      <a:pt x="26" y="128"/>
                    </a:lnTo>
                    <a:lnTo>
                      <a:pt x="29" y="127"/>
                    </a:lnTo>
                    <a:lnTo>
                      <a:pt x="28" y="124"/>
                    </a:lnTo>
                    <a:lnTo>
                      <a:pt x="28" y="124"/>
                    </a:lnTo>
                    <a:lnTo>
                      <a:pt x="25" y="124"/>
                    </a:lnTo>
                    <a:lnTo>
                      <a:pt x="23" y="124"/>
                    </a:lnTo>
                    <a:lnTo>
                      <a:pt x="21" y="124"/>
                    </a:lnTo>
                    <a:lnTo>
                      <a:pt x="21" y="119"/>
                    </a:lnTo>
                    <a:lnTo>
                      <a:pt x="21" y="117"/>
                    </a:lnTo>
                    <a:lnTo>
                      <a:pt x="25" y="117"/>
                    </a:lnTo>
                    <a:lnTo>
                      <a:pt x="26" y="117"/>
                    </a:lnTo>
                    <a:lnTo>
                      <a:pt x="28" y="119"/>
                    </a:lnTo>
                    <a:lnTo>
                      <a:pt x="29" y="119"/>
                    </a:lnTo>
                    <a:lnTo>
                      <a:pt x="31" y="117"/>
                    </a:lnTo>
                    <a:lnTo>
                      <a:pt x="31" y="117"/>
                    </a:lnTo>
                    <a:lnTo>
                      <a:pt x="31" y="116"/>
                    </a:lnTo>
                    <a:lnTo>
                      <a:pt x="29" y="114"/>
                    </a:lnTo>
                    <a:lnTo>
                      <a:pt x="28" y="113"/>
                    </a:lnTo>
                    <a:lnTo>
                      <a:pt x="26" y="111"/>
                    </a:lnTo>
                    <a:lnTo>
                      <a:pt x="29" y="105"/>
                    </a:lnTo>
                    <a:lnTo>
                      <a:pt x="25" y="102"/>
                    </a:lnTo>
                    <a:lnTo>
                      <a:pt x="25" y="99"/>
                    </a:lnTo>
                    <a:lnTo>
                      <a:pt x="25" y="99"/>
                    </a:lnTo>
                    <a:lnTo>
                      <a:pt x="28" y="100"/>
                    </a:lnTo>
                    <a:lnTo>
                      <a:pt x="29" y="99"/>
                    </a:lnTo>
                    <a:lnTo>
                      <a:pt x="29" y="102"/>
                    </a:lnTo>
                    <a:lnTo>
                      <a:pt x="31" y="102"/>
                    </a:lnTo>
                    <a:lnTo>
                      <a:pt x="32" y="102"/>
                    </a:lnTo>
                    <a:lnTo>
                      <a:pt x="32" y="100"/>
                    </a:lnTo>
                    <a:lnTo>
                      <a:pt x="31" y="99"/>
                    </a:lnTo>
                    <a:lnTo>
                      <a:pt x="31" y="97"/>
                    </a:lnTo>
                    <a:lnTo>
                      <a:pt x="32" y="95"/>
                    </a:lnTo>
                    <a:lnTo>
                      <a:pt x="37" y="95"/>
                    </a:lnTo>
                    <a:lnTo>
                      <a:pt x="37" y="89"/>
                    </a:lnTo>
                    <a:lnTo>
                      <a:pt x="35" y="89"/>
                    </a:lnTo>
                    <a:lnTo>
                      <a:pt x="32" y="88"/>
                    </a:lnTo>
                    <a:lnTo>
                      <a:pt x="32" y="85"/>
                    </a:lnTo>
                    <a:lnTo>
                      <a:pt x="34" y="83"/>
                    </a:lnTo>
                    <a:lnTo>
                      <a:pt x="39" y="86"/>
                    </a:lnTo>
                    <a:lnTo>
                      <a:pt x="40" y="85"/>
                    </a:lnTo>
                    <a:lnTo>
                      <a:pt x="42" y="83"/>
                    </a:lnTo>
                    <a:lnTo>
                      <a:pt x="40" y="81"/>
                    </a:lnTo>
                    <a:lnTo>
                      <a:pt x="34" y="80"/>
                    </a:lnTo>
                    <a:lnTo>
                      <a:pt x="32" y="78"/>
                    </a:lnTo>
                    <a:lnTo>
                      <a:pt x="34" y="77"/>
                    </a:lnTo>
                    <a:lnTo>
                      <a:pt x="37" y="80"/>
                    </a:lnTo>
                    <a:lnTo>
                      <a:pt x="40" y="78"/>
                    </a:lnTo>
                    <a:lnTo>
                      <a:pt x="40" y="74"/>
                    </a:lnTo>
                    <a:lnTo>
                      <a:pt x="40" y="72"/>
                    </a:lnTo>
                    <a:lnTo>
                      <a:pt x="42" y="72"/>
                    </a:lnTo>
                    <a:lnTo>
                      <a:pt x="43" y="74"/>
                    </a:lnTo>
                    <a:lnTo>
                      <a:pt x="45" y="70"/>
                    </a:lnTo>
                    <a:lnTo>
                      <a:pt x="43" y="66"/>
                    </a:lnTo>
                    <a:lnTo>
                      <a:pt x="43" y="66"/>
                    </a:lnTo>
                    <a:lnTo>
                      <a:pt x="48" y="64"/>
                    </a:lnTo>
                    <a:lnTo>
                      <a:pt x="50" y="66"/>
                    </a:lnTo>
                    <a:lnTo>
                      <a:pt x="48" y="70"/>
                    </a:lnTo>
                    <a:lnTo>
                      <a:pt x="50" y="70"/>
                    </a:lnTo>
                    <a:lnTo>
                      <a:pt x="50" y="69"/>
                    </a:lnTo>
                    <a:lnTo>
                      <a:pt x="50" y="66"/>
                    </a:lnTo>
                    <a:lnTo>
                      <a:pt x="53" y="63"/>
                    </a:lnTo>
                    <a:lnTo>
                      <a:pt x="56" y="60"/>
                    </a:lnTo>
                    <a:lnTo>
                      <a:pt x="56" y="58"/>
                    </a:lnTo>
                    <a:lnTo>
                      <a:pt x="54" y="55"/>
                    </a:lnTo>
                    <a:lnTo>
                      <a:pt x="54" y="52"/>
                    </a:lnTo>
                    <a:lnTo>
                      <a:pt x="56" y="52"/>
                    </a:lnTo>
                    <a:lnTo>
                      <a:pt x="57" y="50"/>
                    </a:lnTo>
                    <a:lnTo>
                      <a:pt x="57" y="49"/>
                    </a:lnTo>
                    <a:lnTo>
                      <a:pt x="54" y="46"/>
                    </a:lnTo>
                    <a:lnTo>
                      <a:pt x="53" y="42"/>
                    </a:lnTo>
                    <a:lnTo>
                      <a:pt x="54" y="41"/>
                    </a:lnTo>
                    <a:lnTo>
                      <a:pt x="54" y="36"/>
                    </a:lnTo>
                    <a:lnTo>
                      <a:pt x="56" y="38"/>
                    </a:lnTo>
                    <a:lnTo>
                      <a:pt x="56" y="41"/>
                    </a:lnTo>
                    <a:lnTo>
                      <a:pt x="56" y="42"/>
                    </a:lnTo>
                    <a:lnTo>
                      <a:pt x="59" y="42"/>
                    </a:lnTo>
                    <a:lnTo>
                      <a:pt x="60" y="39"/>
                    </a:lnTo>
                    <a:lnTo>
                      <a:pt x="60" y="36"/>
                    </a:lnTo>
                    <a:lnTo>
                      <a:pt x="57" y="36"/>
                    </a:lnTo>
                    <a:lnTo>
                      <a:pt x="56" y="36"/>
                    </a:lnTo>
                    <a:lnTo>
                      <a:pt x="56" y="28"/>
                    </a:lnTo>
                    <a:lnTo>
                      <a:pt x="56" y="27"/>
                    </a:lnTo>
                    <a:lnTo>
                      <a:pt x="57" y="27"/>
                    </a:lnTo>
                    <a:lnTo>
                      <a:pt x="59" y="28"/>
                    </a:lnTo>
                    <a:lnTo>
                      <a:pt x="59" y="30"/>
                    </a:lnTo>
                    <a:lnTo>
                      <a:pt x="57" y="33"/>
                    </a:lnTo>
                    <a:lnTo>
                      <a:pt x="59" y="33"/>
                    </a:lnTo>
                    <a:lnTo>
                      <a:pt x="59" y="35"/>
                    </a:lnTo>
                    <a:lnTo>
                      <a:pt x="62" y="33"/>
                    </a:lnTo>
                    <a:lnTo>
                      <a:pt x="62" y="31"/>
                    </a:lnTo>
                    <a:lnTo>
                      <a:pt x="60" y="27"/>
                    </a:lnTo>
                    <a:lnTo>
                      <a:pt x="60" y="25"/>
                    </a:lnTo>
                    <a:lnTo>
                      <a:pt x="59" y="22"/>
                    </a:lnTo>
                    <a:lnTo>
                      <a:pt x="59" y="21"/>
                    </a:lnTo>
                    <a:lnTo>
                      <a:pt x="62" y="21"/>
                    </a:lnTo>
                    <a:lnTo>
                      <a:pt x="62" y="21"/>
                    </a:lnTo>
                    <a:lnTo>
                      <a:pt x="62" y="24"/>
                    </a:lnTo>
                    <a:lnTo>
                      <a:pt x="62" y="25"/>
                    </a:lnTo>
                    <a:lnTo>
                      <a:pt x="64" y="24"/>
                    </a:lnTo>
                    <a:lnTo>
                      <a:pt x="68" y="22"/>
                    </a:lnTo>
                    <a:lnTo>
                      <a:pt x="70" y="24"/>
                    </a:lnTo>
                    <a:lnTo>
                      <a:pt x="71" y="22"/>
                    </a:lnTo>
                    <a:lnTo>
                      <a:pt x="71" y="21"/>
                    </a:lnTo>
                    <a:lnTo>
                      <a:pt x="71" y="21"/>
                    </a:lnTo>
                    <a:lnTo>
                      <a:pt x="73" y="19"/>
                    </a:lnTo>
                    <a:lnTo>
                      <a:pt x="74" y="16"/>
                    </a:lnTo>
                    <a:lnTo>
                      <a:pt x="74" y="14"/>
                    </a:lnTo>
                    <a:lnTo>
                      <a:pt x="73" y="14"/>
                    </a:lnTo>
                    <a:lnTo>
                      <a:pt x="70" y="11"/>
                    </a:lnTo>
                    <a:lnTo>
                      <a:pt x="70" y="10"/>
                    </a:lnTo>
                    <a:lnTo>
                      <a:pt x="107" y="8"/>
                    </a:lnTo>
                    <a:lnTo>
                      <a:pt x="112" y="7"/>
                    </a:lnTo>
                    <a:lnTo>
                      <a:pt x="131" y="5"/>
                    </a:lnTo>
                    <a:lnTo>
                      <a:pt x="140" y="5"/>
                    </a:lnTo>
                    <a:lnTo>
                      <a:pt x="152" y="5"/>
                    </a:lnTo>
                    <a:lnTo>
                      <a:pt x="165" y="3"/>
                    </a:lnTo>
                    <a:lnTo>
                      <a:pt x="167" y="3"/>
                    </a:lnTo>
                    <a:lnTo>
                      <a:pt x="193" y="0"/>
                    </a:lnTo>
                    <a:lnTo>
                      <a:pt x="195" y="0"/>
                    </a:lnTo>
                    <a:lnTo>
                      <a:pt x="204" y="0"/>
                    </a:lnTo>
                    <a:lnTo>
                      <a:pt x="209" y="7"/>
                    </a:lnTo>
                    <a:lnTo>
                      <a:pt x="210" y="8"/>
                    </a:lnTo>
                    <a:lnTo>
                      <a:pt x="212" y="8"/>
                    </a:lnTo>
                    <a:lnTo>
                      <a:pt x="212" y="36"/>
                    </a:lnTo>
                    <a:lnTo>
                      <a:pt x="210" y="46"/>
                    </a:lnTo>
                    <a:lnTo>
                      <a:pt x="210" y="58"/>
                    </a:lnTo>
                    <a:lnTo>
                      <a:pt x="210" y="78"/>
                    </a:lnTo>
                    <a:lnTo>
                      <a:pt x="210" y="81"/>
                    </a:lnTo>
                    <a:lnTo>
                      <a:pt x="210" y="108"/>
                    </a:lnTo>
                    <a:lnTo>
                      <a:pt x="209" y="127"/>
                    </a:lnTo>
                    <a:lnTo>
                      <a:pt x="209" y="148"/>
                    </a:lnTo>
                    <a:lnTo>
                      <a:pt x="209" y="173"/>
                    </a:lnTo>
                    <a:lnTo>
                      <a:pt x="209" y="180"/>
                    </a:lnTo>
                    <a:lnTo>
                      <a:pt x="209" y="209"/>
                    </a:lnTo>
                    <a:lnTo>
                      <a:pt x="209" y="233"/>
                    </a:lnTo>
                    <a:lnTo>
                      <a:pt x="209" y="239"/>
                    </a:lnTo>
                    <a:lnTo>
                      <a:pt x="209" y="269"/>
                    </a:lnTo>
                    <a:lnTo>
                      <a:pt x="209" y="284"/>
                    </a:lnTo>
                    <a:lnTo>
                      <a:pt x="212" y="308"/>
                    </a:lnTo>
                    <a:lnTo>
                      <a:pt x="212" y="308"/>
                    </a:lnTo>
                    <a:close/>
                  </a:path>
                </a:pathLst>
              </a:custGeom>
              <a:grpFill/>
              <a:ln w="4826" cap="rnd">
                <a:solidFill>
                  <a:schemeClr val="bg1"/>
                </a:solidFill>
                <a:prstDash val="solid"/>
                <a:round/>
                <a:headEnd/>
                <a:tailEnd/>
              </a:ln>
            </p:spPr>
            <p:txBody>
              <a:bodyPr/>
              <a:lstStyle/>
              <a:p>
                <a:pPr>
                  <a:defRPr/>
                </a:pPr>
                <a:endParaRPr lang="en-US">
                  <a:latin typeface="Arial" charset="0"/>
                </a:endParaRPr>
              </a:p>
            </p:txBody>
          </p:sp>
          <p:sp>
            <p:nvSpPr>
              <p:cNvPr id="55" name="Freeform 54"/>
              <p:cNvSpPr>
                <a:spLocks/>
              </p:cNvSpPr>
              <p:nvPr/>
            </p:nvSpPr>
            <p:spPr bwMode="auto">
              <a:xfrm>
                <a:off x="4837113" y="3636963"/>
                <a:ext cx="660400" cy="649287"/>
              </a:xfrm>
              <a:custGeom>
                <a:avLst/>
                <a:gdLst/>
                <a:ahLst/>
                <a:cxnLst>
                  <a:cxn ang="0">
                    <a:pos x="11" y="84"/>
                  </a:cxn>
                  <a:cxn ang="0">
                    <a:pos x="33" y="9"/>
                  </a:cxn>
                  <a:cxn ang="0">
                    <a:pos x="116" y="8"/>
                  </a:cxn>
                  <a:cxn ang="0">
                    <a:pos x="201" y="5"/>
                  </a:cxn>
                  <a:cxn ang="0">
                    <a:pos x="281" y="3"/>
                  </a:cxn>
                  <a:cxn ang="0">
                    <a:pos x="286" y="11"/>
                  </a:cxn>
                  <a:cxn ang="0">
                    <a:pos x="281" y="25"/>
                  </a:cxn>
                  <a:cxn ang="0">
                    <a:pos x="272" y="36"/>
                  </a:cxn>
                  <a:cxn ang="0">
                    <a:pos x="314" y="47"/>
                  </a:cxn>
                  <a:cxn ang="0">
                    <a:pos x="307" y="50"/>
                  </a:cxn>
                  <a:cxn ang="0">
                    <a:pos x="307" y="56"/>
                  </a:cxn>
                  <a:cxn ang="0">
                    <a:pos x="297" y="66"/>
                  </a:cxn>
                  <a:cxn ang="0">
                    <a:pos x="303" y="72"/>
                  </a:cxn>
                  <a:cxn ang="0">
                    <a:pos x="298" y="83"/>
                  </a:cxn>
                  <a:cxn ang="0">
                    <a:pos x="292" y="84"/>
                  </a:cxn>
                  <a:cxn ang="0">
                    <a:pos x="289" y="88"/>
                  </a:cxn>
                  <a:cxn ang="0">
                    <a:pos x="286" y="94"/>
                  </a:cxn>
                  <a:cxn ang="0">
                    <a:pos x="289" y="100"/>
                  </a:cxn>
                  <a:cxn ang="0">
                    <a:pos x="290" y="106"/>
                  </a:cxn>
                  <a:cxn ang="0">
                    <a:pos x="287" y="117"/>
                  </a:cxn>
                  <a:cxn ang="0">
                    <a:pos x="278" y="130"/>
                  </a:cxn>
                  <a:cxn ang="0">
                    <a:pos x="279" y="141"/>
                  </a:cxn>
                  <a:cxn ang="0">
                    <a:pos x="270" y="145"/>
                  </a:cxn>
                  <a:cxn ang="0">
                    <a:pos x="268" y="145"/>
                  </a:cxn>
                  <a:cxn ang="0">
                    <a:pos x="265" y="153"/>
                  </a:cxn>
                  <a:cxn ang="0">
                    <a:pos x="264" y="156"/>
                  </a:cxn>
                  <a:cxn ang="0">
                    <a:pos x="264" y="161"/>
                  </a:cxn>
                  <a:cxn ang="0">
                    <a:pos x="265" y="169"/>
                  </a:cxn>
                  <a:cxn ang="0">
                    <a:pos x="264" y="180"/>
                  </a:cxn>
                  <a:cxn ang="0">
                    <a:pos x="258" y="186"/>
                  </a:cxn>
                  <a:cxn ang="0">
                    <a:pos x="250" y="192"/>
                  </a:cxn>
                  <a:cxn ang="0">
                    <a:pos x="240" y="198"/>
                  </a:cxn>
                  <a:cxn ang="0">
                    <a:pos x="242" y="203"/>
                  </a:cxn>
                  <a:cxn ang="0">
                    <a:pos x="240" y="215"/>
                  </a:cxn>
                  <a:cxn ang="0">
                    <a:pos x="237" y="222"/>
                  </a:cxn>
                  <a:cxn ang="0">
                    <a:pos x="237" y="225"/>
                  </a:cxn>
                  <a:cxn ang="0">
                    <a:pos x="239" y="237"/>
                  </a:cxn>
                  <a:cxn ang="0">
                    <a:pos x="229" y="239"/>
                  </a:cxn>
                  <a:cxn ang="0">
                    <a:pos x="237" y="247"/>
                  </a:cxn>
                  <a:cxn ang="0">
                    <a:pos x="226" y="248"/>
                  </a:cxn>
                  <a:cxn ang="0">
                    <a:pos x="225" y="258"/>
                  </a:cxn>
                  <a:cxn ang="0">
                    <a:pos x="225" y="265"/>
                  </a:cxn>
                  <a:cxn ang="0">
                    <a:pos x="231" y="262"/>
                  </a:cxn>
                  <a:cxn ang="0">
                    <a:pos x="228" y="272"/>
                  </a:cxn>
                  <a:cxn ang="0">
                    <a:pos x="236" y="268"/>
                  </a:cxn>
                  <a:cxn ang="0">
                    <a:pos x="234" y="284"/>
                  </a:cxn>
                  <a:cxn ang="0">
                    <a:pos x="236" y="290"/>
                  </a:cxn>
                  <a:cxn ang="0">
                    <a:pos x="233" y="297"/>
                  </a:cxn>
                  <a:cxn ang="0">
                    <a:pos x="226" y="304"/>
                  </a:cxn>
                  <a:cxn ang="0">
                    <a:pos x="95" y="309"/>
                  </a:cxn>
                  <a:cxn ang="0">
                    <a:pos x="42" y="264"/>
                  </a:cxn>
                  <a:cxn ang="0">
                    <a:pos x="30" y="262"/>
                  </a:cxn>
                  <a:cxn ang="0">
                    <a:pos x="27" y="262"/>
                  </a:cxn>
                  <a:cxn ang="0">
                    <a:pos x="17" y="264"/>
                  </a:cxn>
                  <a:cxn ang="0">
                    <a:pos x="16" y="261"/>
                  </a:cxn>
                  <a:cxn ang="0">
                    <a:pos x="13" y="231"/>
                  </a:cxn>
                </a:cxnLst>
                <a:rect l="0" t="0" r="r" b="b"/>
                <a:pathLst>
                  <a:path w="314" h="309">
                    <a:moveTo>
                      <a:pt x="13" y="209"/>
                    </a:moveTo>
                    <a:lnTo>
                      <a:pt x="13" y="183"/>
                    </a:lnTo>
                    <a:lnTo>
                      <a:pt x="13" y="162"/>
                    </a:lnTo>
                    <a:lnTo>
                      <a:pt x="14" y="147"/>
                    </a:lnTo>
                    <a:lnTo>
                      <a:pt x="14" y="105"/>
                    </a:lnTo>
                    <a:lnTo>
                      <a:pt x="11" y="84"/>
                    </a:lnTo>
                    <a:lnTo>
                      <a:pt x="9" y="75"/>
                    </a:lnTo>
                    <a:lnTo>
                      <a:pt x="5" y="44"/>
                    </a:lnTo>
                    <a:lnTo>
                      <a:pt x="5" y="39"/>
                    </a:lnTo>
                    <a:lnTo>
                      <a:pt x="0" y="13"/>
                    </a:lnTo>
                    <a:lnTo>
                      <a:pt x="0" y="11"/>
                    </a:lnTo>
                    <a:lnTo>
                      <a:pt x="33" y="9"/>
                    </a:lnTo>
                    <a:lnTo>
                      <a:pt x="48" y="9"/>
                    </a:lnTo>
                    <a:lnTo>
                      <a:pt x="64" y="9"/>
                    </a:lnTo>
                    <a:lnTo>
                      <a:pt x="81" y="9"/>
                    </a:lnTo>
                    <a:lnTo>
                      <a:pt x="83" y="9"/>
                    </a:lnTo>
                    <a:lnTo>
                      <a:pt x="111" y="8"/>
                    </a:lnTo>
                    <a:lnTo>
                      <a:pt x="116" y="8"/>
                    </a:lnTo>
                    <a:lnTo>
                      <a:pt x="131" y="8"/>
                    </a:lnTo>
                    <a:lnTo>
                      <a:pt x="155" y="6"/>
                    </a:lnTo>
                    <a:lnTo>
                      <a:pt x="156" y="6"/>
                    </a:lnTo>
                    <a:lnTo>
                      <a:pt x="183" y="6"/>
                    </a:lnTo>
                    <a:lnTo>
                      <a:pt x="198" y="5"/>
                    </a:lnTo>
                    <a:lnTo>
                      <a:pt x="201" y="5"/>
                    </a:lnTo>
                    <a:lnTo>
                      <a:pt x="219" y="3"/>
                    </a:lnTo>
                    <a:lnTo>
                      <a:pt x="239" y="3"/>
                    </a:lnTo>
                    <a:lnTo>
                      <a:pt x="253" y="2"/>
                    </a:lnTo>
                    <a:lnTo>
                      <a:pt x="275" y="0"/>
                    </a:lnTo>
                    <a:lnTo>
                      <a:pt x="279" y="0"/>
                    </a:lnTo>
                    <a:lnTo>
                      <a:pt x="281" y="3"/>
                    </a:lnTo>
                    <a:lnTo>
                      <a:pt x="282" y="3"/>
                    </a:lnTo>
                    <a:lnTo>
                      <a:pt x="281" y="6"/>
                    </a:lnTo>
                    <a:lnTo>
                      <a:pt x="282" y="8"/>
                    </a:lnTo>
                    <a:lnTo>
                      <a:pt x="284" y="8"/>
                    </a:lnTo>
                    <a:lnTo>
                      <a:pt x="286" y="9"/>
                    </a:lnTo>
                    <a:lnTo>
                      <a:pt x="286" y="11"/>
                    </a:lnTo>
                    <a:lnTo>
                      <a:pt x="286" y="14"/>
                    </a:lnTo>
                    <a:lnTo>
                      <a:pt x="287" y="16"/>
                    </a:lnTo>
                    <a:lnTo>
                      <a:pt x="286" y="19"/>
                    </a:lnTo>
                    <a:lnTo>
                      <a:pt x="282" y="20"/>
                    </a:lnTo>
                    <a:lnTo>
                      <a:pt x="282" y="25"/>
                    </a:lnTo>
                    <a:lnTo>
                      <a:pt x="281" y="25"/>
                    </a:lnTo>
                    <a:lnTo>
                      <a:pt x="276" y="28"/>
                    </a:lnTo>
                    <a:lnTo>
                      <a:pt x="276" y="30"/>
                    </a:lnTo>
                    <a:lnTo>
                      <a:pt x="276" y="31"/>
                    </a:lnTo>
                    <a:lnTo>
                      <a:pt x="275" y="33"/>
                    </a:lnTo>
                    <a:lnTo>
                      <a:pt x="273" y="33"/>
                    </a:lnTo>
                    <a:lnTo>
                      <a:pt x="272" y="36"/>
                    </a:lnTo>
                    <a:lnTo>
                      <a:pt x="267" y="44"/>
                    </a:lnTo>
                    <a:lnTo>
                      <a:pt x="273" y="44"/>
                    </a:lnTo>
                    <a:lnTo>
                      <a:pt x="293" y="42"/>
                    </a:lnTo>
                    <a:lnTo>
                      <a:pt x="309" y="41"/>
                    </a:lnTo>
                    <a:lnTo>
                      <a:pt x="311" y="44"/>
                    </a:lnTo>
                    <a:lnTo>
                      <a:pt x="314" y="47"/>
                    </a:lnTo>
                    <a:lnTo>
                      <a:pt x="314" y="48"/>
                    </a:lnTo>
                    <a:lnTo>
                      <a:pt x="314" y="50"/>
                    </a:lnTo>
                    <a:lnTo>
                      <a:pt x="314" y="50"/>
                    </a:lnTo>
                    <a:lnTo>
                      <a:pt x="311" y="48"/>
                    </a:lnTo>
                    <a:lnTo>
                      <a:pt x="309" y="48"/>
                    </a:lnTo>
                    <a:lnTo>
                      <a:pt x="307" y="50"/>
                    </a:lnTo>
                    <a:lnTo>
                      <a:pt x="307" y="52"/>
                    </a:lnTo>
                    <a:lnTo>
                      <a:pt x="307" y="53"/>
                    </a:lnTo>
                    <a:lnTo>
                      <a:pt x="311" y="55"/>
                    </a:lnTo>
                    <a:lnTo>
                      <a:pt x="311" y="56"/>
                    </a:lnTo>
                    <a:lnTo>
                      <a:pt x="309" y="58"/>
                    </a:lnTo>
                    <a:lnTo>
                      <a:pt x="307" y="56"/>
                    </a:lnTo>
                    <a:lnTo>
                      <a:pt x="306" y="58"/>
                    </a:lnTo>
                    <a:lnTo>
                      <a:pt x="306" y="61"/>
                    </a:lnTo>
                    <a:lnTo>
                      <a:pt x="304" y="63"/>
                    </a:lnTo>
                    <a:lnTo>
                      <a:pt x="301" y="63"/>
                    </a:lnTo>
                    <a:lnTo>
                      <a:pt x="298" y="63"/>
                    </a:lnTo>
                    <a:lnTo>
                      <a:pt x="297" y="66"/>
                    </a:lnTo>
                    <a:lnTo>
                      <a:pt x="297" y="67"/>
                    </a:lnTo>
                    <a:lnTo>
                      <a:pt x="298" y="70"/>
                    </a:lnTo>
                    <a:lnTo>
                      <a:pt x="300" y="72"/>
                    </a:lnTo>
                    <a:lnTo>
                      <a:pt x="301" y="70"/>
                    </a:lnTo>
                    <a:lnTo>
                      <a:pt x="303" y="70"/>
                    </a:lnTo>
                    <a:lnTo>
                      <a:pt x="303" y="72"/>
                    </a:lnTo>
                    <a:lnTo>
                      <a:pt x="303" y="73"/>
                    </a:lnTo>
                    <a:lnTo>
                      <a:pt x="301" y="73"/>
                    </a:lnTo>
                    <a:lnTo>
                      <a:pt x="297" y="77"/>
                    </a:lnTo>
                    <a:lnTo>
                      <a:pt x="297" y="78"/>
                    </a:lnTo>
                    <a:lnTo>
                      <a:pt x="298" y="81"/>
                    </a:lnTo>
                    <a:lnTo>
                      <a:pt x="298" y="83"/>
                    </a:lnTo>
                    <a:lnTo>
                      <a:pt x="298" y="83"/>
                    </a:lnTo>
                    <a:lnTo>
                      <a:pt x="297" y="83"/>
                    </a:lnTo>
                    <a:lnTo>
                      <a:pt x="295" y="80"/>
                    </a:lnTo>
                    <a:lnTo>
                      <a:pt x="292" y="81"/>
                    </a:lnTo>
                    <a:lnTo>
                      <a:pt x="292" y="81"/>
                    </a:lnTo>
                    <a:lnTo>
                      <a:pt x="292" y="84"/>
                    </a:lnTo>
                    <a:lnTo>
                      <a:pt x="295" y="91"/>
                    </a:lnTo>
                    <a:lnTo>
                      <a:pt x="292" y="92"/>
                    </a:lnTo>
                    <a:lnTo>
                      <a:pt x="292" y="94"/>
                    </a:lnTo>
                    <a:lnTo>
                      <a:pt x="290" y="92"/>
                    </a:lnTo>
                    <a:lnTo>
                      <a:pt x="290" y="88"/>
                    </a:lnTo>
                    <a:lnTo>
                      <a:pt x="289" y="88"/>
                    </a:lnTo>
                    <a:lnTo>
                      <a:pt x="289" y="88"/>
                    </a:lnTo>
                    <a:lnTo>
                      <a:pt x="286" y="91"/>
                    </a:lnTo>
                    <a:lnTo>
                      <a:pt x="284" y="92"/>
                    </a:lnTo>
                    <a:lnTo>
                      <a:pt x="284" y="97"/>
                    </a:lnTo>
                    <a:lnTo>
                      <a:pt x="286" y="97"/>
                    </a:lnTo>
                    <a:lnTo>
                      <a:pt x="286" y="94"/>
                    </a:lnTo>
                    <a:lnTo>
                      <a:pt x="287" y="94"/>
                    </a:lnTo>
                    <a:lnTo>
                      <a:pt x="289" y="94"/>
                    </a:lnTo>
                    <a:lnTo>
                      <a:pt x="290" y="94"/>
                    </a:lnTo>
                    <a:lnTo>
                      <a:pt x="289" y="97"/>
                    </a:lnTo>
                    <a:lnTo>
                      <a:pt x="289" y="97"/>
                    </a:lnTo>
                    <a:lnTo>
                      <a:pt x="289" y="100"/>
                    </a:lnTo>
                    <a:lnTo>
                      <a:pt x="289" y="102"/>
                    </a:lnTo>
                    <a:lnTo>
                      <a:pt x="286" y="103"/>
                    </a:lnTo>
                    <a:lnTo>
                      <a:pt x="286" y="105"/>
                    </a:lnTo>
                    <a:lnTo>
                      <a:pt x="286" y="106"/>
                    </a:lnTo>
                    <a:lnTo>
                      <a:pt x="289" y="106"/>
                    </a:lnTo>
                    <a:lnTo>
                      <a:pt x="290" y="106"/>
                    </a:lnTo>
                    <a:lnTo>
                      <a:pt x="292" y="111"/>
                    </a:lnTo>
                    <a:lnTo>
                      <a:pt x="292" y="112"/>
                    </a:lnTo>
                    <a:lnTo>
                      <a:pt x="292" y="114"/>
                    </a:lnTo>
                    <a:lnTo>
                      <a:pt x="292" y="116"/>
                    </a:lnTo>
                    <a:lnTo>
                      <a:pt x="292" y="119"/>
                    </a:lnTo>
                    <a:lnTo>
                      <a:pt x="287" y="117"/>
                    </a:lnTo>
                    <a:lnTo>
                      <a:pt x="286" y="119"/>
                    </a:lnTo>
                    <a:lnTo>
                      <a:pt x="286" y="120"/>
                    </a:lnTo>
                    <a:lnTo>
                      <a:pt x="286" y="122"/>
                    </a:lnTo>
                    <a:lnTo>
                      <a:pt x="284" y="125"/>
                    </a:lnTo>
                    <a:lnTo>
                      <a:pt x="278" y="125"/>
                    </a:lnTo>
                    <a:lnTo>
                      <a:pt x="278" y="130"/>
                    </a:lnTo>
                    <a:lnTo>
                      <a:pt x="278" y="131"/>
                    </a:lnTo>
                    <a:lnTo>
                      <a:pt x="281" y="134"/>
                    </a:lnTo>
                    <a:lnTo>
                      <a:pt x="282" y="134"/>
                    </a:lnTo>
                    <a:lnTo>
                      <a:pt x="282" y="136"/>
                    </a:lnTo>
                    <a:lnTo>
                      <a:pt x="281" y="139"/>
                    </a:lnTo>
                    <a:lnTo>
                      <a:pt x="279" y="141"/>
                    </a:lnTo>
                    <a:lnTo>
                      <a:pt x="279" y="141"/>
                    </a:lnTo>
                    <a:lnTo>
                      <a:pt x="279" y="142"/>
                    </a:lnTo>
                    <a:lnTo>
                      <a:pt x="278" y="144"/>
                    </a:lnTo>
                    <a:lnTo>
                      <a:pt x="276" y="142"/>
                    </a:lnTo>
                    <a:lnTo>
                      <a:pt x="272" y="144"/>
                    </a:lnTo>
                    <a:lnTo>
                      <a:pt x="270" y="145"/>
                    </a:lnTo>
                    <a:lnTo>
                      <a:pt x="270" y="144"/>
                    </a:lnTo>
                    <a:lnTo>
                      <a:pt x="270" y="141"/>
                    </a:lnTo>
                    <a:lnTo>
                      <a:pt x="270" y="141"/>
                    </a:lnTo>
                    <a:lnTo>
                      <a:pt x="267" y="141"/>
                    </a:lnTo>
                    <a:lnTo>
                      <a:pt x="267" y="142"/>
                    </a:lnTo>
                    <a:lnTo>
                      <a:pt x="268" y="145"/>
                    </a:lnTo>
                    <a:lnTo>
                      <a:pt x="268" y="147"/>
                    </a:lnTo>
                    <a:lnTo>
                      <a:pt x="270" y="151"/>
                    </a:lnTo>
                    <a:lnTo>
                      <a:pt x="270" y="153"/>
                    </a:lnTo>
                    <a:lnTo>
                      <a:pt x="267" y="155"/>
                    </a:lnTo>
                    <a:lnTo>
                      <a:pt x="267" y="153"/>
                    </a:lnTo>
                    <a:lnTo>
                      <a:pt x="265" y="153"/>
                    </a:lnTo>
                    <a:lnTo>
                      <a:pt x="267" y="150"/>
                    </a:lnTo>
                    <a:lnTo>
                      <a:pt x="267" y="148"/>
                    </a:lnTo>
                    <a:lnTo>
                      <a:pt x="265" y="147"/>
                    </a:lnTo>
                    <a:lnTo>
                      <a:pt x="264" y="147"/>
                    </a:lnTo>
                    <a:lnTo>
                      <a:pt x="264" y="148"/>
                    </a:lnTo>
                    <a:lnTo>
                      <a:pt x="264" y="156"/>
                    </a:lnTo>
                    <a:lnTo>
                      <a:pt x="265" y="156"/>
                    </a:lnTo>
                    <a:lnTo>
                      <a:pt x="268" y="156"/>
                    </a:lnTo>
                    <a:lnTo>
                      <a:pt x="268" y="159"/>
                    </a:lnTo>
                    <a:lnTo>
                      <a:pt x="267" y="162"/>
                    </a:lnTo>
                    <a:lnTo>
                      <a:pt x="264" y="162"/>
                    </a:lnTo>
                    <a:lnTo>
                      <a:pt x="264" y="161"/>
                    </a:lnTo>
                    <a:lnTo>
                      <a:pt x="264" y="158"/>
                    </a:lnTo>
                    <a:lnTo>
                      <a:pt x="262" y="156"/>
                    </a:lnTo>
                    <a:lnTo>
                      <a:pt x="262" y="161"/>
                    </a:lnTo>
                    <a:lnTo>
                      <a:pt x="261" y="162"/>
                    </a:lnTo>
                    <a:lnTo>
                      <a:pt x="262" y="166"/>
                    </a:lnTo>
                    <a:lnTo>
                      <a:pt x="265" y="169"/>
                    </a:lnTo>
                    <a:lnTo>
                      <a:pt x="265" y="170"/>
                    </a:lnTo>
                    <a:lnTo>
                      <a:pt x="264" y="172"/>
                    </a:lnTo>
                    <a:lnTo>
                      <a:pt x="262" y="172"/>
                    </a:lnTo>
                    <a:lnTo>
                      <a:pt x="262" y="175"/>
                    </a:lnTo>
                    <a:lnTo>
                      <a:pt x="264" y="178"/>
                    </a:lnTo>
                    <a:lnTo>
                      <a:pt x="264" y="180"/>
                    </a:lnTo>
                    <a:lnTo>
                      <a:pt x="261" y="183"/>
                    </a:lnTo>
                    <a:lnTo>
                      <a:pt x="258" y="186"/>
                    </a:lnTo>
                    <a:lnTo>
                      <a:pt x="258" y="189"/>
                    </a:lnTo>
                    <a:lnTo>
                      <a:pt x="258" y="190"/>
                    </a:lnTo>
                    <a:lnTo>
                      <a:pt x="256" y="190"/>
                    </a:lnTo>
                    <a:lnTo>
                      <a:pt x="258" y="186"/>
                    </a:lnTo>
                    <a:lnTo>
                      <a:pt x="256" y="184"/>
                    </a:lnTo>
                    <a:lnTo>
                      <a:pt x="251" y="186"/>
                    </a:lnTo>
                    <a:lnTo>
                      <a:pt x="251" y="186"/>
                    </a:lnTo>
                    <a:lnTo>
                      <a:pt x="253" y="190"/>
                    </a:lnTo>
                    <a:lnTo>
                      <a:pt x="251" y="194"/>
                    </a:lnTo>
                    <a:lnTo>
                      <a:pt x="250" y="192"/>
                    </a:lnTo>
                    <a:lnTo>
                      <a:pt x="248" y="192"/>
                    </a:lnTo>
                    <a:lnTo>
                      <a:pt x="248" y="194"/>
                    </a:lnTo>
                    <a:lnTo>
                      <a:pt x="248" y="198"/>
                    </a:lnTo>
                    <a:lnTo>
                      <a:pt x="245" y="200"/>
                    </a:lnTo>
                    <a:lnTo>
                      <a:pt x="242" y="197"/>
                    </a:lnTo>
                    <a:lnTo>
                      <a:pt x="240" y="198"/>
                    </a:lnTo>
                    <a:lnTo>
                      <a:pt x="242" y="200"/>
                    </a:lnTo>
                    <a:lnTo>
                      <a:pt x="248" y="201"/>
                    </a:lnTo>
                    <a:lnTo>
                      <a:pt x="250" y="203"/>
                    </a:lnTo>
                    <a:lnTo>
                      <a:pt x="248" y="205"/>
                    </a:lnTo>
                    <a:lnTo>
                      <a:pt x="247" y="206"/>
                    </a:lnTo>
                    <a:lnTo>
                      <a:pt x="242" y="203"/>
                    </a:lnTo>
                    <a:lnTo>
                      <a:pt x="240" y="205"/>
                    </a:lnTo>
                    <a:lnTo>
                      <a:pt x="240" y="208"/>
                    </a:lnTo>
                    <a:lnTo>
                      <a:pt x="243" y="209"/>
                    </a:lnTo>
                    <a:lnTo>
                      <a:pt x="245" y="209"/>
                    </a:lnTo>
                    <a:lnTo>
                      <a:pt x="245" y="215"/>
                    </a:lnTo>
                    <a:lnTo>
                      <a:pt x="240" y="215"/>
                    </a:lnTo>
                    <a:lnTo>
                      <a:pt x="239" y="217"/>
                    </a:lnTo>
                    <a:lnTo>
                      <a:pt x="239" y="219"/>
                    </a:lnTo>
                    <a:lnTo>
                      <a:pt x="240" y="220"/>
                    </a:lnTo>
                    <a:lnTo>
                      <a:pt x="240" y="222"/>
                    </a:lnTo>
                    <a:lnTo>
                      <a:pt x="239" y="222"/>
                    </a:lnTo>
                    <a:lnTo>
                      <a:pt x="237" y="222"/>
                    </a:lnTo>
                    <a:lnTo>
                      <a:pt x="237" y="219"/>
                    </a:lnTo>
                    <a:lnTo>
                      <a:pt x="236" y="220"/>
                    </a:lnTo>
                    <a:lnTo>
                      <a:pt x="233" y="219"/>
                    </a:lnTo>
                    <a:lnTo>
                      <a:pt x="233" y="219"/>
                    </a:lnTo>
                    <a:lnTo>
                      <a:pt x="233" y="222"/>
                    </a:lnTo>
                    <a:lnTo>
                      <a:pt x="237" y="225"/>
                    </a:lnTo>
                    <a:lnTo>
                      <a:pt x="234" y="231"/>
                    </a:lnTo>
                    <a:lnTo>
                      <a:pt x="236" y="233"/>
                    </a:lnTo>
                    <a:lnTo>
                      <a:pt x="237" y="234"/>
                    </a:lnTo>
                    <a:lnTo>
                      <a:pt x="239" y="236"/>
                    </a:lnTo>
                    <a:lnTo>
                      <a:pt x="239" y="237"/>
                    </a:lnTo>
                    <a:lnTo>
                      <a:pt x="239" y="237"/>
                    </a:lnTo>
                    <a:lnTo>
                      <a:pt x="237" y="239"/>
                    </a:lnTo>
                    <a:lnTo>
                      <a:pt x="236" y="239"/>
                    </a:lnTo>
                    <a:lnTo>
                      <a:pt x="234" y="237"/>
                    </a:lnTo>
                    <a:lnTo>
                      <a:pt x="233" y="237"/>
                    </a:lnTo>
                    <a:lnTo>
                      <a:pt x="229" y="237"/>
                    </a:lnTo>
                    <a:lnTo>
                      <a:pt x="229" y="239"/>
                    </a:lnTo>
                    <a:lnTo>
                      <a:pt x="229" y="244"/>
                    </a:lnTo>
                    <a:lnTo>
                      <a:pt x="231" y="244"/>
                    </a:lnTo>
                    <a:lnTo>
                      <a:pt x="233" y="244"/>
                    </a:lnTo>
                    <a:lnTo>
                      <a:pt x="236" y="244"/>
                    </a:lnTo>
                    <a:lnTo>
                      <a:pt x="236" y="244"/>
                    </a:lnTo>
                    <a:lnTo>
                      <a:pt x="237" y="247"/>
                    </a:lnTo>
                    <a:lnTo>
                      <a:pt x="234" y="248"/>
                    </a:lnTo>
                    <a:lnTo>
                      <a:pt x="231" y="247"/>
                    </a:lnTo>
                    <a:lnTo>
                      <a:pt x="228" y="244"/>
                    </a:lnTo>
                    <a:lnTo>
                      <a:pt x="225" y="244"/>
                    </a:lnTo>
                    <a:lnTo>
                      <a:pt x="225" y="247"/>
                    </a:lnTo>
                    <a:lnTo>
                      <a:pt x="226" y="248"/>
                    </a:lnTo>
                    <a:lnTo>
                      <a:pt x="229" y="250"/>
                    </a:lnTo>
                    <a:lnTo>
                      <a:pt x="229" y="253"/>
                    </a:lnTo>
                    <a:lnTo>
                      <a:pt x="229" y="256"/>
                    </a:lnTo>
                    <a:lnTo>
                      <a:pt x="228" y="256"/>
                    </a:lnTo>
                    <a:lnTo>
                      <a:pt x="225" y="254"/>
                    </a:lnTo>
                    <a:lnTo>
                      <a:pt x="225" y="258"/>
                    </a:lnTo>
                    <a:lnTo>
                      <a:pt x="226" y="259"/>
                    </a:lnTo>
                    <a:lnTo>
                      <a:pt x="226" y="259"/>
                    </a:lnTo>
                    <a:lnTo>
                      <a:pt x="228" y="261"/>
                    </a:lnTo>
                    <a:lnTo>
                      <a:pt x="228" y="261"/>
                    </a:lnTo>
                    <a:lnTo>
                      <a:pt x="226" y="265"/>
                    </a:lnTo>
                    <a:lnTo>
                      <a:pt x="225" y="265"/>
                    </a:lnTo>
                    <a:lnTo>
                      <a:pt x="225" y="267"/>
                    </a:lnTo>
                    <a:lnTo>
                      <a:pt x="228" y="267"/>
                    </a:lnTo>
                    <a:lnTo>
                      <a:pt x="229" y="265"/>
                    </a:lnTo>
                    <a:lnTo>
                      <a:pt x="229" y="262"/>
                    </a:lnTo>
                    <a:lnTo>
                      <a:pt x="229" y="261"/>
                    </a:lnTo>
                    <a:lnTo>
                      <a:pt x="231" y="262"/>
                    </a:lnTo>
                    <a:lnTo>
                      <a:pt x="233" y="265"/>
                    </a:lnTo>
                    <a:lnTo>
                      <a:pt x="233" y="265"/>
                    </a:lnTo>
                    <a:lnTo>
                      <a:pt x="233" y="267"/>
                    </a:lnTo>
                    <a:lnTo>
                      <a:pt x="228" y="268"/>
                    </a:lnTo>
                    <a:lnTo>
                      <a:pt x="226" y="270"/>
                    </a:lnTo>
                    <a:lnTo>
                      <a:pt x="228" y="272"/>
                    </a:lnTo>
                    <a:lnTo>
                      <a:pt x="231" y="272"/>
                    </a:lnTo>
                    <a:lnTo>
                      <a:pt x="234" y="268"/>
                    </a:lnTo>
                    <a:lnTo>
                      <a:pt x="234" y="265"/>
                    </a:lnTo>
                    <a:lnTo>
                      <a:pt x="236" y="265"/>
                    </a:lnTo>
                    <a:lnTo>
                      <a:pt x="236" y="265"/>
                    </a:lnTo>
                    <a:lnTo>
                      <a:pt x="236" y="268"/>
                    </a:lnTo>
                    <a:lnTo>
                      <a:pt x="236" y="270"/>
                    </a:lnTo>
                    <a:lnTo>
                      <a:pt x="233" y="272"/>
                    </a:lnTo>
                    <a:lnTo>
                      <a:pt x="233" y="275"/>
                    </a:lnTo>
                    <a:lnTo>
                      <a:pt x="231" y="278"/>
                    </a:lnTo>
                    <a:lnTo>
                      <a:pt x="233" y="281"/>
                    </a:lnTo>
                    <a:lnTo>
                      <a:pt x="234" y="284"/>
                    </a:lnTo>
                    <a:lnTo>
                      <a:pt x="236" y="279"/>
                    </a:lnTo>
                    <a:lnTo>
                      <a:pt x="237" y="279"/>
                    </a:lnTo>
                    <a:lnTo>
                      <a:pt x="239" y="281"/>
                    </a:lnTo>
                    <a:lnTo>
                      <a:pt x="237" y="284"/>
                    </a:lnTo>
                    <a:lnTo>
                      <a:pt x="236" y="286"/>
                    </a:lnTo>
                    <a:lnTo>
                      <a:pt x="236" y="290"/>
                    </a:lnTo>
                    <a:lnTo>
                      <a:pt x="236" y="292"/>
                    </a:lnTo>
                    <a:lnTo>
                      <a:pt x="234" y="293"/>
                    </a:lnTo>
                    <a:lnTo>
                      <a:pt x="229" y="292"/>
                    </a:lnTo>
                    <a:lnTo>
                      <a:pt x="229" y="293"/>
                    </a:lnTo>
                    <a:lnTo>
                      <a:pt x="229" y="295"/>
                    </a:lnTo>
                    <a:lnTo>
                      <a:pt x="233" y="297"/>
                    </a:lnTo>
                    <a:lnTo>
                      <a:pt x="234" y="300"/>
                    </a:lnTo>
                    <a:lnTo>
                      <a:pt x="234" y="301"/>
                    </a:lnTo>
                    <a:lnTo>
                      <a:pt x="233" y="301"/>
                    </a:lnTo>
                    <a:lnTo>
                      <a:pt x="231" y="303"/>
                    </a:lnTo>
                    <a:lnTo>
                      <a:pt x="231" y="304"/>
                    </a:lnTo>
                    <a:lnTo>
                      <a:pt x="226" y="304"/>
                    </a:lnTo>
                    <a:lnTo>
                      <a:pt x="214" y="304"/>
                    </a:lnTo>
                    <a:lnTo>
                      <a:pt x="212" y="304"/>
                    </a:lnTo>
                    <a:lnTo>
                      <a:pt x="172" y="307"/>
                    </a:lnTo>
                    <a:lnTo>
                      <a:pt x="130" y="307"/>
                    </a:lnTo>
                    <a:lnTo>
                      <a:pt x="112" y="309"/>
                    </a:lnTo>
                    <a:lnTo>
                      <a:pt x="95" y="309"/>
                    </a:lnTo>
                    <a:lnTo>
                      <a:pt x="80" y="309"/>
                    </a:lnTo>
                    <a:lnTo>
                      <a:pt x="77" y="309"/>
                    </a:lnTo>
                    <a:lnTo>
                      <a:pt x="58" y="309"/>
                    </a:lnTo>
                    <a:lnTo>
                      <a:pt x="42" y="309"/>
                    </a:lnTo>
                    <a:lnTo>
                      <a:pt x="42" y="289"/>
                    </a:lnTo>
                    <a:lnTo>
                      <a:pt x="42" y="264"/>
                    </a:lnTo>
                    <a:lnTo>
                      <a:pt x="39" y="262"/>
                    </a:lnTo>
                    <a:lnTo>
                      <a:pt x="39" y="262"/>
                    </a:lnTo>
                    <a:lnTo>
                      <a:pt x="38" y="262"/>
                    </a:lnTo>
                    <a:lnTo>
                      <a:pt x="34" y="264"/>
                    </a:lnTo>
                    <a:lnTo>
                      <a:pt x="33" y="261"/>
                    </a:lnTo>
                    <a:lnTo>
                      <a:pt x="30" y="262"/>
                    </a:lnTo>
                    <a:lnTo>
                      <a:pt x="30" y="264"/>
                    </a:lnTo>
                    <a:lnTo>
                      <a:pt x="28" y="264"/>
                    </a:lnTo>
                    <a:lnTo>
                      <a:pt x="30" y="262"/>
                    </a:lnTo>
                    <a:lnTo>
                      <a:pt x="28" y="261"/>
                    </a:lnTo>
                    <a:lnTo>
                      <a:pt x="27" y="264"/>
                    </a:lnTo>
                    <a:lnTo>
                      <a:pt x="27" y="262"/>
                    </a:lnTo>
                    <a:lnTo>
                      <a:pt x="27" y="262"/>
                    </a:lnTo>
                    <a:lnTo>
                      <a:pt x="23" y="262"/>
                    </a:lnTo>
                    <a:lnTo>
                      <a:pt x="23" y="264"/>
                    </a:lnTo>
                    <a:lnTo>
                      <a:pt x="22" y="262"/>
                    </a:lnTo>
                    <a:lnTo>
                      <a:pt x="20" y="265"/>
                    </a:lnTo>
                    <a:lnTo>
                      <a:pt x="17" y="264"/>
                    </a:lnTo>
                    <a:lnTo>
                      <a:pt x="20" y="262"/>
                    </a:lnTo>
                    <a:lnTo>
                      <a:pt x="20" y="262"/>
                    </a:lnTo>
                    <a:lnTo>
                      <a:pt x="19" y="261"/>
                    </a:lnTo>
                    <a:lnTo>
                      <a:pt x="19" y="262"/>
                    </a:lnTo>
                    <a:lnTo>
                      <a:pt x="17" y="262"/>
                    </a:lnTo>
                    <a:lnTo>
                      <a:pt x="16" y="261"/>
                    </a:lnTo>
                    <a:lnTo>
                      <a:pt x="14" y="261"/>
                    </a:lnTo>
                    <a:lnTo>
                      <a:pt x="14" y="261"/>
                    </a:lnTo>
                    <a:lnTo>
                      <a:pt x="16" y="259"/>
                    </a:lnTo>
                    <a:lnTo>
                      <a:pt x="16" y="258"/>
                    </a:lnTo>
                    <a:lnTo>
                      <a:pt x="13" y="258"/>
                    </a:lnTo>
                    <a:lnTo>
                      <a:pt x="13" y="231"/>
                    </a:lnTo>
                    <a:lnTo>
                      <a:pt x="13" y="209"/>
                    </a:lnTo>
                    <a:lnTo>
                      <a:pt x="13" y="209"/>
                    </a:lnTo>
                    <a:close/>
                  </a:path>
                </a:pathLst>
              </a:custGeom>
              <a:grpFill/>
              <a:ln w="4826" cap="rnd">
                <a:solidFill>
                  <a:schemeClr val="bg1"/>
                </a:solidFill>
                <a:prstDash val="solid"/>
                <a:round/>
                <a:headEnd/>
                <a:tailEnd/>
              </a:ln>
            </p:spPr>
            <p:txBody>
              <a:bodyPr/>
              <a:lstStyle/>
              <a:p>
                <a:pPr>
                  <a:defRPr/>
                </a:pPr>
                <a:endParaRPr lang="en-US">
                  <a:latin typeface="Arial" charset="0"/>
                </a:endParaRPr>
              </a:p>
            </p:txBody>
          </p:sp>
          <p:sp>
            <p:nvSpPr>
              <p:cNvPr id="56" name="Freeform 55"/>
              <p:cNvSpPr>
                <a:spLocks noEditPoints="1"/>
              </p:cNvSpPr>
              <p:nvPr/>
            </p:nvSpPr>
            <p:spPr bwMode="auto">
              <a:xfrm>
                <a:off x="4926013" y="4276725"/>
                <a:ext cx="744537" cy="715963"/>
              </a:xfrm>
              <a:custGeom>
                <a:avLst/>
                <a:gdLst/>
                <a:ahLst/>
                <a:cxnLst>
                  <a:cxn ang="0">
                    <a:pos x="27" y="227"/>
                  </a:cxn>
                  <a:cxn ang="0">
                    <a:pos x="27" y="216"/>
                  </a:cxn>
                  <a:cxn ang="0">
                    <a:pos x="33" y="205"/>
                  </a:cxn>
                  <a:cxn ang="0">
                    <a:pos x="36" y="192"/>
                  </a:cxn>
                  <a:cxn ang="0">
                    <a:pos x="38" y="181"/>
                  </a:cxn>
                  <a:cxn ang="0">
                    <a:pos x="38" y="174"/>
                  </a:cxn>
                  <a:cxn ang="0">
                    <a:pos x="38" y="164"/>
                  </a:cxn>
                  <a:cxn ang="0">
                    <a:pos x="35" y="159"/>
                  </a:cxn>
                  <a:cxn ang="0">
                    <a:pos x="28" y="147"/>
                  </a:cxn>
                  <a:cxn ang="0">
                    <a:pos x="22" y="138"/>
                  </a:cxn>
                  <a:cxn ang="0">
                    <a:pos x="17" y="130"/>
                  </a:cxn>
                  <a:cxn ang="0">
                    <a:pos x="17" y="117"/>
                  </a:cxn>
                  <a:cxn ang="0">
                    <a:pos x="11" y="102"/>
                  </a:cxn>
                  <a:cxn ang="0">
                    <a:pos x="2" y="77"/>
                  </a:cxn>
                  <a:cxn ang="0">
                    <a:pos x="70" y="5"/>
                  </a:cxn>
                  <a:cxn ang="0">
                    <a:pos x="187" y="8"/>
                  </a:cxn>
                  <a:cxn ang="0">
                    <a:pos x="192" y="14"/>
                  </a:cxn>
                  <a:cxn ang="0">
                    <a:pos x="198" y="33"/>
                  </a:cxn>
                  <a:cxn ang="0">
                    <a:pos x="203" y="42"/>
                  </a:cxn>
                  <a:cxn ang="0">
                    <a:pos x="203" y="47"/>
                  </a:cxn>
                  <a:cxn ang="0">
                    <a:pos x="209" y="60"/>
                  </a:cxn>
                  <a:cxn ang="0">
                    <a:pos x="198" y="67"/>
                  </a:cxn>
                  <a:cxn ang="0">
                    <a:pos x="201" y="74"/>
                  </a:cxn>
                  <a:cxn ang="0">
                    <a:pos x="197" y="80"/>
                  </a:cxn>
                  <a:cxn ang="0">
                    <a:pos x="189" y="97"/>
                  </a:cxn>
                  <a:cxn ang="0">
                    <a:pos x="181" y="108"/>
                  </a:cxn>
                  <a:cxn ang="0">
                    <a:pos x="180" y="120"/>
                  </a:cxn>
                  <a:cxn ang="0">
                    <a:pos x="175" y="127"/>
                  </a:cxn>
                  <a:cxn ang="0">
                    <a:pos x="172" y="139"/>
                  </a:cxn>
                  <a:cxn ang="0">
                    <a:pos x="175" y="149"/>
                  </a:cxn>
                  <a:cxn ang="0">
                    <a:pos x="170" y="167"/>
                  </a:cxn>
                  <a:cxn ang="0">
                    <a:pos x="240" y="170"/>
                  </a:cxn>
                  <a:cxn ang="0">
                    <a:pos x="294" y="170"/>
                  </a:cxn>
                  <a:cxn ang="0">
                    <a:pos x="292" y="181"/>
                  </a:cxn>
                  <a:cxn ang="0">
                    <a:pos x="290" y="192"/>
                  </a:cxn>
                  <a:cxn ang="0">
                    <a:pos x="294" y="205"/>
                  </a:cxn>
                  <a:cxn ang="0">
                    <a:pos x="301" y="214"/>
                  </a:cxn>
                  <a:cxn ang="0">
                    <a:pos x="306" y="227"/>
                  </a:cxn>
                  <a:cxn ang="0">
                    <a:pos x="264" y="222"/>
                  </a:cxn>
                  <a:cxn ang="0">
                    <a:pos x="300" y="239"/>
                  </a:cxn>
                  <a:cxn ang="0">
                    <a:pos x="309" y="262"/>
                  </a:cxn>
                  <a:cxn ang="0">
                    <a:pos x="326" y="267"/>
                  </a:cxn>
                  <a:cxn ang="0">
                    <a:pos x="312" y="280"/>
                  </a:cxn>
                  <a:cxn ang="0">
                    <a:pos x="317" y="301"/>
                  </a:cxn>
                  <a:cxn ang="0">
                    <a:pos x="350" y="320"/>
                  </a:cxn>
                  <a:cxn ang="0">
                    <a:pos x="329" y="340"/>
                  </a:cxn>
                  <a:cxn ang="0">
                    <a:pos x="312" y="312"/>
                  </a:cxn>
                  <a:cxn ang="0">
                    <a:pos x="276" y="292"/>
                  </a:cxn>
                  <a:cxn ang="0">
                    <a:pos x="284" y="312"/>
                  </a:cxn>
                  <a:cxn ang="0">
                    <a:pos x="267" y="319"/>
                  </a:cxn>
                  <a:cxn ang="0">
                    <a:pos x="240" y="319"/>
                  </a:cxn>
                  <a:cxn ang="0">
                    <a:pos x="230" y="323"/>
                  </a:cxn>
                  <a:cxn ang="0">
                    <a:pos x="178" y="298"/>
                  </a:cxn>
                  <a:cxn ang="0">
                    <a:pos x="148" y="273"/>
                  </a:cxn>
                  <a:cxn ang="0">
                    <a:pos x="28" y="284"/>
                  </a:cxn>
                  <a:cxn ang="0">
                    <a:pos x="28" y="252"/>
                  </a:cxn>
                  <a:cxn ang="0">
                    <a:pos x="145" y="295"/>
                  </a:cxn>
                  <a:cxn ang="0">
                    <a:pos x="194" y="314"/>
                  </a:cxn>
                  <a:cxn ang="0">
                    <a:pos x="206" y="320"/>
                  </a:cxn>
                  <a:cxn ang="0">
                    <a:pos x="220" y="319"/>
                  </a:cxn>
                  <a:cxn ang="0">
                    <a:pos x="212" y="320"/>
                  </a:cxn>
                </a:cxnLst>
                <a:rect l="0" t="0" r="r" b="b"/>
                <a:pathLst>
                  <a:path w="354" h="340">
                    <a:moveTo>
                      <a:pt x="28" y="244"/>
                    </a:moveTo>
                    <a:lnTo>
                      <a:pt x="28" y="239"/>
                    </a:lnTo>
                    <a:lnTo>
                      <a:pt x="27" y="239"/>
                    </a:lnTo>
                    <a:lnTo>
                      <a:pt x="24" y="236"/>
                    </a:lnTo>
                    <a:lnTo>
                      <a:pt x="24" y="234"/>
                    </a:lnTo>
                    <a:lnTo>
                      <a:pt x="25" y="233"/>
                    </a:lnTo>
                    <a:lnTo>
                      <a:pt x="25" y="231"/>
                    </a:lnTo>
                    <a:lnTo>
                      <a:pt x="25" y="230"/>
                    </a:lnTo>
                    <a:lnTo>
                      <a:pt x="27" y="227"/>
                    </a:lnTo>
                    <a:lnTo>
                      <a:pt x="28" y="227"/>
                    </a:lnTo>
                    <a:lnTo>
                      <a:pt x="28" y="225"/>
                    </a:lnTo>
                    <a:lnTo>
                      <a:pt x="28" y="223"/>
                    </a:lnTo>
                    <a:lnTo>
                      <a:pt x="27" y="223"/>
                    </a:lnTo>
                    <a:lnTo>
                      <a:pt x="28" y="222"/>
                    </a:lnTo>
                    <a:lnTo>
                      <a:pt x="27" y="220"/>
                    </a:lnTo>
                    <a:lnTo>
                      <a:pt x="28" y="220"/>
                    </a:lnTo>
                    <a:lnTo>
                      <a:pt x="25" y="217"/>
                    </a:lnTo>
                    <a:lnTo>
                      <a:pt x="27" y="216"/>
                    </a:lnTo>
                    <a:lnTo>
                      <a:pt x="27" y="214"/>
                    </a:lnTo>
                    <a:lnTo>
                      <a:pt x="28" y="213"/>
                    </a:lnTo>
                    <a:lnTo>
                      <a:pt x="30" y="214"/>
                    </a:lnTo>
                    <a:lnTo>
                      <a:pt x="28" y="211"/>
                    </a:lnTo>
                    <a:lnTo>
                      <a:pt x="28" y="211"/>
                    </a:lnTo>
                    <a:lnTo>
                      <a:pt x="28" y="209"/>
                    </a:lnTo>
                    <a:lnTo>
                      <a:pt x="28" y="209"/>
                    </a:lnTo>
                    <a:lnTo>
                      <a:pt x="30" y="206"/>
                    </a:lnTo>
                    <a:lnTo>
                      <a:pt x="33" y="205"/>
                    </a:lnTo>
                    <a:lnTo>
                      <a:pt x="33" y="203"/>
                    </a:lnTo>
                    <a:lnTo>
                      <a:pt x="33" y="202"/>
                    </a:lnTo>
                    <a:lnTo>
                      <a:pt x="35" y="202"/>
                    </a:lnTo>
                    <a:lnTo>
                      <a:pt x="33" y="200"/>
                    </a:lnTo>
                    <a:lnTo>
                      <a:pt x="35" y="198"/>
                    </a:lnTo>
                    <a:lnTo>
                      <a:pt x="35" y="195"/>
                    </a:lnTo>
                    <a:lnTo>
                      <a:pt x="38" y="194"/>
                    </a:lnTo>
                    <a:lnTo>
                      <a:pt x="38" y="192"/>
                    </a:lnTo>
                    <a:lnTo>
                      <a:pt x="36" y="192"/>
                    </a:lnTo>
                    <a:lnTo>
                      <a:pt x="38" y="191"/>
                    </a:lnTo>
                    <a:lnTo>
                      <a:pt x="36" y="189"/>
                    </a:lnTo>
                    <a:lnTo>
                      <a:pt x="36" y="189"/>
                    </a:lnTo>
                    <a:lnTo>
                      <a:pt x="36" y="188"/>
                    </a:lnTo>
                    <a:lnTo>
                      <a:pt x="38" y="186"/>
                    </a:lnTo>
                    <a:lnTo>
                      <a:pt x="38" y="184"/>
                    </a:lnTo>
                    <a:lnTo>
                      <a:pt x="38" y="184"/>
                    </a:lnTo>
                    <a:lnTo>
                      <a:pt x="39" y="184"/>
                    </a:lnTo>
                    <a:lnTo>
                      <a:pt x="38" y="181"/>
                    </a:lnTo>
                    <a:lnTo>
                      <a:pt x="38" y="183"/>
                    </a:lnTo>
                    <a:lnTo>
                      <a:pt x="38" y="181"/>
                    </a:lnTo>
                    <a:lnTo>
                      <a:pt x="36" y="180"/>
                    </a:lnTo>
                    <a:lnTo>
                      <a:pt x="36" y="180"/>
                    </a:lnTo>
                    <a:lnTo>
                      <a:pt x="36" y="180"/>
                    </a:lnTo>
                    <a:lnTo>
                      <a:pt x="36" y="177"/>
                    </a:lnTo>
                    <a:lnTo>
                      <a:pt x="38" y="177"/>
                    </a:lnTo>
                    <a:lnTo>
                      <a:pt x="39" y="175"/>
                    </a:lnTo>
                    <a:lnTo>
                      <a:pt x="38" y="174"/>
                    </a:lnTo>
                    <a:lnTo>
                      <a:pt x="39" y="172"/>
                    </a:lnTo>
                    <a:lnTo>
                      <a:pt x="38" y="172"/>
                    </a:lnTo>
                    <a:lnTo>
                      <a:pt x="38" y="170"/>
                    </a:lnTo>
                    <a:lnTo>
                      <a:pt x="36" y="170"/>
                    </a:lnTo>
                    <a:lnTo>
                      <a:pt x="36" y="169"/>
                    </a:lnTo>
                    <a:lnTo>
                      <a:pt x="38" y="169"/>
                    </a:lnTo>
                    <a:lnTo>
                      <a:pt x="38" y="167"/>
                    </a:lnTo>
                    <a:lnTo>
                      <a:pt x="38" y="167"/>
                    </a:lnTo>
                    <a:lnTo>
                      <a:pt x="38" y="164"/>
                    </a:lnTo>
                    <a:lnTo>
                      <a:pt x="38" y="164"/>
                    </a:lnTo>
                    <a:lnTo>
                      <a:pt x="38" y="164"/>
                    </a:lnTo>
                    <a:lnTo>
                      <a:pt x="38" y="164"/>
                    </a:lnTo>
                    <a:lnTo>
                      <a:pt x="38" y="163"/>
                    </a:lnTo>
                    <a:lnTo>
                      <a:pt x="36" y="163"/>
                    </a:lnTo>
                    <a:lnTo>
                      <a:pt x="35" y="164"/>
                    </a:lnTo>
                    <a:lnTo>
                      <a:pt x="35" y="164"/>
                    </a:lnTo>
                    <a:lnTo>
                      <a:pt x="33" y="161"/>
                    </a:lnTo>
                    <a:lnTo>
                      <a:pt x="35" y="159"/>
                    </a:lnTo>
                    <a:lnTo>
                      <a:pt x="33" y="158"/>
                    </a:lnTo>
                    <a:lnTo>
                      <a:pt x="31" y="155"/>
                    </a:lnTo>
                    <a:lnTo>
                      <a:pt x="31" y="155"/>
                    </a:lnTo>
                    <a:lnTo>
                      <a:pt x="30" y="155"/>
                    </a:lnTo>
                    <a:lnTo>
                      <a:pt x="28" y="155"/>
                    </a:lnTo>
                    <a:lnTo>
                      <a:pt x="28" y="152"/>
                    </a:lnTo>
                    <a:lnTo>
                      <a:pt x="28" y="150"/>
                    </a:lnTo>
                    <a:lnTo>
                      <a:pt x="30" y="147"/>
                    </a:lnTo>
                    <a:lnTo>
                      <a:pt x="28" y="147"/>
                    </a:lnTo>
                    <a:lnTo>
                      <a:pt x="28" y="145"/>
                    </a:lnTo>
                    <a:lnTo>
                      <a:pt x="27" y="144"/>
                    </a:lnTo>
                    <a:lnTo>
                      <a:pt x="27" y="144"/>
                    </a:lnTo>
                    <a:lnTo>
                      <a:pt x="27" y="142"/>
                    </a:lnTo>
                    <a:lnTo>
                      <a:pt x="27" y="141"/>
                    </a:lnTo>
                    <a:lnTo>
                      <a:pt x="25" y="141"/>
                    </a:lnTo>
                    <a:lnTo>
                      <a:pt x="25" y="139"/>
                    </a:lnTo>
                    <a:lnTo>
                      <a:pt x="24" y="139"/>
                    </a:lnTo>
                    <a:lnTo>
                      <a:pt x="22" y="138"/>
                    </a:lnTo>
                    <a:lnTo>
                      <a:pt x="22" y="136"/>
                    </a:lnTo>
                    <a:lnTo>
                      <a:pt x="25" y="136"/>
                    </a:lnTo>
                    <a:lnTo>
                      <a:pt x="25" y="135"/>
                    </a:lnTo>
                    <a:lnTo>
                      <a:pt x="24" y="135"/>
                    </a:lnTo>
                    <a:lnTo>
                      <a:pt x="22" y="133"/>
                    </a:lnTo>
                    <a:lnTo>
                      <a:pt x="22" y="133"/>
                    </a:lnTo>
                    <a:lnTo>
                      <a:pt x="20" y="133"/>
                    </a:lnTo>
                    <a:lnTo>
                      <a:pt x="19" y="131"/>
                    </a:lnTo>
                    <a:lnTo>
                      <a:pt x="17" y="130"/>
                    </a:lnTo>
                    <a:lnTo>
                      <a:pt x="16" y="128"/>
                    </a:lnTo>
                    <a:lnTo>
                      <a:pt x="16" y="127"/>
                    </a:lnTo>
                    <a:lnTo>
                      <a:pt x="17" y="127"/>
                    </a:lnTo>
                    <a:lnTo>
                      <a:pt x="17" y="124"/>
                    </a:lnTo>
                    <a:lnTo>
                      <a:pt x="19" y="124"/>
                    </a:lnTo>
                    <a:lnTo>
                      <a:pt x="17" y="120"/>
                    </a:lnTo>
                    <a:lnTo>
                      <a:pt x="19" y="117"/>
                    </a:lnTo>
                    <a:lnTo>
                      <a:pt x="19" y="119"/>
                    </a:lnTo>
                    <a:lnTo>
                      <a:pt x="17" y="117"/>
                    </a:lnTo>
                    <a:lnTo>
                      <a:pt x="17" y="117"/>
                    </a:lnTo>
                    <a:lnTo>
                      <a:pt x="16" y="114"/>
                    </a:lnTo>
                    <a:lnTo>
                      <a:pt x="17" y="113"/>
                    </a:lnTo>
                    <a:lnTo>
                      <a:pt x="16" y="111"/>
                    </a:lnTo>
                    <a:lnTo>
                      <a:pt x="14" y="110"/>
                    </a:lnTo>
                    <a:lnTo>
                      <a:pt x="13" y="106"/>
                    </a:lnTo>
                    <a:lnTo>
                      <a:pt x="13" y="105"/>
                    </a:lnTo>
                    <a:lnTo>
                      <a:pt x="13" y="105"/>
                    </a:lnTo>
                    <a:lnTo>
                      <a:pt x="11" y="102"/>
                    </a:lnTo>
                    <a:lnTo>
                      <a:pt x="10" y="103"/>
                    </a:lnTo>
                    <a:lnTo>
                      <a:pt x="10" y="102"/>
                    </a:lnTo>
                    <a:lnTo>
                      <a:pt x="10" y="102"/>
                    </a:lnTo>
                    <a:lnTo>
                      <a:pt x="6" y="100"/>
                    </a:lnTo>
                    <a:lnTo>
                      <a:pt x="6" y="99"/>
                    </a:lnTo>
                    <a:lnTo>
                      <a:pt x="5" y="96"/>
                    </a:lnTo>
                    <a:lnTo>
                      <a:pt x="3" y="96"/>
                    </a:lnTo>
                    <a:lnTo>
                      <a:pt x="3" y="94"/>
                    </a:lnTo>
                    <a:lnTo>
                      <a:pt x="2" y="77"/>
                    </a:lnTo>
                    <a:lnTo>
                      <a:pt x="2" y="61"/>
                    </a:lnTo>
                    <a:lnTo>
                      <a:pt x="0" y="35"/>
                    </a:lnTo>
                    <a:lnTo>
                      <a:pt x="0" y="18"/>
                    </a:lnTo>
                    <a:lnTo>
                      <a:pt x="0" y="5"/>
                    </a:lnTo>
                    <a:lnTo>
                      <a:pt x="16" y="5"/>
                    </a:lnTo>
                    <a:lnTo>
                      <a:pt x="35" y="5"/>
                    </a:lnTo>
                    <a:lnTo>
                      <a:pt x="38" y="5"/>
                    </a:lnTo>
                    <a:lnTo>
                      <a:pt x="53" y="5"/>
                    </a:lnTo>
                    <a:lnTo>
                      <a:pt x="70" y="5"/>
                    </a:lnTo>
                    <a:lnTo>
                      <a:pt x="88" y="3"/>
                    </a:lnTo>
                    <a:lnTo>
                      <a:pt x="130" y="3"/>
                    </a:lnTo>
                    <a:lnTo>
                      <a:pt x="170" y="0"/>
                    </a:lnTo>
                    <a:lnTo>
                      <a:pt x="172" y="0"/>
                    </a:lnTo>
                    <a:lnTo>
                      <a:pt x="184" y="0"/>
                    </a:lnTo>
                    <a:lnTo>
                      <a:pt x="189" y="0"/>
                    </a:lnTo>
                    <a:lnTo>
                      <a:pt x="189" y="2"/>
                    </a:lnTo>
                    <a:lnTo>
                      <a:pt x="187" y="7"/>
                    </a:lnTo>
                    <a:lnTo>
                      <a:pt x="187" y="8"/>
                    </a:lnTo>
                    <a:lnTo>
                      <a:pt x="189" y="10"/>
                    </a:lnTo>
                    <a:lnTo>
                      <a:pt x="192" y="8"/>
                    </a:lnTo>
                    <a:lnTo>
                      <a:pt x="192" y="7"/>
                    </a:lnTo>
                    <a:lnTo>
                      <a:pt x="192" y="3"/>
                    </a:lnTo>
                    <a:lnTo>
                      <a:pt x="194" y="2"/>
                    </a:lnTo>
                    <a:lnTo>
                      <a:pt x="194" y="2"/>
                    </a:lnTo>
                    <a:lnTo>
                      <a:pt x="195" y="5"/>
                    </a:lnTo>
                    <a:lnTo>
                      <a:pt x="195" y="11"/>
                    </a:lnTo>
                    <a:lnTo>
                      <a:pt x="192" y="14"/>
                    </a:lnTo>
                    <a:lnTo>
                      <a:pt x="191" y="21"/>
                    </a:lnTo>
                    <a:lnTo>
                      <a:pt x="192" y="22"/>
                    </a:lnTo>
                    <a:lnTo>
                      <a:pt x="195" y="22"/>
                    </a:lnTo>
                    <a:lnTo>
                      <a:pt x="197" y="24"/>
                    </a:lnTo>
                    <a:lnTo>
                      <a:pt x="192" y="30"/>
                    </a:lnTo>
                    <a:lnTo>
                      <a:pt x="192" y="32"/>
                    </a:lnTo>
                    <a:lnTo>
                      <a:pt x="195" y="36"/>
                    </a:lnTo>
                    <a:lnTo>
                      <a:pt x="198" y="35"/>
                    </a:lnTo>
                    <a:lnTo>
                      <a:pt x="198" y="33"/>
                    </a:lnTo>
                    <a:lnTo>
                      <a:pt x="200" y="32"/>
                    </a:lnTo>
                    <a:lnTo>
                      <a:pt x="201" y="32"/>
                    </a:lnTo>
                    <a:lnTo>
                      <a:pt x="203" y="33"/>
                    </a:lnTo>
                    <a:lnTo>
                      <a:pt x="201" y="33"/>
                    </a:lnTo>
                    <a:lnTo>
                      <a:pt x="200" y="36"/>
                    </a:lnTo>
                    <a:lnTo>
                      <a:pt x="198" y="36"/>
                    </a:lnTo>
                    <a:lnTo>
                      <a:pt x="197" y="38"/>
                    </a:lnTo>
                    <a:lnTo>
                      <a:pt x="198" y="39"/>
                    </a:lnTo>
                    <a:lnTo>
                      <a:pt x="203" y="42"/>
                    </a:lnTo>
                    <a:lnTo>
                      <a:pt x="203" y="44"/>
                    </a:lnTo>
                    <a:lnTo>
                      <a:pt x="201" y="44"/>
                    </a:lnTo>
                    <a:lnTo>
                      <a:pt x="200" y="44"/>
                    </a:lnTo>
                    <a:lnTo>
                      <a:pt x="197" y="39"/>
                    </a:lnTo>
                    <a:lnTo>
                      <a:pt x="194" y="42"/>
                    </a:lnTo>
                    <a:lnTo>
                      <a:pt x="195" y="44"/>
                    </a:lnTo>
                    <a:lnTo>
                      <a:pt x="198" y="49"/>
                    </a:lnTo>
                    <a:lnTo>
                      <a:pt x="201" y="49"/>
                    </a:lnTo>
                    <a:lnTo>
                      <a:pt x="203" y="47"/>
                    </a:lnTo>
                    <a:lnTo>
                      <a:pt x="205" y="49"/>
                    </a:lnTo>
                    <a:lnTo>
                      <a:pt x="205" y="50"/>
                    </a:lnTo>
                    <a:lnTo>
                      <a:pt x="203" y="52"/>
                    </a:lnTo>
                    <a:lnTo>
                      <a:pt x="203" y="55"/>
                    </a:lnTo>
                    <a:lnTo>
                      <a:pt x="205" y="55"/>
                    </a:lnTo>
                    <a:lnTo>
                      <a:pt x="209" y="57"/>
                    </a:lnTo>
                    <a:lnTo>
                      <a:pt x="211" y="53"/>
                    </a:lnTo>
                    <a:lnTo>
                      <a:pt x="211" y="53"/>
                    </a:lnTo>
                    <a:lnTo>
                      <a:pt x="209" y="60"/>
                    </a:lnTo>
                    <a:lnTo>
                      <a:pt x="208" y="61"/>
                    </a:lnTo>
                    <a:lnTo>
                      <a:pt x="206" y="60"/>
                    </a:lnTo>
                    <a:lnTo>
                      <a:pt x="205" y="61"/>
                    </a:lnTo>
                    <a:lnTo>
                      <a:pt x="205" y="61"/>
                    </a:lnTo>
                    <a:lnTo>
                      <a:pt x="206" y="63"/>
                    </a:lnTo>
                    <a:lnTo>
                      <a:pt x="206" y="67"/>
                    </a:lnTo>
                    <a:lnTo>
                      <a:pt x="201" y="64"/>
                    </a:lnTo>
                    <a:lnTo>
                      <a:pt x="200" y="67"/>
                    </a:lnTo>
                    <a:lnTo>
                      <a:pt x="198" y="67"/>
                    </a:lnTo>
                    <a:lnTo>
                      <a:pt x="197" y="67"/>
                    </a:lnTo>
                    <a:lnTo>
                      <a:pt x="197" y="67"/>
                    </a:lnTo>
                    <a:lnTo>
                      <a:pt x="194" y="69"/>
                    </a:lnTo>
                    <a:lnTo>
                      <a:pt x="194" y="72"/>
                    </a:lnTo>
                    <a:lnTo>
                      <a:pt x="194" y="74"/>
                    </a:lnTo>
                    <a:lnTo>
                      <a:pt x="197" y="75"/>
                    </a:lnTo>
                    <a:lnTo>
                      <a:pt x="198" y="74"/>
                    </a:lnTo>
                    <a:lnTo>
                      <a:pt x="200" y="75"/>
                    </a:lnTo>
                    <a:lnTo>
                      <a:pt x="201" y="74"/>
                    </a:lnTo>
                    <a:lnTo>
                      <a:pt x="200" y="71"/>
                    </a:lnTo>
                    <a:lnTo>
                      <a:pt x="203" y="72"/>
                    </a:lnTo>
                    <a:lnTo>
                      <a:pt x="203" y="72"/>
                    </a:lnTo>
                    <a:lnTo>
                      <a:pt x="203" y="75"/>
                    </a:lnTo>
                    <a:lnTo>
                      <a:pt x="201" y="77"/>
                    </a:lnTo>
                    <a:lnTo>
                      <a:pt x="200" y="78"/>
                    </a:lnTo>
                    <a:lnTo>
                      <a:pt x="200" y="81"/>
                    </a:lnTo>
                    <a:lnTo>
                      <a:pt x="198" y="81"/>
                    </a:lnTo>
                    <a:lnTo>
                      <a:pt x="197" y="80"/>
                    </a:lnTo>
                    <a:lnTo>
                      <a:pt x="195" y="80"/>
                    </a:lnTo>
                    <a:lnTo>
                      <a:pt x="195" y="81"/>
                    </a:lnTo>
                    <a:lnTo>
                      <a:pt x="198" y="83"/>
                    </a:lnTo>
                    <a:lnTo>
                      <a:pt x="200" y="83"/>
                    </a:lnTo>
                    <a:lnTo>
                      <a:pt x="200" y="85"/>
                    </a:lnTo>
                    <a:lnTo>
                      <a:pt x="197" y="88"/>
                    </a:lnTo>
                    <a:lnTo>
                      <a:pt x="194" y="88"/>
                    </a:lnTo>
                    <a:lnTo>
                      <a:pt x="192" y="94"/>
                    </a:lnTo>
                    <a:lnTo>
                      <a:pt x="189" y="97"/>
                    </a:lnTo>
                    <a:lnTo>
                      <a:pt x="187" y="99"/>
                    </a:lnTo>
                    <a:lnTo>
                      <a:pt x="189" y="102"/>
                    </a:lnTo>
                    <a:lnTo>
                      <a:pt x="189" y="102"/>
                    </a:lnTo>
                    <a:lnTo>
                      <a:pt x="187" y="102"/>
                    </a:lnTo>
                    <a:lnTo>
                      <a:pt x="186" y="99"/>
                    </a:lnTo>
                    <a:lnTo>
                      <a:pt x="184" y="99"/>
                    </a:lnTo>
                    <a:lnTo>
                      <a:pt x="183" y="102"/>
                    </a:lnTo>
                    <a:lnTo>
                      <a:pt x="183" y="105"/>
                    </a:lnTo>
                    <a:lnTo>
                      <a:pt x="181" y="108"/>
                    </a:lnTo>
                    <a:lnTo>
                      <a:pt x="183" y="108"/>
                    </a:lnTo>
                    <a:lnTo>
                      <a:pt x="187" y="106"/>
                    </a:lnTo>
                    <a:lnTo>
                      <a:pt x="187" y="108"/>
                    </a:lnTo>
                    <a:lnTo>
                      <a:pt x="187" y="108"/>
                    </a:lnTo>
                    <a:lnTo>
                      <a:pt x="183" y="108"/>
                    </a:lnTo>
                    <a:lnTo>
                      <a:pt x="181" y="108"/>
                    </a:lnTo>
                    <a:lnTo>
                      <a:pt x="180" y="111"/>
                    </a:lnTo>
                    <a:lnTo>
                      <a:pt x="181" y="117"/>
                    </a:lnTo>
                    <a:lnTo>
                      <a:pt x="180" y="120"/>
                    </a:lnTo>
                    <a:lnTo>
                      <a:pt x="175" y="120"/>
                    </a:lnTo>
                    <a:lnTo>
                      <a:pt x="173" y="117"/>
                    </a:lnTo>
                    <a:lnTo>
                      <a:pt x="172" y="119"/>
                    </a:lnTo>
                    <a:lnTo>
                      <a:pt x="172" y="120"/>
                    </a:lnTo>
                    <a:lnTo>
                      <a:pt x="173" y="122"/>
                    </a:lnTo>
                    <a:lnTo>
                      <a:pt x="178" y="122"/>
                    </a:lnTo>
                    <a:lnTo>
                      <a:pt x="180" y="124"/>
                    </a:lnTo>
                    <a:lnTo>
                      <a:pt x="178" y="125"/>
                    </a:lnTo>
                    <a:lnTo>
                      <a:pt x="175" y="127"/>
                    </a:lnTo>
                    <a:lnTo>
                      <a:pt x="173" y="128"/>
                    </a:lnTo>
                    <a:lnTo>
                      <a:pt x="173" y="128"/>
                    </a:lnTo>
                    <a:lnTo>
                      <a:pt x="173" y="135"/>
                    </a:lnTo>
                    <a:lnTo>
                      <a:pt x="175" y="138"/>
                    </a:lnTo>
                    <a:lnTo>
                      <a:pt x="177" y="139"/>
                    </a:lnTo>
                    <a:lnTo>
                      <a:pt x="175" y="141"/>
                    </a:lnTo>
                    <a:lnTo>
                      <a:pt x="175" y="142"/>
                    </a:lnTo>
                    <a:lnTo>
                      <a:pt x="172" y="139"/>
                    </a:lnTo>
                    <a:lnTo>
                      <a:pt x="172" y="139"/>
                    </a:lnTo>
                    <a:lnTo>
                      <a:pt x="172" y="136"/>
                    </a:lnTo>
                    <a:lnTo>
                      <a:pt x="170" y="136"/>
                    </a:lnTo>
                    <a:lnTo>
                      <a:pt x="169" y="138"/>
                    </a:lnTo>
                    <a:lnTo>
                      <a:pt x="170" y="141"/>
                    </a:lnTo>
                    <a:lnTo>
                      <a:pt x="172" y="141"/>
                    </a:lnTo>
                    <a:lnTo>
                      <a:pt x="172" y="142"/>
                    </a:lnTo>
                    <a:lnTo>
                      <a:pt x="172" y="144"/>
                    </a:lnTo>
                    <a:lnTo>
                      <a:pt x="173" y="145"/>
                    </a:lnTo>
                    <a:lnTo>
                      <a:pt x="175" y="149"/>
                    </a:lnTo>
                    <a:lnTo>
                      <a:pt x="173" y="149"/>
                    </a:lnTo>
                    <a:lnTo>
                      <a:pt x="170" y="150"/>
                    </a:lnTo>
                    <a:lnTo>
                      <a:pt x="166" y="150"/>
                    </a:lnTo>
                    <a:lnTo>
                      <a:pt x="166" y="152"/>
                    </a:lnTo>
                    <a:lnTo>
                      <a:pt x="166" y="153"/>
                    </a:lnTo>
                    <a:lnTo>
                      <a:pt x="169" y="155"/>
                    </a:lnTo>
                    <a:lnTo>
                      <a:pt x="169" y="158"/>
                    </a:lnTo>
                    <a:lnTo>
                      <a:pt x="167" y="163"/>
                    </a:lnTo>
                    <a:lnTo>
                      <a:pt x="170" y="167"/>
                    </a:lnTo>
                    <a:lnTo>
                      <a:pt x="172" y="169"/>
                    </a:lnTo>
                    <a:lnTo>
                      <a:pt x="170" y="170"/>
                    </a:lnTo>
                    <a:lnTo>
                      <a:pt x="167" y="174"/>
                    </a:lnTo>
                    <a:lnTo>
                      <a:pt x="167" y="174"/>
                    </a:lnTo>
                    <a:lnTo>
                      <a:pt x="197" y="172"/>
                    </a:lnTo>
                    <a:lnTo>
                      <a:pt x="206" y="172"/>
                    </a:lnTo>
                    <a:lnTo>
                      <a:pt x="220" y="170"/>
                    </a:lnTo>
                    <a:lnTo>
                      <a:pt x="239" y="170"/>
                    </a:lnTo>
                    <a:lnTo>
                      <a:pt x="240" y="170"/>
                    </a:lnTo>
                    <a:lnTo>
                      <a:pt x="253" y="169"/>
                    </a:lnTo>
                    <a:lnTo>
                      <a:pt x="259" y="169"/>
                    </a:lnTo>
                    <a:lnTo>
                      <a:pt x="287" y="167"/>
                    </a:lnTo>
                    <a:lnTo>
                      <a:pt x="295" y="166"/>
                    </a:lnTo>
                    <a:lnTo>
                      <a:pt x="295" y="167"/>
                    </a:lnTo>
                    <a:lnTo>
                      <a:pt x="295" y="167"/>
                    </a:lnTo>
                    <a:lnTo>
                      <a:pt x="297" y="169"/>
                    </a:lnTo>
                    <a:lnTo>
                      <a:pt x="295" y="170"/>
                    </a:lnTo>
                    <a:lnTo>
                      <a:pt x="294" y="170"/>
                    </a:lnTo>
                    <a:lnTo>
                      <a:pt x="295" y="174"/>
                    </a:lnTo>
                    <a:lnTo>
                      <a:pt x="294" y="174"/>
                    </a:lnTo>
                    <a:lnTo>
                      <a:pt x="294" y="175"/>
                    </a:lnTo>
                    <a:lnTo>
                      <a:pt x="294" y="175"/>
                    </a:lnTo>
                    <a:lnTo>
                      <a:pt x="294" y="175"/>
                    </a:lnTo>
                    <a:lnTo>
                      <a:pt x="294" y="178"/>
                    </a:lnTo>
                    <a:lnTo>
                      <a:pt x="292" y="178"/>
                    </a:lnTo>
                    <a:lnTo>
                      <a:pt x="294" y="181"/>
                    </a:lnTo>
                    <a:lnTo>
                      <a:pt x="292" y="181"/>
                    </a:lnTo>
                    <a:lnTo>
                      <a:pt x="292" y="183"/>
                    </a:lnTo>
                    <a:lnTo>
                      <a:pt x="290" y="183"/>
                    </a:lnTo>
                    <a:lnTo>
                      <a:pt x="290" y="186"/>
                    </a:lnTo>
                    <a:lnTo>
                      <a:pt x="290" y="189"/>
                    </a:lnTo>
                    <a:lnTo>
                      <a:pt x="290" y="189"/>
                    </a:lnTo>
                    <a:lnTo>
                      <a:pt x="290" y="189"/>
                    </a:lnTo>
                    <a:lnTo>
                      <a:pt x="289" y="191"/>
                    </a:lnTo>
                    <a:lnTo>
                      <a:pt x="289" y="192"/>
                    </a:lnTo>
                    <a:lnTo>
                      <a:pt x="290" y="192"/>
                    </a:lnTo>
                    <a:lnTo>
                      <a:pt x="289" y="192"/>
                    </a:lnTo>
                    <a:lnTo>
                      <a:pt x="289" y="195"/>
                    </a:lnTo>
                    <a:lnTo>
                      <a:pt x="290" y="195"/>
                    </a:lnTo>
                    <a:lnTo>
                      <a:pt x="289" y="195"/>
                    </a:lnTo>
                    <a:lnTo>
                      <a:pt x="290" y="195"/>
                    </a:lnTo>
                    <a:lnTo>
                      <a:pt x="290" y="197"/>
                    </a:lnTo>
                    <a:lnTo>
                      <a:pt x="292" y="197"/>
                    </a:lnTo>
                    <a:lnTo>
                      <a:pt x="290" y="198"/>
                    </a:lnTo>
                    <a:lnTo>
                      <a:pt x="294" y="205"/>
                    </a:lnTo>
                    <a:lnTo>
                      <a:pt x="295" y="205"/>
                    </a:lnTo>
                    <a:lnTo>
                      <a:pt x="297" y="208"/>
                    </a:lnTo>
                    <a:lnTo>
                      <a:pt x="298" y="209"/>
                    </a:lnTo>
                    <a:lnTo>
                      <a:pt x="298" y="209"/>
                    </a:lnTo>
                    <a:lnTo>
                      <a:pt x="300" y="211"/>
                    </a:lnTo>
                    <a:lnTo>
                      <a:pt x="300" y="211"/>
                    </a:lnTo>
                    <a:lnTo>
                      <a:pt x="300" y="213"/>
                    </a:lnTo>
                    <a:lnTo>
                      <a:pt x="301" y="213"/>
                    </a:lnTo>
                    <a:lnTo>
                      <a:pt x="301" y="214"/>
                    </a:lnTo>
                    <a:lnTo>
                      <a:pt x="303" y="217"/>
                    </a:lnTo>
                    <a:lnTo>
                      <a:pt x="303" y="219"/>
                    </a:lnTo>
                    <a:lnTo>
                      <a:pt x="304" y="222"/>
                    </a:lnTo>
                    <a:lnTo>
                      <a:pt x="306" y="222"/>
                    </a:lnTo>
                    <a:lnTo>
                      <a:pt x="306" y="222"/>
                    </a:lnTo>
                    <a:lnTo>
                      <a:pt x="306" y="223"/>
                    </a:lnTo>
                    <a:lnTo>
                      <a:pt x="306" y="225"/>
                    </a:lnTo>
                    <a:lnTo>
                      <a:pt x="306" y="227"/>
                    </a:lnTo>
                    <a:lnTo>
                      <a:pt x="306" y="227"/>
                    </a:lnTo>
                    <a:lnTo>
                      <a:pt x="306" y="230"/>
                    </a:lnTo>
                    <a:lnTo>
                      <a:pt x="308" y="230"/>
                    </a:lnTo>
                    <a:lnTo>
                      <a:pt x="308" y="231"/>
                    </a:lnTo>
                    <a:lnTo>
                      <a:pt x="311" y="234"/>
                    </a:lnTo>
                    <a:lnTo>
                      <a:pt x="300" y="236"/>
                    </a:lnTo>
                    <a:lnTo>
                      <a:pt x="297" y="233"/>
                    </a:lnTo>
                    <a:lnTo>
                      <a:pt x="284" y="230"/>
                    </a:lnTo>
                    <a:lnTo>
                      <a:pt x="275" y="222"/>
                    </a:lnTo>
                    <a:lnTo>
                      <a:pt x="264" y="222"/>
                    </a:lnTo>
                    <a:lnTo>
                      <a:pt x="259" y="228"/>
                    </a:lnTo>
                    <a:lnTo>
                      <a:pt x="253" y="239"/>
                    </a:lnTo>
                    <a:lnTo>
                      <a:pt x="255" y="247"/>
                    </a:lnTo>
                    <a:lnTo>
                      <a:pt x="262" y="248"/>
                    </a:lnTo>
                    <a:lnTo>
                      <a:pt x="275" y="250"/>
                    </a:lnTo>
                    <a:lnTo>
                      <a:pt x="283" y="248"/>
                    </a:lnTo>
                    <a:lnTo>
                      <a:pt x="289" y="239"/>
                    </a:lnTo>
                    <a:lnTo>
                      <a:pt x="295" y="244"/>
                    </a:lnTo>
                    <a:lnTo>
                      <a:pt x="300" y="239"/>
                    </a:lnTo>
                    <a:lnTo>
                      <a:pt x="300" y="242"/>
                    </a:lnTo>
                    <a:lnTo>
                      <a:pt x="304" y="237"/>
                    </a:lnTo>
                    <a:lnTo>
                      <a:pt x="306" y="241"/>
                    </a:lnTo>
                    <a:lnTo>
                      <a:pt x="301" y="247"/>
                    </a:lnTo>
                    <a:lnTo>
                      <a:pt x="292" y="252"/>
                    </a:lnTo>
                    <a:lnTo>
                      <a:pt x="295" y="256"/>
                    </a:lnTo>
                    <a:lnTo>
                      <a:pt x="301" y="255"/>
                    </a:lnTo>
                    <a:lnTo>
                      <a:pt x="303" y="261"/>
                    </a:lnTo>
                    <a:lnTo>
                      <a:pt x="309" y="262"/>
                    </a:lnTo>
                    <a:lnTo>
                      <a:pt x="311" y="259"/>
                    </a:lnTo>
                    <a:lnTo>
                      <a:pt x="311" y="250"/>
                    </a:lnTo>
                    <a:lnTo>
                      <a:pt x="320" y="247"/>
                    </a:lnTo>
                    <a:lnTo>
                      <a:pt x="320" y="252"/>
                    </a:lnTo>
                    <a:lnTo>
                      <a:pt x="325" y="255"/>
                    </a:lnTo>
                    <a:lnTo>
                      <a:pt x="322" y="256"/>
                    </a:lnTo>
                    <a:lnTo>
                      <a:pt x="325" y="264"/>
                    </a:lnTo>
                    <a:lnTo>
                      <a:pt x="323" y="266"/>
                    </a:lnTo>
                    <a:lnTo>
                      <a:pt x="326" y="267"/>
                    </a:lnTo>
                    <a:lnTo>
                      <a:pt x="323" y="269"/>
                    </a:lnTo>
                    <a:lnTo>
                      <a:pt x="318" y="266"/>
                    </a:lnTo>
                    <a:lnTo>
                      <a:pt x="315" y="272"/>
                    </a:lnTo>
                    <a:lnTo>
                      <a:pt x="308" y="272"/>
                    </a:lnTo>
                    <a:lnTo>
                      <a:pt x="312" y="276"/>
                    </a:lnTo>
                    <a:lnTo>
                      <a:pt x="311" y="276"/>
                    </a:lnTo>
                    <a:lnTo>
                      <a:pt x="317" y="280"/>
                    </a:lnTo>
                    <a:lnTo>
                      <a:pt x="320" y="281"/>
                    </a:lnTo>
                    <a:lnTo>
                      <a:pt x="312" y="280"/>
                    </a:lnTo>
                    <a:lnTo>
                      <a:pt x="306" y="276"/>
                    </a:lnTo>
                    <a:lnTo>
                      <a:pt x="304" y="278"/>
                    </a:lnTo>
                    <a:lnTo>
                      <a:pt x="309" y="283"/>
                    </a:lnTo>
                    <a:lnTo>
                      <a:pt x="303" y="283"/>
                    </a:lnTo>
                    <a:lnTo>
                      <a:pt x="301" y="283"/>
                    </a:lnTo>
                    <a:lnTo>
                      <a:pt x="303" y="286"/>
                    </a:lnTo>
                    <a:lnTo>
                      <a:pt x="300" y="286"/>
                    </a:lnTo>
                    <a:lnTo>
                      <a:pt x="317" y="295"/>
                    </a:lnTo>
                    <a:lnTo>
                      <a:pt x="317" y="301"/>
                    </a:lnTo>
                    <a:lnTo>
                      <a:pt x="328" y="301"/>
                    </a:lnTo>
                    <a:lnTo>
                      <a:pt x="331" y="306"/>
                    </a:lnTo>
                    <a:lnTo>
                      <a:pt x="337" y="305"/>
                    </a:lnTo>
                    <a:lnTo>
                      <a:pt x="337" y="309"/>
                    </a:lnTo>
                    <a:lnTo>
                      <a:pt x="342" y="305"/>
                    </a:lnTo>
                    <a:lnTo>
                      <a:pt x="347" y="309"/>
                    </a:lnTo>
                    <a:lnTo>
                      <a:pt x="347" y="315"/>
                    </a:lnTo>
                    <a:lnTo>
                      <a:pt x="353" y="314"/>
                    </a:lnTo>
                    <a:lnTo>
                      <a:pt x="350" y="320"/>
                    </a:lnTo>
                    <a:lnTo>
                      <a:pt x="354" y="320"/>
                    </a:lnTo>
                    <a:lnTo>
                      <a:pt x="353" y="326"/>
                    </a:lnTo>
                    <a:lnTo>
                      <a:pt x="347" y="323"/>
                    </a:lnTo>
                    <a:lnTo>
                      <a:pt x="348" y="326"/>
                    </a:lnTo>
                    <a:lnTo>
                      <a:pt x="347" y="330"/>
                    </a:lnTo>
                    <a:lnTo>
                      <a:pt x="347" y="333"/>
                    </a:lnTo>
                    <a:lnTo>
                      <a:pt x="339" y="325"/>
                    </a:lnTo>
                    <a:lnTo>
                      <a:pt x="339" y="330"/>
                    </a:lnTo>
                    <a:lnTo>
                      <a:pt x="329" y="340"/>
                    </a:lnTo>
                    <a:lnTo>
                      <a:pt x="337" y="322"/>
                    </a:lnTo>
                    <a:lnTo>
                      <a:pt x="334" y="320"/>
                    </a:lnTo>
                    <a:lnTo>
                      <a:pt x="333" y="326"/>
                    </a:lnTo>
                    <a:lnTo>
                      <a:pt x="329" y="326"/>
                    </a:lnTo>
                    <a:lnTo>
                      <a:pt x="328" y="323"/>
                    </a:lnTo>
                    <a:lnTo>
                      <a:pt x="323" y="317"/>
                    </a:lnTo>
                    <a:lnTo>
                      <a:pt x="323" y="314"/>
                    </a:lnTo>
                    <a:lnTo>
                      <a:pt x="322" y="315"/>
                    </a:lnTo>
                    <a:lnTo>
                      <a:pt x="312" y="312"/>
                    </a:lnTo>
                    <a:lnTo>
                      <a:pt x="312" y="308"/>
                    </a:lnTo>
                    <a:lnTo>
                      <a:pt x="300" y="309"/>
                    </a:lnTo>
                    <a:lnTo>
                      <a:pt x="303" y="305"/>
                    </a:lnTo>
                    <a:lnTo>
                      <a:pt x="298" y="301"/>
                    </a:lnTo>
                    <a:lnTo>
                      <a:pt x="297" y="297"/>
                    </a:lnTo>
                    <a:lnTo>
                      <a:pt x="287" y="298"/>
                    </a:lnTo>
                    <a:lnTo>
                      <a:pt x="287" y="295"/>
                    </a:lnTo>
                    <a:lnTo>
                      <a:pt x="284" y="297"/>
                    </a:lnTo>
                    <a:lnTo>
                      <a:pt x="276" y="292"/>
                    </a:lnTo>
                    <a:lnTo>
                      <a:pt x="275" y="294"/>
                    </a:lnTo>
                    <a:lnTo>
                      <a:pt x="275" y="289"/>
                    </a:lnTo>
                    <a:lnTo>
                      <a:pt x="270" y="292"/>
                    </a:lnTo>
                    <a:lnTo>
                      <a:pt x="273" y="297"/>
                    </a:lnTo>
                    <a:lnTo>
                      <a:pt x="283" y="300"/>
                    </a:lnTo>
                    <a:lnTo>
                      <a:pt x="281" y="301"/>
                    </a:lnTo>
                    <a:lnTo>
                      <a:pt x="284" y="306"/>
                    </a:lnTo>
                    <a:lnTo>
                      <a:pt x="281" y="308"/>
                    </a:lnTo>
                    <a:lnTo>
                      <a:pt x="284" y="312"/>
                    </a:lnTo>
                    <a:lnTo>
                      <a:pt x="278" y="311"/>
                    </a:lnTo>
                    <a:lnTo>
                      <a:pt x="281" y="320"/>
                    </a:lnTo>
                    <a:lnTo>
                      <a:pt x="284" y="320"/>
                    </a:lnTo>
                    <a:lnTo>
                      <a:pt x="281" y="323"/>
                    </a:lnTo>
                    <a:lnTo>
                      <a:pt x="272" y="331"/>
                    </a:lnTo>
                    <a:lnTo>
                      <a:pt x="269" y="323"/>
                    </a:lnTo>
                    <a:lnTo>
                      <a:pt x="269" y="317"/>
                    </a:lnTo>
                    <a:lnTo>
                      <a:pt x="267" y="315"/>
                    </a:lnTo>
                    <a:lnTo>
                      <a:pt x="267" y="319"/>
                    </a:lnTo>
                    <a:lnTo>
                      <a:pt x="262" y="314"/>
                    </a:lnTo>
                    <a:lnTo>
                      <a:pt x="259" y="317"/>
                    </a:lnTo>
                    <a:lnTo>
                      <a:pt x="258" y="312"/>
                    </a:lnTo>
                    <a:lnTo>
                      <a:pt x="255" y="311"/>
                    </a:lnTo>
                    <a:lnTo>
                      <a:pt x="253" y="314"/>
                    </a:lnTo>
                    <a:lnTo>
                      <a:pt x="244" y="314"/>
                    </a:lnTo>
                    <a:lnTo>
                      <a:pt x="247" y="319"/>
                    </a:lnTo>
                    <a:lnTo>
                      <a:pt x="244" y="322"/>
                    </a:lnTo>
                    <a:lnTo>
                      <a:pt x="240" y="319"/>
                    </a:lnTo>
                    <a:lnTo>
                      <a:pt x="242" y="326"/>
                    </a:lnTo>
                    <a:lnTo>
                      <a:pt x="239" y="326"/>
                    </a:lnTo>
                    <a:lnTo>
                      <a:pt x="240" y="330"/>
                    </a:lnTo>
                    <a:lnTo>
                      <a:pt x="233" y="331"/>
                    </a:lnTo>
                    <a:lnTo>
                      <a:pt x="233" y="328"/>
                    </a:lnTo>
                    <a:lnTo>
                      <a:pt x="228" y="326"/>
                    </a:lnTo>
                    <a:lnTo>
                      <a:pt x="225" y="330"/>
                    </a:lnTo>
                    <a:lnTo>
                      <a:pt x="223" y="326"/>
                    </a:lnTo>
                    <a:lnTo>
                      <a:pt x="230" y="323"/>
                    </a:lnTo>
                    <a:lnTo>
                      <a:pt x="230" y="320"/>
                    </a:lnTo>
                    <a:lnTo>
                      <a:pt x="225" y="319"/>
                    </a:lnTo>
                    <a:lnTo>
                      <a:pt x="222" y="312"/>
                    </a:lnTo>
                    <a:lnTo>
                      <a:pt x="211" y="312"/>
                    </a:lnTo>
                    <a:lnTo>
                      <a:pt x="209" y="315"/>
                    </a:lnTo>
                    <a:lnTo>
                      <a:pt x="201" y="308"/>
                    </a:lnTo>
                    <a:lnTo>
                      <a:pt x="198" y="301"/>
                    </a:lnTo>
                    <a:lnTo>
                      <a:pt x="186" y="297"/>
                    </a:lnTo>
                    <a:lnTo>
                      <a:pt x="178" y="298"/>
                    </a:lnTo>
                    <a:lnTo>
                      <a:pt x="178" y="289"/>
                    </a:lnTo>
                    <a:lnTo>
                      <a:pt x="172" y="289"/>
                    </a:lnTo>
                    <a:lnTo>
                      <a:pt x="172" y="280"/>
                    </a:lnTo>
                    <a:lnTo>
                      <a:pt x="156" y="283"/>
                    </a:lnTo>
                    <a:lnTo>
                      <a:pt x="155" y="280"/>
                    </a:lnTo>
                    <a:lnTo>
                      <a:pt x="156" y="276"/>
                    </a:lnTo>
                    <a:lnTo>
                      <a:pt x="158" y="278"/>
                    </a:lnTo>
                    <a:lnTo>
                      <a:pt x="158" y="273"/>
                    </a:lnTo>
                    <a:lnTo>
                      <a:pt x="148" y="273"/>
                    </a:lnTo>
                    <a:lnTo>
                      <a:pt x="148" y="276"/>
                    </a:lnTo>
                    <a:lnTo>
                      <a:pt x="138" y="284"/>
                    </a:lnTo>
                    <a:lnTo>
                      <a:pt x="138" y="280"/>
                    </a:lnTo>
                    <a:lnTo>
                      <a:pt x="133" y="281"/>
                    </a:lnTo>
                    <a:lnTo>
                      <a:pt x="142" y="294"/>
                    </a:lnTo>
                    <a:lnTo>
                      <a:pt x="127" y="300"/>
                    </a:lnTo>
                    <a:lnTo>
                      <a:pt x="105" y="297"/>
                    </a:lnTo>
                    <a:lnTo>
                      <a:pt x="61" y="281"/>
                    </a:lnTo>
                    <a:lnTo>
                      <a:pt x="28" y="284"/>
                    </a:lnTo>
                    <a:lnTo>
                      <a:pt x="22" y="287"/>
                    </a:lnTo>
                    <a:lnTo>
                      <a:pt x="16" y="281"/>
                    </a:lnTo>
                    <a:lnTo>
                      <a:pt x="22" y="276"/>
                    </a:lnTo>
                    <a:lnTo>
                      <a:pt x="25" y="264"/>
                    </a:lnTo>
                    <a:lnTo>
                      <a:pt x="28" y="259"/>
                    </a:lnTo>
                    <a:lnTo>
                      <a:pt x="28" y="256"/>
                    </a:lnTo>
                    <a:lnTo>
                      <a:pt x="28" y="255"/>
                    </a:lnTo>
                    <a:lnTo>
                      <a:pt x="28" y="255"/>
                    </a:lnTo>
                    <a:lnTo>
                      <a:pt x="28" y="252"/>
                    </a:lnTo>
                    <a:lnTo>
                      <a:pt x="30" y="252"/>
                    </a:lnTo>
                    <a:lnTo>
                      <a:pt x="30" y="252"/>
                    </a:lnTo>
                    <a:lnTo>
                      <a:pt x="28" y="252"/>
                    </a:lnTo>
                    <a:lnTo>
                      <a:pt x="28" y="248"/>
                    </a:lnTo>
                    <a:lnTo>
                      <a:pt x="28" y="248"/>
                    </a:lnTo>
                    <a:lnTo>
                      <a:pt x="28" y="245"/>
                    </a:lnTo>
                    <a:lnTo>
                      <a:pt x="28" y="244"/>
                    </a:lnTo>
                    <a:lnTo>
                      <a:pt x="28" y="244"/>
                    </a:lnTo>
                    <a:close/>
                    <a:moveTo>
                      <a:pt x="145" y="295"/>
                    </a:moveTo>
                    <a:lnTo>
                      <a:pt x="153" y="289"/>
                    </a:lnTo>
                    <a:lnTo>
                      <a:pt x="162" y="295"/>
                    </a:lnTo>
                    <a:lnTo>
                      <a:pt x="167" y="295"/>
                    </a:lnTo>
                    <a:lnTo>
                      <a:pt x="162" y="300"/>
                    </a:lnTo>
                    <a:lnTo>
                      <a:pt x="164" y="303"/>
                    </a:lnTo>
                    <a:lnTo>
                      <a:pt x="158" y="303"/>
                    </a:lnTo>
                    <a:lnTo>
                      <a:pt x="145" y="295"/>
                    </a:lnTo>
                    <a:lnTo>
                      <a:pt x="145" y="295"/>
                    </a:lnTo>
                    <a:close/>
                    <a:moveTo>
                      <a:pt x="194" y="314"/>
                    </a:moveTo>
                    <a:lnTo>
                      <a:pt x="197" y="317"/>
                    </a:lnTo>
                    <a:lnTo>
                      <a:pt x="201" y="311"/>
                    </a:lnTo>
                    <a:lnTo>
                      <a:pt x="203" y="317"/>
                    </a:lnTo>
                    <a:lnTo>
                      <a:pt x="206" y="315"/>
                    </a:lnTo>
                    <a:lnTo>
                      <a:pt x="205" y="319"/>
                    </a:lnTo>
                    <a:lnTo>
                      <a:pt x="205" y="319"/>
                    </a:lnTo>
                    <a:lnTo>
                      <a:pt x="203" y="317"/>
                    </a:lnTo>
                    <a:lnTo>
                      <a:pt x="203" y="320"/>
                    </a:lnTo>
                    <a:lnTo>
                      <a:pt x="206" y="320"/>
                    </a:lnTo>
                    <a:lnTo>
                      <a:pt x="206" y="322"/>
                    </a:lnTo>
                    <a:lnTo>
                      <a:pt x="208" y="320"/>
                    </a:lnTo>
                    <a:lnTo>
                      <a:pt x="209" y="323"/>
                    </a:lnTo>
                    <a:lnTo>
                      <a:pt x="198" y="322"/>
                    </a:lnTo>
                    <a:lnTo>
                      <a:pt x="194" y="314"/>
                    </a:lnTo>
                    <a:lnTo>
                      <a:pt x="194" y="314"/>
                    </a:lnTo>
                    <a:close/>
                    <a:moveTo>
                      <a:pt x="222" y="320"/>
                    </a:moveTo>
                    <a:lnTo>
                      <a:pt x="219" y="322"/>
                    </a:lnTo>
                    <a:lnTo>
                      <a:pt x="220" y="319"/>
                    </a:lnTo>
                    <a:lnTo>
                      <a:pt x="219" y="319"/>
                    </a:lnTo>
                    <a:lnTo>
                      <a:pt x="219" y="323"/>
                    </a:lnTo>
                    <a:lnTo>
                      <a:pt x="222" y="323"/>
                    </a:lnTo>
                    <a:lnTo>
                      <a:pt x="220" y="326"/>
                    </a:lnTo>
                    <a:lnTo>
                      <a:pt x="217" y="326"/>
                    </a:lnTo>
                    <a:lnTo>
                      <a:pt x="217" y="323"/>
                    </a:lnTo>
                    <a:lnTo>
                      <a:pt x="214" y="325"/>
                    </a:lnTo>
                    <a:lnTo>
                      <a:pt x="216" y="319"/>
                    </a:lnTo>
                    <a:lnTo>
                      <a:pt x="212" y="320"/>
                    </a:lnTo>
                    <a:lnTo>
                      <a:pt x="214" y="326"/>
                    </a:lnTo>
                    <a:lnTo>
                      <a:pt x="209" y="323"/>
                    </a:lnTo>
                    <a:lnTo>
                      <a:pt x="208" y="317"/>
                    </a:lnTo>
                    <a:lnTo>
                      <a:pt x="216" y="317"/>
                    </a:lnTo>
                    <a:lnTo>
                      <a:pt x="217" y="314"/>
                    </a:lnTo>
                    <a:lnTo>
                      <a:pt x="222" y="320"/>
                    </a:lnTo>
                    <a:lnTo>
                      <a:pt x="222" y="320"/>
                    </a:lnTo>
                    <a:close/>
                  </a:path>
                </a:pathLst>
              </a:custGeom>
              <a:grpFill/>
              <a:ln w="4826" cap="rnd">
                <a:solidFill>
                  <a:schemeClr val="bg1"/>
                </a:solidFill>
                <a:prstDash val="solid"/>
                <a:round/>
                <a:headEnd/>
                <a:tailEnd/>
              </a:ln>
            </p:spPr>
            <p:txBody>
              <a:bodyPr/>
              <a:lstStyle/>
              <a:p>
                <a:pPr>
                  <a:defRPr/>
                </a:pPr>
                <a:endParaRPr lang="en-US">
                  <a:latin typeface="Arial" charset="0"/>
                </a:endParaRPr>
              </a:p>
            </p:txBody>
          </p:sp>
          <p:sp>
            <p:nvSpPr>
              <p:cNvPr id="57" name="Freeform 56"/>
              <p:cNvSpPr>
                <a:spLocks noEditPoints="1"/>
              </p:cNvSpPr>
              <p:nvPr/>
            </p:nvSpPr>
            <p:spPr bwMode="auto">
              <a:xfrm>
                <a:off x="5281613" y="1497013"/>
                <a:ext cx="985837" cy="1155700"/>
              </a:xfrm>
              <a:custGeom>
                <a:avLst/>
                <a:gdLst/>
                <a:ahLst/>
                <a:cxnLst>
                  <a:cxn ang="0">
                    <a:pos x="57" y="31"/>
                  </a:cxn>
                  <a:cxn ang="0">
                    <a:pos x="100" y="70"/>
                  </a:cxn>
                  <a:cxn ang="0">
                    <a:pos x="112" y="83"/>
                  </a:cxn>
                  <a:cxn ang="0">
                    <a:pos x="96" y="77"/>
                  </a:cxn>
                  <a:cxn ang="0">
                    <a:pos x="224" y="186"/>
                  </a:cxn>
                  <a:cxn ang="0">
                    <a:pos x="209" y="212"/>
                  </a:cxn>
                  <a:cxn ang="0">
                    <a:pos x="182" y="208"/>
                  </a:cxn>
                  <a:cxn ang="0">
                    <a:pos x="154" y="258"/>
                  </a:cxn>
                  <a:cxn ang="0">
                    <a:pos x="157" y="242"/>
                  </a:cxn>
                  <a:cxn ang="0">
                    <a:pos x="145" y="241"/>
                  </a:cxn>
                  <a:cxn ang="0">
                    <a:pos x="146" y="233"/>
                  </a:cxn>
                  <a:cxn ang="0">
                    <a:pos x="148" y="219"/>
                  </a:cxn>
                  <a:cxn ang="0">
                    <a:pos x="146" y="211"/>
                  </a:cxn>
                  <a:cxn ang="0">
                    <a:pos x="129" y="205"/>
                  </a:cxn>
                  <a:cxn ang="0">
                    <a:pos x="128" y="194"/>
                  </a:cxn>
                  <a:cxn ang="0">
                    <a:pos x="115" y="191"/>
                  </a:cxn>
                  <a:cxn ang="0">
                    <a:pos x="106" y="187"/>
                  </a:cxn>
                  <a:cxn ang="0">
                    <a:pos x="96" y="187"/>
                  </a:cxn>
                  <a:cxn ang="0">
                    <a:pos x="90" y="187"/>
                  </a:cxn>
                  <a:cxn ang="0">
                    <a:pos x="17" y="163"/>
                  </a:cxn>
                  <a:cxn ang="0">
                    <a:pos x="6" y="150"/>
                  </a:cxn>
                  <a:cxn ang="0">
                    <a:pos x="28" y="127"/>
                  </a:cxn>
                  <a:cxn ang="0">
                    <a:pos x="76" y="102"/>
                  </a:cxn>
                  <a:cxn ang="0">
                    <a:pos x="103" y="102"/>
                  </a:cxn>
                  <a:cxn ang="0">
                    <a:pos x="125" y="108"/>
                  </a:cxn>
                  <a:cxn ang="0">
                    <a:pos x="190" y="142"/>
                  </a:cxn>
                  <a:cxn ang="0">
                    <a:pos x="242" y="116"/>
                  </a:cxn>
                  <a:cxn ang="0">
                    <a:pos x="285" y="127"/>
                  </a:cxn>
                  <a:cxn ang="0">
                    <a:pos x="320" y="125"/>
                  </a:cxn>
                  <a:cxn ang="0">
                    <a:pos x="344" y="153"/>
                  </a:cxn>
                  <a:cxn ang="0">
                    <a:pos x="327" y="166"/>
                  </a:cxn>
                  <a:cxn ang="0">
                    <a:pos x="290" y="169"/>
                  </a:cxn>
                  <a:cxn ang="0">
                    <a:pos x="355" y="161"/>
                  </a:cxn>
                  <a:cxn ang="0">
                    <a:pos x="365" y="152"/>
                  </a:cxn>
                  <a:cxn ang="0">
                    <a:pos x="368" y="166"/>
                  </a:cxn>
                  <a:cxn ang="0">
                    <a:pos x="231" y="549"/>
                  </a:cxn>
                  <a:cxn ang="0">
                    <a:pos x="251" y="428"/>
                  </a:cxn>
                  <a:cxn ang="0">
                    <a:pos x="237" y="368"/>
                  </a:cxn>
                  <a:cxn ang="0">
                    <a:pos x="240" y="306"/>
                  </a:cxn>
                  <a:cxn ang="0">
                    <a:pos x="260" y="264"/>
                  </a:cxn>
                  <a:cxn ang="0">
                    <a:pos x="281" y="272"/>
                  </a:cxn>
                  <a:cxn ang="0">
                    <a:pos x="301" y="225"/>
                  </a:cxn>
                  <a:cxn ang="0">
                    <a:pos x="298" y="192"/>
                  </a:cxn>
                  <a:cxn ang="0">
                    <a:pos x="346" y="208"/>
                  </a:cxn>
                  <a:cxn ang="0">
                    <a:pos x="382" y="219"/>
                  </a:cxn>
                  <a:cxn ang="0">
                    <a:pos x="390" y="245"/>
                  </a:cxn>
                  <a:cxn ang="0">
                    <a:pos x="401" y="303"/>
                  </a:cxn>
                  <a:cxn ang="0">
                    <a:pos x="374" y="344"/>
                  </a:cxn>
                  <a:cxn ang="0">
                    <a:pos x="402" y="354"/>
                  </a:cxn>
                  <a:cxn ang="0">
                    <a:pos x="449" y="345"/>
                  </a:cxn>
                  <a:cxn ang="0">
                    <a:pos x="468" y="445"/>
                  </a:cxn>
                  <a:cxn ang="0">
                    <a:pos x="449" y="459"/>
                  </a:cxn>
                  <a:cxn ang="0">
                    <a:pos x="424" y="531"/>
                  </a:cxn>
                  <a:cxn ang="0">
                    <a:pos x="349" y="537"/>
                  </a:cxn>
                  <a:cxn ang="0">
                    <a:pos x="274" y="545"/>
                  </a:cxn>
                </a:cxnLst>
                <a:rect l="0" t="0" r="r" b="b"/>
                <a:pathLst>
                  <a:path w="469" h="549">
                    <a:moveTo>
                      <a:pt x="92" y="0"/>
                    </a:moveTo>
                    <a:lnTo>
                      <a:pt x="86" y="13"/>
                    </a:lnTo>
                    <a:lnTo>
                      <a:pt x="71" y="21"/>
                    </a:lnTo>
                    <a:lnTo>
                      <a:pt x="65" y="30"/>
                    </a:lnTo>
                    <a:lnTo>
                      <a:pt x="61" y="33"/>
                    </a:lnTo>
                    <a:lnTo>
                      <a:pt x="57" y="31"/>
                    </a:lnTo>
                    <a:lnTo>
                      <a:pt x="56" y="27"/>
                    </a:lnTo>
                    <a:lnTo>
                      <a:pt x="59" y="22"/>
                    </a:lnTo>
                    <a:lnTo>
                      <a:pt x="92" y="0"/>
                    </a:lnTo>
                    <a:lnTo>
                      <a:pt x="92" y="0"/>
                    </a:lnTo>
                    <a:close/>
                    <a:moveTo>
                      <a:pt x="96" y="77"/>
                    </a:moveTo>
                    <a:lnTo>
                      <a:pt x="100" y="70"/>
                    </a:lnTo>
                    <a:lnTo>
                      <a:pt x="112" y="61"/>
                    </a:lnTo>
                    <a:lnTo>
                      <a:pt x="134" y="58"/>
                    </a:lnTo>
                    <a:lnTo>
                      <a:pt x="139" y="63"/>
                    </a:lnTo>
                    <a:lnTo>
                      <a:pt x="137" y="64"/>
                    </a:lnTo>
                    <a:lnTo>
                      <a:pt x="128" y="67"/>
                    </a:lnTo>
                    <a:lnTo>
                      <a:pt x="112" y="83"/>
                    </a:lnTo>
                    <a:lnTo>
                      <a:pt x="104" y="102"/>
                    </a:lnTo>
                    <a:lnTo>
                      <a:pt x="100" y="92"/>
                    </a:lnTo>
                    <a:lnTo>
                      <a:pt x="93" y="91"/>
                    </a:lnTo>
                    <a:lnTo>
                      <a:pt x="93" y="81"/>
                    </a:lnTo>
                    <a:lnTo>
                      <a:pt x="96" y="77"/>
                    </a:lnTo>
                    <a:lnTo>
                      <a:pt x="96" y="77"/>
                    </a:lnTo>
                    <a:close/>
                    <a:moveTo>
                      <a:pt x="248" y="178"/>
                    </a:moveTo>
                    <a:lnTo>
                      <a:pt x="245" y="180"/>
                    </a:lnTo>
                    <a:lnTo>
                      <a:pt x="246" y="183"/>
                    </a:lnTo>
                    <a:lnTo>
                      <a:pt x="237" y="180"/>
                    </a:lnTo>
                    <a:lnTo>
                      <a:pt x="227" y="183"/>
                    </a:lnTo>
                    <a:lnTo>
                      <a:pt x="224" y="186"/>
                    </a:lnTo>
                    <a:lnTo>
                      <a:pt x="223" y="192"/>
                    </a:lnTo>
                    <a:lnTo>
                      <a:pt x="218" y="200"/>
                    </a:lnTo>
                    <a:lnTo>
                      <a:pt x="213" y="202"/>
                    </a:lnTo>
                    <a:lnTo>
                      <a:pt x="215" y="203"/>
                    </a:lnTo>
                    <a:lnTo>
                      <a:pt x="212" y="205"/>
                    </a:lnTo>
                    <a:lnTo>
                      <a:pt x="209" y="212"/>
                    </a:lnTo>
                    <a:lnTo>
                      <a:pt x="206" y="211"/>
                    </a:lnTo>
                    <a:lnTo>
                      <a:pt x="206" y="206"/>
                    </a:lnTo>
                    <a:lnTo>
                      <a:pt x="210" y="195"/>
                    </a:lnTo>
                    <a:lnTo>
                      <a:pt x="201" y="195"/>
                    </a:lnTo>
                    <a:lnTo>
                      <a:pt x="195" y="206"/>
                    </a:lnTo>
                    <a:lnTo>
                      <a:pt x="182" y="208"/>
                    </a:lnTo>
                    <a:lnTo>
                      <a:pt x="176" y="222"/>
                    </a:lnTo>
                    <a:lnTo>
                      <a:pt x="173" y="233"/>
                    </a:lnTo>
                    <a:lnTo>
                      <a:pt x="162" y="258"/>
                    </a:lnTo>
                    <a:lnTo>
                      <a:pt x="162" y="262"/>
                    </a:lnTo>
                    <a:lnTo>
                      <a:pt x="157" y="259"/>
                    </a:lnTo>
                    <a:lnTo>
                      <a:pt x="154" y="258"/>
                    </a:lnTo>
                    <a:lnTo>
                      <a:pt x="153" y="255"/>
                    </a:lnTo>
                    <a:lnTo>
                      <a:pt x="154" y="255"/>
                    </a:lnTo>
                    <a:lnTo>
                      <a:pt x="154" y="251"/>
                    </a:lnTo>
                    <a:lnTo>
                      <a:pt x="154" y="251"/>
                    </a:lnTo>
                    <a:lnTo>
                      <a:pt x="154" y="248"/>
                    </a:lnTo>
                    <a:lnTo>
                      <a:pt x="157" y="242"/>
                    </a:lnTo>
                    <a:lnTo>
                      <a:pt x="157" y="241"/>
                    </a:lnTo>
                    <a:lnTo>
                      <a:pt x="154" y="237"/>
                    </a:lnTo>
                    <a:lnTo>
                      <a:pt x="151" y="242"/>
                    </a:lnTo>
                    <a:lnTo>
                      <a:pt x="146" y="242"/>
                    </a:lnTo>
                    <a:lnTo>
                      <a:pt x="146" y="242"/>
                    </a:lnTo>
                    <a:lnTo>
                      <a:pt x="145" y="241"/>
                    </a:lnTo>
                    <a:lnTo>
                      <a:pt x="145" y="241"/>
                    </a:lnTo>
                    <a:lnTo>
                      <a:pt x="145" y="242"/>
                    </a:lnTo>
                    <a:lnTo>
                      <a:pt x="143" y="241"/>
                    </a:lnTo>
                    <a:lnTo>
                      <a:pt x="145" y="237"/>
                    </a:lnTo>
                    <a:lnTo>
                      <a:pt x="145" y="234"/>
                    </a:lnTo>
                    <a:lnTo>
                      <a:pt x="146" y="233"/>
                    </a:lnTo>
                    <a:lnTo>
                      <a:pt x="148" y="230"/>
                    </a:lnTo>
                    <a:lnTo>
                      <a:pt x="146" y="225"/>
                    </a:lnTo>
                    <a:lnTo>
                      <a:pt x="145" y="223"/>
                    </a:lnTo>
                    <a:lnTo>
                      <a:pt x="148" y="223"/>
                    </a:lnTo>
                    <a:lnTo>
                      <a:pt x="148" y="220"/>
                    </a:lnTo>
                    <a:lnTo>
                      <a:pt x="148" y="219"/>
                    </a:lnTo>
                    <a:lnTo>
                      <a:pt x="145" y="216"/>
                    </a:lnTo>
                    <a:lnTo>
                      <a:pt x="145" y="214"/>
                    </a:lnTo>
                    <a:lnTo>
                      <a:pt x="146" y="214"/>
                    </a:lnTo>
                    <a:lnTo>
                      <a:pt x="146" y="212"/>
                    </a:lnTo>
                    <a:lnTo>
                      <a:pt x="146" y="211"/>
                    </a:lnTo>
                    <a:lnTo>
                      <a:pt x="146" y="211"/>
                    </a:lnTo>
                    <a:lnTo>
                      <a:pt x="143" y="209"/>
                    </a:lnTo>
                    <a:lnTo>
                      <a:pt x="142" y="208"/>
                    </a:lnTo>
                    <a:lnTo>
                      <a:pt x="137" y="206"/>
                    </a:lnTo>
                    <a:lnTo>
                      <a:pt x="135" y="205"/>
                    </a:lnTo>
                    <a:lnTo>
                      <a:pt x="131" y="205"/>
                    </a:lnTo>
                    <a:lnTo>
                      <a:pt x="129" y="205"/>
                    </a:lnTo>
                    <a:lnTo>
                      <a:pt x="128" y="203"/>
                    </a:lnTo>
                    <a:lnTo>
                      <a:pt x="128" y="202"/>
                    </a:lnTo>
                    <a:lnTo>
                      <a:pt x="131" y="198"/>
                    </a:lnTo>
                    <a:lnTo>
                      <a:pt x="128" y="197"/>
                    </a:lnTo>
                    <a:lnTo>
                      <a:pt x="128" y="194"/>
                    </a:lnTo>
                    <a:lnTo>
                      <a:pt x="128" y="194"/>
                    </a:lnTo>
                    <a:lnTo>
                      <a:pt x="125" y="192"/>
                    </a:lnTo>
                    <a:lnTo>
                      <a:pt x="123" y="192"/>
                    </a:lnTo>
                    <a:lnTo>
                      <a:pt x="121" y="192"/>
                    </a:lnTo>
                    <a:lnTo>
                      <a:pt x="120" y="191"/>
                    </a:lnTo>
                    <a:lnTo>
                      <a:pt x="117" y="191"/>
                    </a:lnTo>
                    <a:lnTo>
                      <a:pt x="115" y="191"/>
                    </a:lnTo>
                    <a:lnTo>
                      <a:pt x="114" y="189"/>
                    </a:lnTo>
                    <a:lnTo>
                      <a:pt x="112" y="189"/>
                    </a:lnTo>
                    <a:lnTo>
                      <a:pt x="109" y="189"/>
                    </a:lnTo>
                    <a:lnTo>
                      <a:pt x="107" y="189"/>
                    </a:lnTo>
                    <a:lnTo>
                      <a:pt x="106" y="187"/>
                    </a:lnTo>
                    <a:lnTo>
                      <a:pt x="106" y="187"/>
                    </a:lnTo>
                    <a:lnTo>
                      <a:pt x="103" y="187"/>
                    </a:lnTo>
                    <a:lnTo>
                      <a:pt x="103" y="189"/>
                    </a:lnTo>
                    <a:lnTo>
                      <a:pt x="101" y="187"/>
                    </a:lnTo>
                    <a:lnTo>
                      <a:pt x="100" y="189"/>
                    </a:lnTo>
                    <a:lnTo>
                      <a:pt x="98" y="189"/>
                    </a:lnTo>
                    <a:lnTo>
                      <a:pt x="96" y="187"/>
                    </a:lnTo>
                    <a:lnTo>
                      <a:pt x="95" y="187"/>
                    </a:lnTo>
                    <a:lnTo>
                      <a:pt x="93" y="187"/>
                    </a:lnTo>
                    <a:lnTo>
                      <a:pt x="92" y="187"/>
                    </a:lnTo>
                    <a:lnTo>
                      <a:pt x="90" y="187"/>
                    </a:lnTo>
                    <a:lnTo>
                      <a:pt x="90" y="186"/>
                    </a:lnTo>
                    <a:lnTo>
                      <a:pt x="90" y="187"/>
                    </a:lnTo>
                    <a:lnTo>
                      <a:pt x="82" y="184"/>
                    </a:lnTo>
                    <a:lnTo>
                      <a:pt x="79" y="183"/>
                    </a:lnTo>
                    <a:lnTo>
                      <a:pt x="73" y="178"/>
                    </a:lnTo>
                    <a:lnTo>
                      <a:pt x="28" y="167"/>
                    </a:lnTo>
                    <a:lnTo>
                      <a:pt x="18" y="166"/>
                    </a:lnTo>
                    <a:lnTo>
                      <a:pt x="17" y="163"/>
                    </a:lnTo>
                    <a:lnTo>
                      <a:pt x="15" y="161"/>
                    </a:lnTo>
                    <a:lnTo>
                      <a:pt x="14" y="156"/>
                    </a:lnTo>
                    <a:lnTo>
                      <a:pt x="12" y="152"/>
                    </a:lnTo>
                    <a:lnTo>
                      <a:pt x="9" y="152"/>
                    </a:lnTo>
                    <a:lnTo>
                      <a:pt x="9" y="150"/>
                    </a:lnTo>
                    <a:lnTo>
                      <a:pt x="6" y="150"/>
                    </a:lnTo>
                    <a:lnTo>
                      <a:pt x="6" y="148"/>
                    </a:lnTo>
                    <a:lnTo>
                      <a:pt x="6" y="147"/>
                    </a:lnTo>
                    <a:lnTo>
                      <a:pt x="3" y="148"/>
                    </a:lnTo>
                    <a:lnTo>
                      <a:pt x="0" y="145"/>
                    </a:lnTo>
                    <a:lnTo>
                      <a:pt x="22" y="136"/>
                    </a:lnTo>
                    <a:lnTo>
                      <a:pt x="28" y="127"/>
                    </a:lnTo>
                    <a:lnTo>
                      <a:pt x="32" y="122"/>
                    </a:lnTo>
                    <a:lnTo>
                      <a:pt x="53" y="119"/>
                    </a:lnTo>
                    <a:lnTo>
                      <a:pt x="62" y="111"/>
                    </a:lnTo>
                    <a:lnTo>
                      <a:pt x="65" y="105"/>
                    </a:lnTo>
                    <a:lnTo>
                      <a:pt x="73" y="105"/>
                    </a:lnTo>
                    <a:lnTo>
                      <a:pt x="76" y="102"/>
                    </a:lnTo>
                    <a:lnTo>
                      <a:pt x="78" y="94"/>
                    </a:lnTo>
                    <a:lnTo>
                      <a:pt x="90" y="83"/>
                    </a:lnTo>
                    <a:lnTo>
                      <a:pt x="92" y="91"/>
                    </a:lnTo>
                    <a:lnTo>
                      <a:pt x="98" y="92"/>
                    </a:lnTo>
                    <a:lnTo>
                      <a:pt x="98" y="99"/>
                    </a:lnTo>
                    <a:lnTo>
                      <a:pt x="103" y="102"/>
                    </a:lnTo>
                    <a:lnTo>
                      <a:pt x="103" y="108"/>
                    </a:lnTo>
                    <a:lnTo>
                      <a:pt x="101" y="114"/>
                    </a:lnTo>
                    <a:lnTo>
                      <a:pt x="103" y="119"/>
                    </a:lnTo>
                    <a:lnTo>
                      <a:pt x="117" y="105"/>
                    </a:lnTo>
                    <a:lnTo>
                      <a:pt x="117" y="109"/>
                    </a:lnTo>
                    <a:lnTo>
                      <a:pt x="125" y="108"/>
                    </a:lnTo>
                    <a:lnTo>
                      <a:pt x="131" y="106"/>
                    </a:lnTo>
                    <a:lnTo>
                      <a:pt x="145" y="113"/>
                    </a:lnTo>
                    <a:lnTo>
                      <a:pt x="162" y="139"/>
                    </a:lnTo>
                    <a:lnTo>
                      <a:pt x="176" y="139"/>
                    </a:lnTo>
                    <a:lnTo>
                      <a:pt x="182" y="136"/>
                    </a:lnTo>
                    <a:lnTo>
                      <a:pt x="190" y="142"/>
                    </a:lnTo>
                    <a:lnTo>
                      <a:pt x="195" y="138"/>
                    </a:lnTo>
                    <a:lnTo>
                      <a:pt x="203" y="142"/>
                    </a:lnTo>
                    <a:lnTo>
                      <a:pt x="210" y="130"/>
                    </a:lnTo>
                    <a:lnTo>
                      <a:pt x="226" y="119"/>
                    </a:lnTo>
                    <a:lnTo>
                      <a:pt x="229" y="120"/>
                    </a:lnTo>
                    <a:lnTo>
                      <a:pt x="242" y="116"/>
                    </a:lnTo>
                    <a:lnTo>
                      <a:pt x="260" y="114"/>
                    </a:lnTo>
                    <a:lnTo>
                      <a:pt x="274" y="106"/>
                    </a:lnTo>
                    <a:lnTo>
                      <a:pt x="288" y="103"/>
                    </a:lnTo>
                    <a:lnTo>
                      <a:pt x="285" y="111"/>
                    </a:lnTo>
                    <a:lnTo>
                      <a:pt x="287" y="124"/>
                    </a:lnTo>
                    <a:lnTo>
                      <a:pt x="285" y="127"/>
                    </a:lnTo>
                    <a:lnTo>
                      <a:pt x="288" y="130"/>
                    </a:lnTo>
                    <a:lnTo>
                      <a:pt x="293" y="128"/>
                    </a:lnTo>
                    <a:lnTo>
                      <a:pt x="299" y="130"/>
                    </a:lnTo>
                    <a:lnTo>
                      <a:pt x="309" y="127"/>
                    </a:lnTo>
                    <a:lnTo>
                      <a:pt x="312" y="133"/>
                    </a:lnTo>
                    <a:lnTo>
                      <a:pt x="320" y="125"/>
                    </a:lnTo>
                    <a:lnTo>
                      <a:pt x="326" y="124"/>
                    </a:lnTo>
                    <a:lnTo>
                      <a:pt x="335" y="144"/>
                    </a:lnTo>
                    <a:lnTo>
                      <a:pt x="330" y="148"/>
                    </a:lnTo>
                    <a:lnTo>
                      <a:pt x="332" y="150"/>
                    </a:lnTo>
                    <a:lnTo>
                      <a:pt x="338" y="148"/>
                    </a:lnTo>
                    <a:lnTo>
                      <a:pt x="344" y="153"/>
                    </a:lnTo>
                    <a:lnTo>
                      <a:pt x="343" y="156"/>
                    </a:lnTo>
                    <a:lnTo>
                      <a:pt x="348" y="161"/>
                    </a:lnTo>
                    <a:lnTo>
                      <a:pt x="352" y="163"/>
                    </a:lnTo>
                    <a:lnTo>
                      <a:pt x="352" y="167"/>
                    </a:lnTo>
                    <a:lnTo>
                      <a:pt x="341" y="167"/>
                    </a:lnTo>
                    <a:lnTo>
                      <a:pt x="327" y="166"/>
                    </a:lnTo>
                    <a:lnTo>
                      <a:pt x="321" y="169"/>
                    </a:lnTo>
                    <a:lnTo>
                      <a:pt x="313" y="164"/>
                    </a:lnTo>
                    <a:lnTo>
                      <a:pt x="310" y="166"/>
                    </a:lnTo>
                    <a:lnTo>
                      <a:pt x="309" y="181"/>
                    </a:lnTo>
                    <a:lnTo>
                      <a:pt x="302" y="180"/>
                    </a:lnTo>
                    <a:lnTo>
                      <a:pt x="290" y="169"/>
                    </a:lnTo>
                    <a:lnTo>
                      <a:pt x="273" y="164"/>
                    </a:lnTo>
                    <a:lnTo>
                      <a:pt x="265" y="164"/>
                    </a:lnTo>
                    <a:lnTo>
                      <a:pt x="259" y="177"/>
                    </a:lnTo>
                    <a:lnTo>
                      <a:pt x="248" y="178"/>
                    </a:lnTo>
                    <a:lnTo>
                      <a:pt x="248" y="178"/>
                    </a:lnTo>
                    <a:close/>
                    <a:moveTo>
                      <a:pt x="355" y="161"/>
                    </a:moveTo>
                    <a:lnTo>
                      <a:pt x="359" y="164"/>
                    </a:lnTo>
                    <a:lnTo>
                      <a:pt x="360" y="159"/>
                    </a:lnTo>
                    <a:lnTo>
                      <a:pt x="365" y="158"/>
                    </a:lnTo>
                    <a:lnTo>
                      <a:pt x="363" y="155"/>
                    </a:lnTo>
                    <a:lnTo>
                      <a:pt x="360" y="155"/>
                    </a:lnTo>
                    <a:lnTo>
                      <a:pt x="365" y="152"/>
                    </a:lnTo>
                    <a:lnTo>
                      <a:pt x="368" y="153"/>
                    </a:lnTo>
                    <a:lnTo>
                      <a:pt x="371" y="159"/>
                    </a:lnTo>
                    <a:lnTo>
                      <a:pt x="376" y="161"/>
                    </a:lnTo>
                    <a:lnTo>
                      <a:pt x="374" y="167"/>
                    </a:lnTo>
                    <a:lnTo>
                      <a:pt x="371" y="167"/>
                    </a:lnTo>
                    <a:lnTo>
                      <a:pt x="368" y="166"/>
                    </a:lnTo>
                    <a:lnTo>
                      <a:pt x="359" y="167"/>
                    </a:lnTo>
                    <a:lnTo>
                      <a:pt x="355" y="163"/>
                    </a:lnTo>
                    <a:lnTo>
                      <a:pt x="354" y="166"/>
                    </a:lnTo>
                    <a:lnTo>
                      <a:pt x="355" y="161"/>
                    </a:lnTo>
                    <a:lnTo>
                      <a:pt x="355" y="161"/>
                    </a:lnTo>
                    <a:close/>
                    <a:moveTo>
                      <a:pt x="231" y="549"/>
                    </a:moveTo>
                    <a:lnTo>
                      <a:pt x="243" y="535"/>
                    </a:lnTo>
                    <a:lnTo>
                      <a:pt x="248" y="515"/>
                    </a:lnTo>
                    <a:lnTo>
                      <a:pt x="252" y="504"/>
                    </a:lnTo>
                    <a:lnTo>
                      <a:pt x="257" y="489"/>
                    </a:lnTo>
                    <a:lnTo>
                      <a:pt x="257" y="457"/>
                    </a:lnTo>
                    <a:lnTo>
                      <a:pt x="251" y="428"/>
                    </a:lnTo>
                    <a:lnTo>
                      <a:pt x="237" y="398"/>
                    </a:lnTo>
                    <a:lnTo>
                      <a:pt x="231" y="383"/>
                    </a:lnTo>
                    <a:lnTo>
                      <a:pt x="235" y="373"/>
                    </a:lnTo>
                    <a:lnTo>
                      <a:pt x="238" y="373"/>
                    </a:lnTo>
                    <a:lnTo>
                      <a:pt x="237" y="372"/>
                    </a:lnTo>
                    <a:lnTo>
                      <a:pt x="237" y="368"/>
                    </a:lnTo>
                    <a:lnTo>
                      <a:pt x="234" y="358"/>
                    </a:lnTo>
                    <a:lnTo>
                      <a:pt x="235" y="358"/>
                    </a:lnTo>
                    <a:lnTo>
                      <a:pt x="229" y="348"/>
                    </a:lnTo>
                    <a:lnTo>
                      <a:pt x="235" y="336"/>
                    </a:lnTo>
                    <a:lnTo>
                      <a:pt x="240" y="320"/>
                    </a:lnTo>
                    <a:lnTo>
                      <a:pt x="240" y="306"/>
                    </a:lnTo>
                    <a:lnTo>
                      <a:pt x="238" y="290"/>
                    </a:lnTo>
                    <a:lnTo>
                      <a:pt x="246" y="287"/>
                    </a:lnTo>
                    <a:lnTo>
                      <a:pt x="246" y="283"/>
                    </a:lnTo>
                    <a:lnTo>
                      <a:pt x="246" y="276"/>
                    </a:lnTo>
                    <a:lnTo>
                      <a:pt x="246" y="272"/>
                    </a:lnTo>
                    <a:lnTo>
                      <a:pt x="260" y="264"/>
                    </a:lnTo>
                    <a:lnTo>
                      <a:pt x="268" y="244"/>
                    </a:lnTo>
                    <a:lnTo>
                      <a:pt x="271" y="245"/>
                    </a:lnTo>
                    <a:lnTo>
                      <a:pt x="268" y="264"/>
                    </a:lnTo>
                    <a:lnTo>
                      <a:pt x="271" y="280"/>
                    </a:lnTo>
                    <a:lnTo>
                      <a:pt x="277" y="281"/>
                    </a:lnTo>
                    <a:lnTo>
                      <a:pt x="281" y="272"/>
                    </a:lnTo>
                    <a:lnTo>
                      <a:pt x="284" y="258"/>
                    </a:lnTo>
                    <a:lnTo>
                      <a:pt x="281" y="241"/>
                    </a:lnTo>
                    <a:lnTo>
                      <a:pt x="281" y="236"/>
                    </a:lnTo>
                    <a:lnTo>
                      <a:pt x="284" y="231"/>
                    </a:lnTo>
                    <a:lnTo>
                      <a:pt x="295" y="225"/>
                    </a:lnTo>
                    <a:lnTo>
                      <a:pt x="301" y="225"/>
                    </a:lnTo>
                    <a:lnTo>
                      <a:pt x="304" y="220"/>
                    </a:lnTo>
                    <a:lnTo>
                      <a:pt x="295" y="217"/>
                    </a:lnTo>
                    <a:lnTo>
                      <a:pt x="291" y="208"/>
                    </a:lnTo>
                    <a:lnTo>
                      <a:pt x="293" y="203"/>
                    </a:lnTo>
                    <a:lnTo>
                      <a:pt x="298" y="198"/>
                    </a:lnTo>
                    <a:lnTo>
                      <a:pt x="298" y="192"/>
                    </a:lnTo>
                    <a:lnTo>
                      <a:pt x="310" y="187"/>
                    </a:lnTo>
                    <a:lnTo>
                      <a:pt x="326" y="197"/>
                    </a:lnTo>
                    <a:lnTo>
                      <a:pt x="334" y="195"/>
                    </a:lnTo>
                    <a:lnTo>
                      <a:pt x="340" y="197"/>
                    </a:lnTo>
                    <a:lnTo>
                      <a:pt x="344" y="202"/>
                    </a:lnTo>
                    <a:lnTo>
                      <a:pt x="346" y="208"/>
                    </a:lnTo>
                    <a:lnTo>
                      <a:pt x="357" y="208"/>
                    </a:lnTo>
                    <a:lnTo>
                      <a:pt x="365" y="214"/>
                    </a:lnTo>
                    <a:lnTo>
                      <a:pt x="369" y="212"/>
                    </a:lnTo>
                    <a:lnTo>
                      <a:pt x="377" y="217"/>
                    </a:lnTo>
                    <a:lnTo>
                      <a:pt x="382" y="216"/>
                    </a:lnTo>
                    <a:lnTo>
                      <a:pt x="382" y="219"/>
                    </a:lnTo>
                    <a:lnTo>
                      <a:pt x="388" y="223"/>
                    </a:lnTo>
                    <a:lnTo>
                      <a:pt x="387" y="223"/>
                    </a:lnTo>
                    <a:lnTo>
                      <a:pt x="388" y="228"/>
                    </a:lnTo>
                    <a:lnTo>
                      <a:pt x="394" y="237"/>
                    </a:lnTo>
                    <a:lnTo>
                      <a:pt x="388" y="242"/>
                    </a:lnTo>
                    <a:lnTo>
                      <a:pt x="390" y="245"/>
                    </a:lnTo>
                    <a:lnTo>
                      <a:pt x="387" y="247"/>
                    </a:lnTo>
                    <a:lnTo>
                      <a:pt x="390" y="253"/>
                    </a:lnTo>
                    <a:lnTo>
                      <a:pt x="396" y="258"/>
                    </a:lnTo>
                    <a:lnTo>
                      <a:pt x="401" y="270"/>
                    </a:lnTo>
                    <a:lnTo>
                      <a:pt x="401" y="287"/>
                    </a:lnTo>
                    <a:lnTo>
                      <a:pt x="401" y="303"/>
                    </a:lnTo>
                    <a:lnTo>
                      <a:pt x="393" y="311"/>
                    </a:lnTo>
                    <a:lnTo>
                      <a:pt x="391" y="320"/>
                    </a:lnTo>
                    <a:lnTo>
                      <a:pt x="390" y="328"/>
                    </a:lnTo>
                    <a:lnTo>
                      <a:pt x="385" y="336"/>
                    </a:lnTo>
                    <a:lnTo>
                      <a:pt x="377" y="339"/>
                    </a:lnTo>
                    <a:lnTo>
                      <a:pt x="374" y="344"/>
                    </a:lnTo>
                    <a:lnTo>
                      <a:pt x="376" y="362"/>
                    </a:lnTo>
                    <a:lnTo>
                      <a:pt x="390" y="370"/>
                    </a:lnTo>
                    <a:lnTo>
                      <a:pt x="393" y="368"/>
                    </a:lnTo>
                    <a:lnTo>
                      <a:pt x="399" y="358"/>
                    </a:lnTo>
                    <a:lnTo>
                      <a:pt x="401" y="359"/>
                    </a:lnTo>
                    <a:lnTo>
                      <a:pt x="402" y="354"/>
                    </a:lnTo>
                    <a:lnTo>
                      <a:pt x="405" y="345"/>
                    </a:lnTo>
                    <a:lnTo>
                      <a:pt x="407" y="337"/>
                    </a:lnTo>
                    <a:lnTo>
                      <a:pt x="427" y="323"/>
                    </a:lnTo>
                    <a:lnTo>
                      <a:pt x="435" y="325"/>
                    </a:lnTo>
                    <a:lnTo>
                      <a:pt x="440" y="329"/>
                    </a:lnTo>
                    <a:lnTo>
                      <a:pt x="449" y="345"/>
                    </a:lnTo>
                    <a:lnTo>
                      <a:pt x="449" y="353"/>
                    </a:lnTo>
                    <a:lnTo>
                      <a:pt x="461" y="398"/>
                    </a:lnTo>
                    <a:lnTo>
                      <a:pt x="469" y="414"/>
                    </a:lnTo>
                    <a:lnTo>
                      <a:pt x="468" y="420"/>
                    </a:lnTo>
                    <a:lnTo>
                      <a:pt x="469" y="432"/>
                    </a:lnTo>
                    <a:lnTo>
                      <a:pt x="468" y="445"/>
                    </a:lnTo>
                    <a:lnTo>
                      <a:pt x="461" y="445"/>
                    </a:lnTo>
                    <a:lnTo>
                      <a:pt x="461" y="442"/>
                    </a:lnTo>
                    <a:lnTo>
                      <a:pt x="455" y="442"/>
                    </a:lnTo>
                    <a:lnTo>
                      <a:pt x="451" y="446"/>
                    </a:lnTo>
                    <a:lnTo>
                      <a:pt x="452" y="448"/>
                    </a:lnTo>
                    <a:lnTo>
                      <a:pt x="449" y="459"/>
                    </a:lnTo>
                    <a:lnTo>
                      <a:pt x="449" y="462"/>
                    </a:lnTo>
                    <a:lnTo>
                      <a:pt x="447" y="471"/>
                    </a:lnTo>
                    <a:lnTo>
                      <a:pt x="438" y="478"/>
                    </a:lnTo>
                    <a:lnTo>
                      <a:pt x="437" y="495"/>
                    </a:lnTo>
                    <a:lnTo>
                      <a:pt x="437" y="501"/>
                    </a:lnTo>
                    <a:lnTo>
                      <a:pt x="424" y="531"/>
                    </a:lnTo>
                    <a:lnTo>
                      <a:pt x="408" y="532"/>
                    </a:lnTo>
                    <a:lnTo>
                      <a:pt x="402" y="534"/>
                    </a:lnTo>
                    <a:lnTo>
                      <a:pt x="374" y="539"/>
                    </a:lnTo>
                    <a:lnTo>
                      <a:pt x="373" y="539"/>
                    </a:lnTo>
                    <a:lnTo>
                      <a:pt x="349" y="542"/>
                    </a:lnTo>
                    <a:lnTo>
                      <a:pt x="349" y="537"/>
                    </a:lnTo>
                    <a:lnTo>
                      <a:pt x="346" y="537"/>
                    </a:lnTo>
                    <a:lnTo>
                      <a:pt x="326" y="539"/>
                    </a:lnTo>
                    <a:lnTo>
                      <a:pt x="320" y="540"/>
                    </a:lnTo>
                    <a:lnTo>
                      <a:pt x="299" y="542"/>
                    </a:lnTo>
                    <a:lnTo>
                      <a:pt x="290" y="543"/>
                    </a:lnTo>
                    <a:lnTo>
                      <a:pt x="274" y="545"/>
                    </a:lnTo>
                    <a:lnTo>
                      <a:pt x="265" y="545"/>
                    </a:lnTo>
                    <a:lnTo>
                      <a:pt x="249" y="548"/>
                    </a:lnTo>
                    <a:lnTo>
                      <a:pt x="231" y="549"/>
                    </a:lnTo>
                    <a:lnTo>
                      <a:pt x="231" y="549"/>
                    </a:lnTo>
                    <a:close/>
                  </a:path>
                </a:pathLst>
              </a:custGeom>
              <a:grpFill/>
              <a:ln w="4826" cap="rnd">
                <a:solidFill>
                  <a:schemeClr val="bg1"/>
                </a:solidFill>
                <a:prstDash val="solid"/>
                <a:round/>
                <a:headEnd/>
                <a:tailEnd/>
              </a:ln>
            </p:spPr>
            <p:txBody>
              <a:bodyPr/>
              <a:lstStyle/>
              <a:p>
                <a:pPr>
                  <a:defRPr/>
                </a:pPr>
                <a:endParaRPr lang="en-US">
                  <a:latin typeface="Arial" charset="0"/>
                </a:endParaRPr>
              </a:p>
            </p:txBody>
          </p:sp>
          <p:sp>
            <p:nvSpPr>
              <p:cNvPr id="60" name="Freeform 99"/>
              <p:cNvSpPr>
                <a:spLocks noEditPoints="1"/>
              </p:cNvSpPr>
              <p:nvPr/>
            </p:nvSpPr>
            <p:spPr bwMode="auto">
              <a:xfrm>
                <a:off x="6602413" y="1789113"/>
                <a:ext cx="984250" cy="830262"/>
              </a:xfrm>
              <a:custGeom>
                <a:avLst/>
                <a:gdLst/>
                <a:ahLst/>
                <a:cxnLst>
                  <a:cxn ang="0">
                    <a:pos x="32" y="274"/>
                  </a:cxn>
                  <a:cxn ang="0">
                    <a:pos x="38" y="234"/>
                  </a:cxn>
                  <a:cxn ang="0">
                    <a:pos x="25" y="214"/>
                  </a:cxn>
                  <a:cxn ang="0">
                    <a:pos x="108" y="201"/>
                  </a:cxn>
                  <a:cxn ang="0">
                    <a:pos x="153" y="184"/>
                  </a:cxn>
                  <a:cxn ang="0">
                    <a:pos x="178" y="151"/>
                  </a:cxn>
                  <a:cxn ang="0">
                    <a:pos x="175" y="126"/>
                  </a:cxn>
                  <a:cxn ang="0">
                    <a:pos x="160" y="114"/>
                  </a:cxn>
                  <a:cxn ang="0">
                    <a:pos x="219" y="25"/>
                  </a:cxn>
                  <a:cxn ang="0">
                    <a:pos x="305" y="1"/>
                  </a:cxn>
                  <a:cxn ang="0">
                    <a:pos x="309" y="17"/>
                  </a:cxn>
                  <a:cxn ang="0">
                    <a:pos x="311" y="33"/>
                  </a:cxn>
                  <a:cxn ang="0">
                    <a:pos x="314" y="39"/>
                  </a:cxn>
                  <a:cxn ang="0">
                    <a:pos x="322" y="62"/>
                  </a:cxn>
                  <a:cxn ang="0">
                    <a:pos x="319" y="76"/>
                  </a:cxn>
                  <a:cxn ang="0">
                    <a:pos x="322" y="87"/>
                  </a:cxn>
                  <a:cxn ang="0">
                    <a:pos x="328" y="104"/>
                  </a:cxn>
                  <a:cxn ang="0">
                    <a:pos x="330" y="122"/>
                  </a:cxn>
                  <a:cxn ang="0">
                    <a:pos x="336" y="117"/>
                  </a:cxn>
                  <a:cxn ang="0">
                    <a:pos x="340" y="125"/>
                  </a:cxn>
                  <a:cxn ang="0">
                    <a:pos x="353" y="185"/>
                  </a:cxn>
                  <a:cxn ang="0">
                    <a:pos x="356" y="251"/>
                  </a:cxn>
                  <a:cxn ang="0">
                    <a:pos x="369" y="312"/>
                  </a:cxn>
                  <a:cxn ang="0">
                    <a:pos x="369" y="343"/>
                  </a:cxn>
                  <a:cxn ang="0">
                    <a:pos x="358" y="365"/>
                  </a:cxn>
                  <a:cxn ang="0">
                    <a:pos x="356" y="357"/>
                  </a:cxn>
                  <a:cxn ang="0">
                    <a:pos x="334" y="341"/>
                  </a:cxn>
                  <a:cxn ang="0">
                    <a:pos x="303" y="326"/>
                  </a:cxn>
                  <a:cxn ang="0">
                    <a:pos x="297" y="323"/>
                  </a:cxn>
                  <a:cxn ang="0">
                    <a:pos x="287" y="320"/>
                  </a:cxn>
                  <a:cxn ang="0">
                    <a:pos x="278" y="312"/>
                  </a:cxn>
                  <a:cxn ang="0">
                    <a:pos x="275" y="301"/>
                  </a:cxn>
                  <a:cxn ang="0">
                    <a:pos x="272" y="293"/>
                  </a:cxn>
                  <a:cxn ang="0">
                    <a:pos x="266" y="290"/>
                  </a:cxn>
                  <a:cxn ang="0">
                    <a:pos x="255" y="282"/>
                  </a:cxn>
                  <a:cxn ang="0">
                    <a:pos x="209" y="292"/>
                  </a:cxn>
                  <a:cxn ang="0">
                    <a:pos x="127" y="307"/>
                  </a:cxn>
                  <a:cxn ang="0">
                    <a:pos x="53" y="321"/>
                  </a:cxn>
                  <a:cxn ang="0">
                    <a:pos x="0" y="307"/>
                  </a:cxn>
                  <a:cxn ang="0">
                    <a:pos x="372" y="377"/>
                  </a:cxn>
                  <a:cxn ang="0">
                    <a:pos x="365" y="382"/>
                  </a:cxn>
                  <a:cxn ang="0">
                    <a:pos x="359" y="365"/>
                  </a:cxn>
                  <a:cxn ang="0">
                    <a:pos x="381" y="351"/>
                  </a:cxn>
                  <a:cxn ang="0">
                    <a:pos x="406" y="338"/>
                  </a:cxn>
                  <a:cxn ang="0">
                    <a:pos x="440" y="317"/>
                  </a:cxn>
                  <a:cxn ang="0">
                    <a:pos x="437" y="334"/>
                  </a:cxn>
                  <a:cxn ang="0">
                    <a:pos x="465" y="312"/>
                  </a:cxn>
                  <a:cxn ang="0">
                    <a:pos x="390" y="370"/>
                  </a:cxn>
                  <a:cxn ang="0">
                    <a:pos x="397" y="370"/>
                  </a:cxn>
                  <a:cxn ang="0">
                    <a:pos x="425" y="352"/>
                  </a:cxn>
                  <a:cxn ang="0">
                    <a:pos x="412" y="363"/>
                  </a:cxn>
                  <a:cxn ang="0">
                    <a:pos x="347" y="395"/>
                  </a:cxn>
                  <a:cxn ang="0">
                    <a:pos x="355" y="384"/>
                  </a:cxn>
                  <a:cxn ang="0">
                    <a:pos x="347" y="395"/>
                  </a:cxn>
                </a:cxnLst>
                <a:rect l="0" t="0" r="r" b="b"/>
                <a:pathLst>
                  <a:path w="468" h="395">
                    <a:moveTo>
                      <a:pt x="0" y="307"/>
                    </a:moveTo>
                    <a:lnTo>
                      <a:pt x="16" y="292"/>
                    </a:lnTo>
                    <a:lnTo>
                      <a:pt x="21" y="284"/>
                    </a:lnTo>
                    <a:lnTo>
                      <a:pt x="32" y="274"/>
                    </a:lnTo>
                    <a:lnTo>
                      <a:pt x="35" y="263"/>
                    </a:lnTo>
                    <a:lnTo>
                      <a:pt x="44" y="253"/>
                    </a:lnTo>
                    <a:lnTo>
                      <a:pt x="36" y="239"/>
                    </a:lnTo>
                    <a:lnTo>
                      <a:pt x="38" y="234"/>
                    </a:lnTo>
                    <a:lnTo>
                      <a:pt x="35" y="231"/>
                    </a:lnTo>
                    <a:lnTo>
                      <a:pt x="27" y="229"/>
                    </a:lnTo>
                    <a:lnTo>
                      <a:pt x="28" y="224"/>
                    </a:lnTo>
                    <a:lnTo>
                      <a:pt x="25" y="214"/>
                    </a:lnTo>
                    <a:lnTo>
                      <a:pt x="57" y="200"/>
                    </a:lnTo>
                    <a:lnTo>
                      <a:pt x="82" y="195"/>
                    </a:lnTo>
                    <a:lnTo>
                      <a:pt x="97" y="195"/>
                    </a:lnTo>
                    <a:lnTo>
                      <a:pt x="108" y="201"/>
                    </a:lnTo>
                    <a:lnTo>
                      <a:pt x="117" y="196"/>
                    </a:lnTo>
                    <a:lnTo>
                      <a:pt x="144" y="190"/>
                    </a:lnTo>
                    <a:lnTo>
                      <a:pt x="152" y="182"/>
                    </a:lnTo>
                    <a:lnTo>
                      <a:pt x="153" y="184"/>
                    </a:lnTo>
                    <a:lnTo>
                      <a:pt x="158" y="176"/>
                    </a:lnTo>
                    <a:lnTo>
                      <a:pt x="166" y="167"/>
                    </a:lnTo>
                    <a:lnTo>
                      <a:pt x="177" y="159"/>
                    </a:lnTo>
                    <a:lnTo>
                      <a:pt x="178" y="151"/>
                    </a:lnTo>
                    <a:lnTo>
                      <a:pt x="175" y="148"/>
                    </a:lnTo>
                    <a:lnTo>
                      <a:pt x="170" y="136"/>
                    </a:lnTo>
                    <a:lnTo>
                      <a:pt x="172" y="128"/>
                    </a:lnTo>
                    <a:lnTo>
                      <a:pt x="175" y="126"/>
                    </a:lnTo>
                    <a:lnTo>
                      <a:pt x="174" y="118"/>
                    </a:lnTo>
                    <a:lnTo>
                      <a:pt x="169" y="115"/>
                    </a:lnTo>
                    <a:lnTo>
                      <a:pt x="164" y="118"/>
                    </a:lnTo>
                    <a:lnTo>
                      <a:pt x="160" y="114"/>
                    </a:lnTo>
                    <a:lnTo>
                      <a:pt x="181" y="82"/>
                    </a:lnTo>
                    <a:lnTo>
                      <a:pt x="184" y="72"/>
                    </a:lnTo>
                    <a:lnTo>
                      <a:pt x="202" y="42"/>
                    </a:lnTo>
                    <a:lnTo>
                      <a:pt x="219" y="25"/>
                    </a:lnTo>
                    <a:lnTo>
                      <a:pt x="230" y="19"/>
                    </a:lnTo>
                    <a:lnTo>
                      <a:pt x="269" y="9"/>
                    </a:lnTo>
                    <a:lnTo>
                      <a:pt x="305" y="0"/>
                    </a:lnTo>
                    <a:lnTo>
                      <a:pt x="305" y="1"/>
                    </a:lnTo>
                    <a:lnTo>
                      <a:pt x="306" y="6"/>
                    </a:lnTo>
                    <a:lnTo>
                      <a:pt x="306" y="14"/>
                    </a:lnTo>
                    <a:lnTo>
                      <a:pt x="306" y="15"/>
                    </a:lnTo>
                    <a:lnTo>
                      <a:pt x="309" y="17"/>
                    </a:lnTo>
                    <a:lnTo>
                      <a:pt x="309" y="23"/>
                    </a:lnTo>
                    <a:lnTo>
                      <a:pt x="309" y="28"/>
                    </a:lnTo>
                    <a:lnTo>
                      <a:pt x="309" y="29"/>
                    </a:lnTo>
                    <a:lnTo>
                      <a:pt x="311" y="33"/>
                    </a:lnTo>
                    <a:lnTo>
                      <a:pt x="309" y="33"/>
                    </a:lnTo>
                    <a:lnTo>
                      <a:pt x="312" y="36"/>
                    </a:lnTo>
                    <a:lnTo>
                      <a:pt x="312" y="39"/>
                    </a:lnTo>
                    <a:lnTo>
                      <a:pt x="314" y="39"/>
                    </a:lnTo>
                    <a:lnTo>
                      <a:pt x="319" y="48"/>
                    </a:lnTo>
                    <a:lnTo>
                      <a:pt x="319" y="50"/>
                    </a:lnTo>
                    <a:lnTo>
                      <a:pt x="319" y="54"/>
                    </a:lnTo>
                    <a:lnTo>
                      <a:pt x="322" y="62"/>
                    </a:lnTo>
                    <a:lnTo>
                      <a:pt x="319" y="68"/>
                    </a:lnTo>
                    <a:lnTo>
                      <a:pt x="319" y="72"/>
                    </a:lnTo>
                    <a:lnTo>
                      <a:pt x="319" y="75"/>
                    </a:lnTo>
                    <a:lnTo>
                      <a:pt x="319" y="76"/>
                    </a:lnTo>
                    <a:lnTo>
                      <a:pt x="319" y="81"/>
                    </a:lnTo>
                    <a:lnTo>
                      <a:pt x="319" y="82"/>
                    </a:lnTo>
                    <a:lnTo>
                      <a:pt x="322" y="84"/>
                    </a:lnTo>
                    <a:lnTo>
                      <a:pt x="322" y="87"/>
                    </a:lnTo>
                    <a:lnTo>
                      <a:pt x="323" y="93"/>
                    </a:lnTo>
                    <a:lnTo>
                      <a:pt x="325" y="95"/>
                    </a:lnTo>
                    <a:lnTo>
                      <a:pt x="326" y="103"/>
                    </a:lnTo>
                    <a:lnTo>
                      <a:pt x="328" y="104"/>
                    </a:lnTo>
                    <a:lnTo>
                      <a:pt x="330" y="106"/>
                    </a:lnTo>
                    <a:lnTo>
                      <a:pt x="330" y="111"/>
                    </a:lnTo>
                    <a:lnTo>
                      <a:pt x="328" y="117"/>
                    </a:lnTo>
                    <a:lnTo>
                      <a:pt x="330" y="122"/>
                    </a:lnTo>
                    <a:lnTo>
                      <a:pt x="331" y="123"/>
                    </a:lnTo>
                    <a:lnTo>
                      <a:pt x="331" y="118"/>
                    </a:lnTo>
                    <a:lnTo>
                      <a:pt x="334" y="117"/>
                    </a:lnTo>
                    <a:lnTo>
                      <a:pt x="336" y="117"/>
                    </a:lnTo>
                    <a:lnTo>
                      <a:pt x="337" y="118"/>
                    </a:lnTo>
                    <a:lnTo>
                      <a:pt x="337" y="120"/>
                    </a:lnTo>
                    <a:lnTo>
                      <a:pt x="339" y="122"/>
                    </a:lnTo>
                    <a:lnTo>
                      <a:pt x="340" y="125"/>
                    </a:lnTo>
                    <a:lnTo>
                      <a:pt x="344" y="142"/>
                    </a:lnTo>
                    <a:lnTo>
                      <a:pt x="350" y="175"/>
                    </a:lnTo>
                    <a:lnTo>
                      <a:pt x="353" y="182"/>
                    </a:lnTo>
                    <a:lnTo>
                      <a:pt x="353" y="185"/>
                    </a:lnTo>
                    <a:lnTo>
                      <a:pt x="355" y="190"/>
                    </a:lnTo>
                    <a:lnTo>
                      <a:pt x="356" y="190"/>
                    </a:lnTo>
                    <a:lnTo>
                      <a:pt x="356" y="212"/>
                    </a:lnTo>
                    <a:lnTo>
                      <a:pt x="356" y="251"/>
                    </a:lnTo>
                    <a:lnTo>
                      <a:pt x="358" y="253"/>
                    </a:lnTo>
                    <a:lnTo>
                      <a:pt x="364" y="285"/>
                    </a:lnTo>
                    <a:lnTo>
                      <a:pt x="365" y="298"/>
                    </a:lnTo>
                    <a:lnTo>
                      <a:pt x="369" y="312"/>
                    </a:lnTo>
                    <a:lnTo>
                      <a:pt x="369" y="318"/>
                    </a:lnTo>
                    <a:lnTo>
                      <a:pt x="375" y="324"/>
                    </a:lnTo>
                    <a:lnTo>
                      <a:pt x="364" y="337"/>
                    </a:lnTo>
                    <a:lnTo>
                      <a:pt x="369" y="343"/>
                    </a:lnTo>
                    <a:lnTo>
                      <a:pt x="369" y="345"/>
                    </a:lnTo>
                    <a:lnTo>
                      <a:pt x="364" y="356"/>
                    </a:lnTo>
                    <a:lnTo>
                      <a:pt x="365" y="360"/>
                    </a:lnTo>
                    <a:lnTo>
                      <a:pt x="358" y="365"/>
                    </a:lnTo>
                    <a:lnTo>
                      <a:pt x="356" y="374"/>
                    </a:lnTo>
                    <a:lnTo>
                      <a:pt x="355" y="371"/>
                    </a:lnTo>
                    <a:lnTo>
                      <a:pt x="355" y="366"/>
                    </a:lnTo>
                    <a:lnTo>
                      <a:pt x="356" y="357"/>
                    </a:lnTo>
                    <a:lnTo>
                      <a:pt x="356" y="354"/>
                    </a:lnTo>
                    <a:lnTo>
                      <a:pt x="356" y="351"/>
                    </a:lnTo>
                    <a:lnTo>
                      <a:pt x="356" y="348"/>
                    </a:lnTo>
                    <a:lnTo>
                      <a:pt x="334" y="341"/>
                    </a:lnTo>
                    <a:lnTo>
                      <a:pt x="333" y="340"/>
                    </a:lnTo>
                    <a:lnTo>
                      <a:pt x="325" y="337"/>
                    </a:lnTo>
                    <a:lnTo>
                      <a:pt x="303" y="329"/>
                    </a:lnTo>
                    <a:lnTo>
                      <a:pt x="303" y="326"/>
                    </a:lnTo>
                    <a:lnTo>
                      <a:pt x="300" y="324"/>
                    </a:lnTo>
                    <a:lnTo>
                      <a:pt x="300" y="323"/>
                    </a:lnTo>
                    <a:lnTo>
                      <a:pt x="298" y="323"/>
                    </a:lnTo>
                    <a:lnTo>
                      <a:pt x="297" y="323"/>
                    </a:lnTo>
                    <a:lnTo>
                      <a:pt x="292" y="323"/>
                    </a:lnTo>
                    <a:lnTo>
                      <a:pt x="291" y="323"/>
                    </a:lnTo>
                    <a:lnTo>
                      <a:pt x="289" y="321"/>
                    </a:lnTo>
                    <a:lnTo>
                      <a:pt x="287" y="320"/>
                    </a:lnTo>
                    <a:lnTo>
                      <a:pt x="284" y="320"/>
                    </a:lnTo>
                    <a:lnTo>
                      <a:pt x="281" y="317"/>
                    </a:lnTo>
                    <a:lnTo>
                      <a:pt x="281" y="313"/>
                    </a:lnTo>
                    <a:lnTo>
                      <a:pt x="278" y="312"/>
                    </a:lnTo>
                    <a:lnTo>
                      <a:pt x="277" y="310"/>
                    </a:lnTo>
                    <a:lnTo>
                      <a:pt x="278" y="309"/>
                    </a:lnTo>
                    <a:lnTo>
                      <a:pt x="275" y="301"/>
                    </a:lnTo>
                    <a:lnTo>
                      <a:pt x="275" y="301"/>
                    </a:lnTo>
                    <a:lnTo>
                      <a:pt x="275" y="298"/>
                    </a:lnTo>
                    <a:lnTo>
                      <a:pt x="272" y="296"/>
                    </a:lnTo>
                    <a:lnTo>
                      <a:pt x="272" y="295"/>
                    </a:lnTo>
                    <a:lnTo>
                      <a:pt x="272" y="293"/>
                    </a:lnTo>
                    <a:lnTo>
                      <a:pt x="270" y="292"/>
                    </a:lnTo>
                    <a:lnTo>
                      <a:pt x="269" y="292"/>
                    </a:lnTo>
                    <a:lnTo>
                      <a:pt x="269" y="292"/>
                    </a:lnTo>
                    <a:lnTo>
                      <a:pt x="266" y="290"/>
                    </a:lnTo>
                    <a:lnTo>
                      <a:pt x="262" y="292"/>
                    </a:lnTo>
                    <a:lnTo>
                      <a:pt x="259" y="285"/>
                    </a:lnTo>
                    <a:lnTo>
                      <a:pt x="256" y="284"/>
                    </a:lnTo>
                    <a:lnTo>
                      <a:pt x="255" y="282"/>
                    </a:lnTo>
                    <a:lnTo>
                      <a:pt x="252" y="282"/>
                    </a:lnTo>
                    <a:lnTo>
                      <a:pt x="247" y="282"/>
                    </a:lnTo>
                    <a:lnTo>
                      <a:pt x="211" y="290"/>
                    </a:lnTo>
                    <a:lnTo>
                      <a:pt x="209" y="292"/>
                    </a:lnTo>
                    <a:lnTo>
                      <a:pt x="186" y="295"/>
                    </a:lnTo>
                    <a:lnTo>
                      <a:pt x="166" y="299"/>
                    </a:lnTo>
                    <a:lnTo>
                      <a:pt x="163" y="301"/>
                    </a:lnTo>
                    <a:lnTo>
                      <a:pt x="127" y="307"/>
                    </a:lnTo>
                    <a:lnTo>
                      <a:pt x="119" y="310"/>
                    </a:lnTo>
                    <a:lnTo>
                      <a:pt x="92" y="313"/>
                    </a:lnTo>
                    <a:lnTo>
                      <a:pt x="88" y="315"/>
                    </a:lnTo>
                    <a:lnTo>
                      <a:pt x="53" y="321"/>
                    </a:lnTo>
                    <a:lnTo>
                      <a:pt x="44" y="323"/>
                    </a:lnTo>
                    <a:lnTo>
                      <a:pt x="13" y="329"/>
                    </a:lnTo>
                    <a:lnTo>
                      <a:pt x="5" y="329"/>
                    </a:lnTo>
                    <a:lnTo>
                      <a:pt x="0" y="307"/>
                    </a:lnTo>
                    <a:lnTo>
                      <a:pt x="0" y="307"/>
                    </a:lnTo>
                    <a:close/>
                    <a:moveTo>
                      <a:pt x="372" y="379"/>
                    </a:moveTo>
                    <a:lnTo>
                      <a:pt x="362" y="385"/>
                    </a:lnTo>
                    <a:lnTo>
                      <a:pt x="372" y="377"/>
                    </a:lnTo>
                    <a:lnTo>
                      <a:pt x="370" y="376"/>
                    </a:lnTo>
                    <a:lnTo>
                      <a:pt x="365" y="376"/>
                    </a:lnTo>
                    <a:lnTo>
                      <a:pt x="362" y="379"/>
                    </a:lnTo>
                    <a:lnTo>
                      <a:pt x="365" y="382"/>
                    </a:lnTo>
                    <a:lnTo>
                      <a:pt x="358" y="385"/>
                    </a:lnTo>
                    <a:lnTo>
                      <a:pt x="356" y="379"/>
                    </a:lnTo>
                    <a:lnTo>
                      <a:pt x="358" y="370"/>
                    </a:lnTo>
                    <a:lnTo>
                      <a:pt x="359" y="365"/>
                    </a:lnTo>
                    <a:lnTo>
                      <a:pt x="369" y="363"/>
                    </a:lnTo>
                    <a:lnTo>
                      <a:pt x="367" y="359"/>
                    </a:lnTo>
                    <a:lnTo>
                      <a:pt x="375" y="351"/>
                    </a:lnTo>
                    <a:lnTo>
                      <a:pt x="381" y="351"/>
                    </a:lnTo>
                    <a:lnTo>
                      <a:pt x="384" y="348"/>
                    </a:lnTo>
                    <a:lnTo>
                      <a:pt x="397" y="346"/>
                    </a:lnTo>
                    <a:lnTo>
                      <a:pt x="400" y="341"/>
                    </a:lnTo>
                    <a:lnTo>
                      <a:pt x="406" y="338"/>
                    </a:lnTo>
                    <a:lnTo>
                      <a:pt x="428" y="332"/>
                    </a:lnTo>
                    <a:lnTo>
                      <a:pt x="442" y="313"/>
                    </a:lnTo>
                    <a:lnTo>
                      <a:pt x="443" y="313"/>
                    </a:lnTo>
                    <a:lnTo>
                      <a:pt x="440" y="317"/>
                    </a:lnTo>
                    <a:lnTo>
                      <a:pt x="439" y="324"/>
                    </a:lnTo>
                    <a:lnTo>
                      <a:pt x="433" y="332"/>
                    </a:lnTo>
                    <a:lnTo>
                      <a:pt x="431" y="337"/>
                    </a:lnTo>
                    <a:lnTo>
                      <a:pt x="437" y="334"/>
                    </a:lnTo>
                    <a:lnTo>
                      <a:pt x="447" y="323"/>
                    </a:lnTo>
                    <a:lnTo>
                      <a:pt x="451" y="320"/>
                    </a:lnTo>
                    <a:lnTo>
                      <a:pt x="459" y="321"/>
                    </a:lnTo>
                    <a:lnTo>
                      <a:pt x="465" y="312"/>
                    </a:lnTo>
                    <a:lnTo>
                      <a:pt x="468" y="312"/>
                    </a:lnTo>
                    <a:lnTo>
                      <a:pt x="467" y="317"/>
                    </a:lnTo>
                    <a:lnTo>
                      <a:pt x="437" y="345"/>
                    </a:lnTo>
                    <a:lnTo>
                      <a:pt x="390" y="370"/>
                    </a:lnTo>
                    <a:lnTo>
                      <a:pt x="372" y="379"/>
                    </a:lnTo>
                    <a:lnTo>
                      <a:pt x="372" y="379"/>
                    </a:lnTo>
                    <a:close/>
                    <a:moveTo>
                      <a:pt x="398" y="371"/>
                    </a:moveTo>
                    <a:lnTo>
                      <a:pt x="397" y="370"/>
                    </a:lnTo>
                    <a:lnTo>
                      <a:pt x="400" y="370"/>
                    </a:lnTo>
                    <a:lnTo>
                      <a:pt x="411" y="363"/>
                    </a:lnTo>
                    <a:lnTo>
                      <a:pt x="418" y="356"/>
                    </a:lnTo>
                    <a:lnTo>
                      <a:pt x="425" y="352"/>
                    </a:lnTo>
                    <a:lnTo>
                      <a:pt x="425" y="351"/>
                    </a:lnTo>
                    <a:lnTo>
                      <a:pt x="425" y="352"/>
                    </a:lnTo>
                    <a:lnTo>
                      <a:pt x="415" y="360"/>
                    </a:lnTo>
                    <a:lnTo>
                      <a:pt x="412" y="363"/>
                    </a:lnTo>
                    <a:lnTo>
                      <a:pt x="400" y="370"/>
                    </a:lnTo>
                    <a:lnTo>
                      <a:pt x="398" y="371"/>
                    </a:lnTo>
                    <a:lnTo>
                      <a:pt x="398" y="371"/>
                    </a:lnTo>
                    <a:close/>
                    <a:moveTo>
                      <a:pt x="347" y="395"/>
                    </a:moveTo>
                    <a:lnTo>
                      <a:pt x="345" y="391"/>
                    </a:lnTo>
                    <a:lnTo>
                      <a:pt x="348" y="382"/>
                    </a:lnTo>
                    <a:lnTo>
                      <a:pt x="353" y="379"/>
                    </a:lnTo>
                    <a:lnTo>
                      <a:pt x="355" y="384"/>
                    </a:lnTo>
                    <a:lnTo>
                      <a:pt x="351" y="388"/>
                    </a:lnTo>
                    <a:lnTo>
                      <a:pt x="348" y="393"/>
                    </a:lnTo>
                    <a:lnTo>
                      <a:pt x="347" y="395"/>
                    </a:lnTo>
                    <a:lnTo>
                      <a:pt x="347" y="395"/>
                    </a:lnTo>
                    <a:close/>
                  </a:path>
                </a:pathLst>
              </a:custGeom>
              <a:grpFill/>
              <a:ln w="4826" cap="rnd">
                <a:solidFill>
                  <a:schemeClr val="bg1"/>
                </a:solidFill>
                <a:prstDash val="solid"/>
                <a:round/>
                <a:headEnd/>
                <a:tailEnd/>
              </a:ln>
            </p:spPr>
            <p:txBody>
              <a:bodyPr/>
              <a:lstStyle/>
              <a:p>
                <a:pPr>
                  <a:defRPr/>
                </a:pPr>
                <a:endParaRPr lang="en-US">
                  <a:latin typeface="Arial" charset="0"/>
                </a:endParaRPr>
              </a:p>
            </p:txBody>
          </p:sp>
          <p:sp>
            <p:nvSpPr>
              <p:cNvPr id="61" name="Freeform 100"/>
              <p:cNvSpPr>
                <a:spLocks/>
              </p:cNvSpPr>
              <p:nvPr/>
            </p:nvSpPr>
            <p:spPr bwMode="auto">
              <a:xfrm>
                <a:off x="6519863" y="2382838"/>
                <a:ext cx="766762" cy="527050"/>
              </a:xfrm>
              <a:custGeom>
                <a:avLst/>
                <a:gdLst/>
                <a:ahLst/>
                <a:cxnLst>
                  <a:cxn ang="0">
                    <a:pos x="161" y="228"/>
                  </a:cxn>
                  <a:cxn ang="0">
                    <a:pos x="127" y="236"/>
                  </a:cxn>
                  <a:cxn ang="0">
                    <a:pos x="77" y="244"/>
                  </a:cxn>
                  <a:cxn ang="0">
                    <a:pos x="33" y="251"/>
                  </a:cxn>
                  <a:cxn ang="0">
                    <a:pos x="27" y="214"/>
                  </a:cxn>
                  <a:cxn ang="0">
                    <a:pos x="21" y="173"/>
                  </a:cxn>
                  <a:cxn ang="0">
                    <a:pos x="13" y="131"/>
                  </a:cxn>
                  <a:cxn ang="0">
                    <a:pos x="2" y="69"/>
                  </a:cxn>
                  <a:cxn ang="0">
                    <a:pos x="44" y="47"/>
                  </a:cxn>
                  <a:cxn ang="0">
                    <a:pos x="92" y="39"/>
                  </a:cxn>
                  <a:cxn ang="0">
                    <a:pos x="158" y="28"/>
                  </a:cxn>
                  <a:cxn ang="0">
                    <a:pos x="205" y="17"/>
                  </a:cxn>
                  <a:cxn ang="0">
                    <a:pos x="250" y="8"/>
                  </a:cxn>
                  <a:cxn ang="0">
                    <a:pos x="294" y="0"/>
                  </a:cxn>
                  <a:cxn ang="0">
                    <a:pos x="301" y="10"/>
                  </a:cxn>
                  <a:cxn ang="0">
                    <a:pos x="308" y="10"/>
                  </a:cxn>
                  <a:cxn ang="0">
                    <a:pos x="311" y="13"/>
                  </a:cxn>
                  <a:cxn ang="0">
                    <a:pos x="314" y="19"/>
                  </a:cxn>
                  <a:cxn ang="0">
                    <a:pos x="316" y="28"/>
                  </a:cxn>
                  <a:cxn ang="0">
                    <a:pos x="320" y="35"/>
                  </a:cxn>
                  <a:cxn ang="0">
                    <a:pos x="328" y="39"/>
                  </a:cxn>
                  <a:cxn ang="0">
                    <a:pos x="336" y="41"/>
                  </a:cxn>
                  <a:cxn ang="0">
                    <a:pos x="339" y="42"/>
                  </a:cxn>
                  <a:cxn ang="0">
                    <a:pos x="337" y="50"/>
                  </a:cxn>
                  <a:cxn ang="0">
                    <a:pos x="336" y="59"/>
                  </a:cxn>
                  <a:cxn ang="0">
                    <a:pos x="333" y="69"/>
                  </a:cxn>
                  <a:cxn ang="0">
                    <a:pos x="333" y="72"/>
                  </a:cxn>
                  <a:cxn ang="0">
                    <a:pos x="328" y="80"/>
                  </a:cxn>
                  <a:cxn ang="0">
                    <a:pos x="325" y="84"/>
                  </a:cxn>
                  <a:cxn ang="0">
                    <a:pos x="331" y="91"/>
                  </a:cxn>
                  <a:cxn ang="0">
                    <a:pos x="330" y="97"/>
                  </a:cxn>
                  <a:cxn ang="0">
                    <a:pos x="326" y="102"/>
                  </a:cxn>
                  <a:cxn ang="0">
                    <a:pos x="326" y="109"/>
                  </a:cxn>
                  <a:cxn ang="0">
                    <a:pos x="326" y="114"/>
                  </a:cxn>
                  <a:cxn ang="0">
                    <a:pos x="328" y="119"/>
                  </a:cxn>
                  <a:cxn ang="0">
                    <a:pos x="336" y="119"/>
                  </a:cxn>
                  <a:cxn ang="0">
                    <a:pos x="339" y="130"/>
                  </a:cxn>
                  <a:cxn ang="0">
                    <a:pos x="345" y="130"/>
                  </a:cxn>
                  <a:cxn ang="0">
                    <a:pos x="350" y="137"/>
                  </a:cxn>
                  <a:cxn ang="0">
                    <a:pos x="362" y="147"/>
                  </a:cxn>
                  <a:cxn ang="0">
                    <a:pos x="358" y="153"/>
                  </a:cxn>
                  <a:cxn ang="0">
                    <a:pos x="351" y="162"/>
                  </a:cxn>
                  <a:cxn ang="0">
                    <a:pos x="347" y="169"/>
                  </a:cxn>
                  <a:cxn ang="0">
                    <a:pos x="344" y="172"/>
                  </a:cxn>
                  <a:cxn ang="0">
                    <a:pos x="342" y="178"/>
                  </a:cxn>
                  <a:cxn ang="0">
                    <a:pos x="334" y="183"/>
                  </a:cxn>
                  <a:cxn ang="0">
                    <a:pos x="320" y="186"/>
                  </a:cxn>
                  <a:cxn ang="0">
                    <a:pos x="312" y="194"/>
                  </a:cxn>
                  <a:cxn ang="0">
                    <a:pos x="289" y="203"/>
                  </a:cxn>
                  <a:cxn ang="0">
                    <a:pos x="252" y="211"/>
                  </a:cxn>
                  <a:cxn ang="0">
                    <a:pos x="213" y="219"/>
                  </a:cxn>
                </a:cxnLst>
                <a:rect l="0" t="0" r="r" b="b"/>
                <a:pathLst>
                  <a:path w="364" h="251">
                    <a:moveTo>
                      <a:pt x="211" y="219"/>
                    </a:moveTo>
                    <a:lnTo>
                      <a:pt x="175" y="226"/>
                    </a:lnTo>
                    <a:lnTo>
                      <a:pt x="161" y="228"/>
                    </a:lnTo>
                    <a:lnTo>
                      <a:pt x="158" y="230"/>
                    </a:lnTo>
                    <a:lnTo>
                      <a:pt x="133" y="234"/>
                    </a:lnTo>
                    <a:lnTo>
                      <a:pt x="127" y="236"/>
                    </a:lnTo>
                    <a:lnTo>
                      <a:pt x="99" y="240"/>
                    </a:lnTo>
                    <a:lnTo>
                      <a:pt x="94" y="240"/>
                    </a:lnTo>
                    <a:lnTo>
                      <a:pt x="77" y="244"/>
                    </a:lnTo>
                    <a:lnTo>
                      <a:pt x="69" y="245"/>
                    </a:lnTo>
                    <a:lnTo>
                      <a:pt x="38" y="251"/>
                    </a:lnTo>
                    <a:lnTo>
                      <a:pt x="33" y="251"/>
                    </a:lnTo>
                    <a:lnTo>
                      <a:pt x="30" y="231"/>
                    </a:lnTo>
                    <a:lnTo>
                      <a:pt x="28" y="225"/>
                    </a:lnTo>
                    <a:lnTo>
                      <a:pt x="27" y="214"/>
                    </a:lnTo>
                    <a:lnTo>
                      <a:pt x="24" y="194"/>
                    </a:lnTo>
                    <a:lnTo>
                      <a:pt x="22" y="186"/>
                    </a:lnTo>
                    <a:lnTo>
                      <a:pt x="21" y="173"/>
                    </a:lnTo>
                    <a:lnTo>
                      <a:pt x="18" y="155"/>
                    </a:lnTo>
                    <a:lnTo>
                      <a:pt x="16" y="150"/>
                    </a:lnTo>
                    <a:lnTo>
                      <a:pt x="13" y="131"/>
                    </a:lnTo>
                    <a:lnTo>
                      <a:pt x="8" y="100"/>
                    </a:lnTo>
                    <a:lnTo>
                      <a:pt x="8" y="98"/>
                    </a:lnTo>
                    <a:lnTo>
                      <a:pt x="2" y="69"/>
                    </a:lnTo>
                    <a:lnTo>
                      <a:pt x="0" y="56"/>
                    </a:lnTo>
                    <a:lnTo>
                      <a:pt x="39" y="25"/>
                    </a:lnTo>
                    <a:lnTo>
                      <a:pt x="44" y="47"/>
                    </a:lnTo>
                    <a:lnTo>
                      <a:pt x="52" y="47"/>
                    </a:lnTo>
                    <a:lnTo>
                      <a:pt x="83" y="41"/>
                    </a:lnTo>
                    <a:lnTo>
                      <a:pt x="92" y="39"/>
                    </a:lnTo>
                    <a:lnTo>
                      <a:pt x="127" y="33"/>
                    </a:lnTo>
                    <a:lnTo>
                      <a:pt x="131" y="31"/>
                    </a:lnTo>
                    <a:lnTo>
                      <a:pt x="158" y="28"/>
                    </a:lnTo>
                    <a:lnTo>
                      <a:pt x="166" y="25"/>
                    </a:lnTo>
                    <a:lnTo>
                      <a:pt x="202" y="19"/>
                    </a:lnTo>
                    <a:lnTo>
                      <a:pt x="205" y="17"/>
                    </a:lnTo>
                    <a:lnTo>
                      <a:pt x="225" y="13"/>
                    </a:lnTo>
                    <a:lnTo>
                      <a:pt x="248" y="10"/>
                    </a:lnTo>
                    <a:lnTo>
                      <a:pt x="250" y="8"/>
                    </a:lnTo>
                    <a:lnTo>
                      <a:pt x="286" y="0"/>
                    </a:lnTo>
                    <a:lnTo>
                      <a:pt x="291" y="0"/>
                    </a:lnTo>
                    <a:lnTo>
                      <a:pt x="294" y="0"/>
                    </a:lnTo>
                    <a:lnTo>
                      <a:pt x="295" y="2"/>
                    </a:lnTo>
                    <a:lnTo>
                      <a:pt x="298" y="3"/>
                    </a:lnTo>
                    <a:lnTo>
                      <a:pt x="301" y="10"/>
                    </a:lnTo>
                    <a:lnTo>
                      <a:pt x="305" y="8"/>
                    </a:lnTo>
                    <a:lnTo>
                      <a:pt x="308" y="10"/>
                    </a:lnTo>
                    <a:lnTo>
                      <a:pt x="308" y="10"/>
                    </a:lnTo>
                    <a:lnTo>
                      <a:pt x="309" y="10"/>
                    </a:lnTo>
                    <a:lnTo>
                      <a:pt x="311" y="11"/>
                    </a:lnTo>
                    <a:lnTo>
                      <a:pt x="311" y="13"/>
                    </a:lnTo>
                    <a:lnTo>
                      <a:pt x="311" y="14"/>
                    </a:lnTo>
                    <a:lnTo>
                      <a:pt x="314" y="16"/>
                    </a:lnTo>
                    <a:lnTo>
                      <a:pt x="314" y="19"/>
                    </a:lnTo>
                    <a:lnTo>
                      <a:pt x="314" y="19"/>
                    </a:lnTo>
                    <a:lnTo>
                      <a:pt x="317" y="27"/>
                    </a:lnTo>
                    <a:lnTo>
                      <a:pt x="316" y="28"/>
                    </a:lnTo>
                    <a:lnTo>
                      <a:pt x="317" y="30"/>
                    </a:lnTo>
                    <a:lnTo>
                      <a:pt x="320" y="31"/>
                    </a:lnTo>
                    <a:lnTo>
                      <a:pt x="320" y="35"/>
                    </a:lnTo>
                    <a:lnTo>
                      <a:pt x="323" y="38"/>
                    </a:lnTo>
                    <a:lnTo>
                      <a:pt x="326" y="38"/>
                    </a:lnTo>
                    <a:lnTo>
                      <a:pt x="328" y="39"/>
                    </a:lnTo>
                    <a:lnTo>
                      <a:pt x="330" y="41"/>
                    </a:lnTo>
                    <a:lnTo>
                      <a:pt x="331" y="41"/>
                    </a:lnTo>
                    <a:lnTo>
                      <a:pt x="336" y="41"/>
                    </a:lnTo>
                    <a:lnTo>
                      <a:pt x="337" y="41"/>
                    </a:lnTo>
                    <a:lnTo>
                      <a:pt x="339" y="41"/>
                    </a:lnTo>
                    <a:lnTo>
                      <a:pt x="339" y="42"/>
                    </a:lnTo>
                    <a:lnTo>
                      <a:pt x="342" y="44"/>
                    </a:lnTo>
                    <a:lnTo>
                      <a:pt x="342" y="47"/>
                    </a:lnTo>
                    <a:lnTo>
                      <a:pt x="337" y="50"/>
                    </a:lnTo>
                    <a:lnTo>
                      <a:pt x="337" y="52"/>
                    </a:lnTo>
                    <a:lnTo>
                      <a:pt x="336" y="53"/>
                    </a:lnTo>
                    <a:lnTo>
                      <a:pt x="336" y="59"/>
                    </a:lnTo>
                    <a:lnTo>
                      <a:pt x="336" y="61"/>
                    </a:lnTo>
                    <a:lnTo>
                      <a:pt x="334" y="67"/>
                    </a:lnTo>
                    <a:lnTo>
                      <a:pt x="333" y="69"/>
                    </a:lnTo>
                    <a:lnTo>
                      <a:pt x="331" y="72"/>
                    </a:lnTo>
                    <a:lnTo>
                      <a:pt x="331" y="72"/>
                    </a:lnTo>
                    <a:lnTo>
                      <a:pt x="333" y="72"/>
                    </a:lnTo>
                    <a:lnTo>
                      <a:pt x="330" y="75"/>
                    </a:lnTo>
                    <a:lnTo>
                      <a:pt x="330" y="78"/>
                    </a:lnTo>
                    <a:lnTo>
                      <a:pt x="328" y="80"/>
                    </a:lnTo>
                    <a:lnTo>
                      <a:pt x="325" y="81"/>
                    </a:lnTo>
                    <a:lnTo>
                      <a:pt x="323" y="84"/>
                    </a:lnTo>
                    <a:lnTo>
                      <a:pt x="325" y="84"/>
                    </a:lnTo>
                    <a:lnTo>
                      <a:pt x="330" y="89"/>
                    </a:lnTo>
                    <a:lnTo>
                      <a:pt x="330" y="91"/>
                    </a:lnTo>
                    <a:lnTo>
                      <a:pt x="331" y="91"/>
                    </a:lnTo>
                    <a:lnTo>
                      <a:pt x="331" y="92"/>
                    </a:lnTo>
                    <a:lnTo>
                      <a:pt x="330" y="95"/>
                    </a:lnTo>
                    <a:lnTo>
                      <a:pt x="330" y="97"/>
                    </a:lnTo>
                    <a:lnTo>
                      <a:pt x="330" y="98"/>
                    </a:lnTo>
                    <a:lnTo>
                      <a:pt x="328" y="100"/>
                    </a:lnTo>
                    <a:lnTo>
                      <a:pt x="326" y="102"/>
                    </a:lnTo>
                    <a:lnTo>
                      <a:pt x="325" y="103"/>
                    </a:lnTo>
                    <a:lnTo>
                      <a:pt x="326" y="106"/>
                    </a:lnTo>
                    <a:lnTo>
                      <a:pt x="326" y="109"/>
                    </a:lnTo>
                    <a:lnTo>
                      <a:pt x="328" y="109"/>
                    </a:lnTo>
                    <a:lnTo>
                      <a:pt x="326" y="113"/>
                    </a:lnTo>
                    <a:lnTo>
                      <a:pt x="326" y="114"/>
                    </a:lnTo>
                    <a:lnTo>
                      <a:pt x="328" y="116"/>
                    </a:lnTo>
                    <a:lnTo>
                      <a:pt x="328" y="117"/>
                    </a:lnTo>
                    <a:lnTo>
                      <a:pt x="328" y="119"/>
                    </a:lnTo>
                    <a:lnTo>
                      <a:pt x="330" y="120"/>
                    </a:lnTo>
                    <a:lnTo>
                      <a:pt x="333" y="119"/>
                    </a:lnTo>
                    <a:lnTo>
                      <a:pt x="336" y="119"/>
                    </a:lnTo>
                    <a:lnTo>
                      <a:pt x="337" y="122"/>
                    </a:lnTo>
                    <a:lnTo>
                      <a:pt x="339" y="127"/>
                    </a:lnTo>
                    <a:lnTo>
                      <a:pt x="339" y="130"/>
                    </a:lnTo>
                    <a:lnTo>
                      <a:pt x="342" y="131"/>
                    </a:lnTo>
                    <a:lnTo>
                      <a:pt x="344" y="130"/>
                    </a:lnTo>
                    <a:lnTo>
                      <a:pt x="345" y="130"/>
                    </a:lnTo>
                    <a:lnTo>
                      <a:pt x="347" y="134"/>
                    </a:lnTo>
                    <a:lnTo>
                      <a:pt x="348" y="136"/>
                    </a:lnTo>
                    <a:lnTo>
                      <a:pt x="350" y="137"/>
                    </a:lnTo>
                    <a:lnTo>
                      <a:pt x="351" y="137"/>
                    </a:lnTo>
                    <a:lnTo>
                      <a:pt x="355" y="142"/>
                    </a:lnTo>
                    <a:lnTo>
                      <a:pt x="362" y="147"/>
                    </a:lnTo>
                    <a:lnTo>
                      <a:pt x="364" y="148"/>
                    </a:lnTo>
                    <a:lnTo>
                      <a:pt x="364" y="152"/>
                    </a:lnTo>
                    <a:lnTo>
                      <a:pt x="358" y="153"/>
                    </a:lnTo>
                    <a:lnTo>
                      <a:pt x="358" y="156"/>
                    </a:lnTo>
                    <a:lnTo>
                      <a:pt x="351" y="159"/>
                    </a:lnTo>
                    <a:lnTo>
                      <a:pt x="351" y="162"/>
                    </a:lnTo>
                    <a:lnTo>
                      <a:pt x="348" y="166"/>
                    </a:lnTo>
                    <a:lnTo>
                      <a:pt x="347" y="167"/>
                    </a:lnTo>
                    <a:lnTo>
                      <a:pt x="347" y="169"/>
                    </a:lnTo>
                    <a:lnTo>
                      <a:pt x="345" y="169"/>
                    </a:lnTo>
                    <a:lnTo>
                      <a:pt x="344" y="170"/>
                    </a:lnTo>
                    <a:lnTo>
                      <a:pt x="344" y="172"/>
                    </a:lnTo>
                    <a:lnTo>
                      <a:pt x="345" y="175"/>
                    </a:lnTo>
                    <a:lnTo>
                      <a:pt x="345" y="176"/>
                    </a:lnTo>
                    <a:lnTo>
                      <a:pt x="342" y="178"/>
                    </a:lnTo>
                    <a:lnTo>
                      <a:pt x="339" y="181"/>
                    </a:lnTo>
                    <a:lnTo>
                      <a:pt x="339" y="181"/>
                    </a:lnTo>
                    <a:lnTo>
                      <a:pt x="334" y="183"/>
                    </a:lnTo>
                    <a:lnTo>
                      <a:pt x="330" y="187"/>
                    </a:lnTo>
                    <a:lnTo>
                      <a:pt x="326" y="186"/>
                    </a:lnTo>
                    <a:lnTo>
                      <a:pt x="320" y="186"/>
                    </a:lnTo>
                    <a:lnTo>
                      <a:pt x="317" y="187"/>
                    </a:lnTo>
                    <a:lnTo>
                      <a:pt x="314" y="189"/>
                    </a:lnTo>
                    <a:lnTo>
                      <a:pt x="312" y="194"/>
                    </a:lnTo>
                    <a:lnTo>
                      <a:pt x="311" y="198"/>
                    </a:lnTo>
                    <a:lnTo>
                      <a:pt x="311" y="198"/>
                    </a:lnTo>
                    <a:lnTo>
                      <a:pt x="289" y="203"/>
                    </a:lnTo>
                    <a:lnTo>
                      <a:pt x="284" y="205"/>
                    </a:lnTo>
                    <a:lnTo>
                      <a:pt x="264" y="209"/>
                    </a:lnTo>
                    <a:lnTo>
                      <a:pt x="252" y="211"/>
                    </a:lnTo>
                    <a:lnTo>
                      <a:pt x="239" y="214"/>
                    </a:lnTo>
                    <a:lnTo>
                      <a:pt x="227" y="215"/>
                    </a:lnTo>
                    <a:lnTo>
                      <a:pt x="213" y="219"/>
                    </a:lnTo>
                    <a:lnTo>
                      <a:pt x="211" y="219"/>
                    </a:lnTo>
                    <a:lnTo>
                      <a:pt x="211" y="219"/>
                    </a:lnTo>
                    <a:close/>
                  </a:path>
                </a:pathLst>
              </a:custGeom>
              <a:grpFill/>
              <a:ln w="4826" cap="rnd">
                <a:solidFill>
                  <a:schemeClr val="bg1"/>
                </a:solidFill>
                <a:prstDash val="solid"/>
                <a:round/>
                <a:headEnd/>
                <a:tailEnd/>
              </a:ln>
            </p:spPr>
            <p:txBody>
              <a:bodyPr/>
              <a:lstStyle/>
              <a:p>
                <a:pPr>
                  <a:defRPr/>
                </a:pPr>
                <a:endParaRPr lang="en-US">
                  <a:latin typeface="Arial" charset="0"/>
                </a:endParaRPr>
              </a:p>
            </p:txBody>
          </p:sp>
          <p:sp>
            <p:nvSpPr>
              <p:cNvPr id="62" name="Freeform 101"/>
              <p:cNvSpPr>
                <a:spLocks/>
              </p:cNvSpPr>
              <p:nvPr/>
            </p:nvSpPr>
            <p:spPr bwMode="auto">
              <a:xfrm>
                <a:off x="7356475" y="2276475"/>
                <a:ext cx="223838" cy="238125"/>
              </a:xfrm>
              <a:custGeom>
                <a:avLst/>
                <a:gdLst/>
                <a:ahLst/>
                <a:cxnLst>
                  <a:cxn ang="0">
                    <a:pos x="7" y="66"/>
                  </a:cxn>
                  <a:cxn ang="0">
                    <a:pos x="6" y="53"/>
                  </a:cxn>
                  <a:cxn ang="0">
                    <a:pos x="0" y="21"/>
                  </a:cxn>
                  <a:cxn ang="0">
                    <a:pos x="25" y="16"/>
                  </a:cxn>
                  <a:cxn ang="0">
                    <a:pos x="26" y="16"/>
                  </a:cxn>
                  <a:cxn ang="0">
                    <a:pos x="37" y="13"/>
                  </a:cxn>
                  <a:cxn ang="0">
                    <a:pos x="39" y="16"/>
                  </a:cxn>
                  <a:cxn ang="0">
                    <a:pos x="40" y="14"/>
                  </a:cxn>
                  <a:cxn ang="0">
                    <a:pos x="40" y="13"/>
                  </a:cxn>
                  <a:cxn ang="0">
                    <a:pos x="48" y="10"/>
                  </a:cxn>
                  <a:cxn ang="0">
                    <a:pos x="50" y="11"/>
                  </a:cxn>
                  <a:cxn ang="0">
                    <a:pos x="51" y="10"/>
                  </a:cxn>
                  <a:cxn ang="0">
                    <a:pos x="51" y="10"/>
                  </a:cxn>
                  <a:cxn ang="0">
                    <a:pos x="54" y="10"/>
                  </a:cxn>
                  <a:cxn ang="0">
                    <a:pos x="76" y="3"/>
                  </a:cxn>
                  <a:cxn ang="0">
                    <a:pos x="78" y="3"/>
                  </a:cxn>
                  <a:cxn ang="0">
                    <a:pos x="95" y="0"/>
                  </a:cxn>
                  <a:cxn ang="0">
                    <a:pos x="95" y="0"/>
                  </a:cxn>
                  <a:cxn ang="0">
                    <a:pos x="101" y="25"/>
                  </a:cxn>
                  <a:cxn ang="0">
                    <a:pos x="103" y="31"/>
                  </a:cxn>
                  <a:cxn ang="0">
                    <a:pos x="104" y="35"/>
                  </a:cxn>
                  <a:cxn ang="0">
                    <a:pos x="107" y="50"/>
                  </a:cxn>
                  <a:cxn ang="0">
                    <a:pos x="104" y="52"/>
                  </a:cxn>
                  <a:cxn ang="0">
                    <a:pos x="107" y="56"/>
                  </a:cxn>
                  <a:cxn ang="0">
                    <a:pos x="107" y="60"/>
                  </a:cxn>
                  <a:cxn ang="0">
                    <a:pos x="106" y="60"/>
                  </a:cxn>
                  <a:cxn ang="0">
                    <a:pos x="82" y="69"/>
                  </a:cxn>
                  <a:cxn ang="0">
                    <a:pos x="81" y="69"/>
                  </a:cxn>
                  <a:cxn ang="0">
                    <a:pos x="76" y="64"/>
                  </a:cxn>
                  <a:cxn ang="0">
                    <a:pos x="78" y="70"/>
                  </a:cxn>
                  <a:cxn ang="0">
                    <a:pos x="70" y="74"/>
                  </a:cxn>
                  <a:cxn ang="0">
                    <a:pos x="48" y="78"/>
                  </a:cxn>
                  <a:cxn ang="0">
                    <a:pos x="39" y="91"/>
                  </a:cxn>
                  <a:cxn ang="0">
                    <a:pos x="11" y="113"/>
                  </a:cxn>
                  <a:cxn ang="0">
                    <a:pos x="11" y="111"/>
                  </a:cxn>
                  <a:cxn ang="0">
                    <a:pos x="6" y="105"/>
                  </a:cxn>
                  <a:cxn ang="0">
                    <a:pos x="17" y="92"/>
                  </a:cxn>
                  <a:cxn ang="0">
                    <a:pos x="11" y="86"/>
                  </a:cxn>
                  <a:cxn ang="0">
                    <a:pos x="11" y="80"/>
                  </a:cxn>
                  <a:cxn ang="0">
                    <a:pos x="7" y="66"/>
                  </a:cxn>
                  <a:cxn ang="0">
                    <a:pos x="7" y="66"/>
                  </a:cxn>
                </a:cxnLst>
                <a:rect l="0" t="0" r="r" b="b"/>
                <a:pathLst>
                  <a:path w="107" h="113">
                    <a:moveTo>
                      <a:pt x="7" y="66"/>
                    </a:moveTo>
                    <a:lnTo>
                      <a:pt x="6" y="53"/>
                    </a:lnTo>
                    <a:lnTo>
                      <a:pt x="0" y="21"/>
                    </a:lnTo>
                    <a:lnTo>
                      <a:pt x="25" y="16"/>
                    </a:lnTo>
                    <a:lnTo>
                      <a:pt x="26" y="16"/>
                    </a:lnTo>
                    <a:lnTo>
                      <a:pt x="37" y="13"/>
                    </a:lnTo>
                    <a:lnTo>
                      <a:pt x="39" y="16"/>
                    </a:lnTo>
                    <a:lnTo>
                      <a:pt x="40" y="14"/>
                    </a:lnTo>
                    <a:lnTo>
                      <a:pt x="40" y="13"/>
                    </a:lnTo>
                    <a:lnTo>
                      <a:pt x="48" y="10"/>
                    </a:lnTo>
                    <a:lnTo>
                      <a:pt x="50" y="11"/>
                    </a:lnTo>
                    <a:lnTo>
                      <a:pt x="51" y="10"/>
                    </a:lnTo>
                    <a:lnTo>
                      <a:pt x="51" y="10"/>
                    </a:lnTo>
                    <a:lnTo>
                      <a:pt x="54" y="10"/>
                    </a:lnTo>
                    <a:lnTo>
                      <a:pt x="76" y="3"/>
                    </a:lnTo>
                    <a:lnTo>
                      <a:pt x="78" y="3"/>
                    </a:lnTo>
                    <a:lnTo>
                      <a:pt x="95" y="0"/>
                    </a:lnTo>
                    <a:lnTo>
                      <a:pt x="95" y="0"/>
                    </a:lnTo>
                    <a:lnTo>
                      <a:pt x="101" y="25"/>
                    </a:lnTo>
                    <a:lnTo>
                      <a:pt x="103" y="31"/>
                    </a:lnTo>
                    <a:lnTo>
                      <a:pt x="104" y="35"/>
                    </a:lnTo>
                    <a:lnTo>
                      <a:pt x="107" y="50"/>
                    </a:lnTo>
                    <a:lnTo>
                      <a:pt x="104" y="52"/>
                    </a:lnTo>
                    <a:lnTo>
                      <a:pt x="107" y="56"/>
                    </a:lnTo>
                    <a:lnTo>
                      <a:pt x="107" y="60"/>
                    </a:lnTo>
                    <a:lnTo>
                      <a:pt x="106" y="60"/>
                    </a:lnTo>
                    <a:lnTo>
                      <a:pt x="82" y="69"/>
                    </a:lnTo>
                    <a:lnTo>
                      <a:pt x="81" y="69"/>
                    </a:lnTo>
                    <a:lnTo>
                      <a:pt x="76" y="64"/>
                    </a:lnTo>
                    <a:lnTo>
                      <a:pt x="78" y="70"/>
                    </a:lnTo>
                    <a:lnTo>
                      <a:pt x="70" y="74"/>
                    </a:lnTo>
                    <a:lnTo>
                      <a:pt x="48" y="78"/>
                    </a:lnTo>
                    <a:lnTo>
                      <a:pt x="39" y="91"/>
                    </a:lnTo>
                    <a:lnTo>
                      <a:pt x="11" y="113"/>
                    </a:lnTo>
                    <a:lnTo>
                      <a:pt x="11" y="111"/>
                    </a:lnTo>
                    <a:lnTo>
                      <a:pt x="6" y="105"/>
                    </a:lnTo>
                    <a:lnTo>
                      <a:pt x="17" y="92"/>
                    </a:lnTo>
                    <a:lnTo>
                      <a:pt x="11" y="86"/>
                    </a:lnTo>
                    <a:lnTo>
                      <a:pt x="11" y="80"/>
                    </a:lnTo>
                    <a:lnTo>
                      <a:pt x="7" y="66"/>
                    </a:lnTo>
                    <a:lnTo>
                      <a:pt x="7" y="66"/>
                    </a:lnTo>
                    <a:close/>
                  </a:path>
                </a:pathLst>
              </a:custGeom>
              <a:grpFill/>
              <a:ln w="4826" cap="rnd">
                <a:solidFill>
                  <a:schemeClr val="bg1"/>
                </a:solidFill>
                <a:prstDash val="solid"/>
                <a:round/>
                <a:headEnd/>
                <a:tailEnd/>
              </a:ln>
            </p:spPr>
            <p:txBody>
              <a:bodyPr/>
              <a:lstStyle/>
              <a:p>
                <a:pPr>
                  <a:defRPr/>
                </a:pPr>
                <a:endParaRPr lang="en-US">
                  <a:latin typeface="Arial" charset="0"/>
                </a:endParaRPr>
              </a:p>
            </p:txBody>
          </p:sp>
          <p:sp>
            <p:nvSpPr>
              <p:cNvPr id="63" name="Freeform 102"/>
              <p:cNvSpPr>
                <a:spLocks/>
              </p:cNvSpPr>
              <p:nvPr/>
            </p:nvSpPr>
            <p:spPr bwMode="auto">
              <a:xfrm>
                <a:off x="7200900" y="2481263"/>
                <a:ext cx="169863" cy="428625"/>
              </a:xfrm>
              <a:custGeom>
                <a:avLst/>
                <a:gdLst/>
                <a:ahLst/>
                <a:cxnLst>
                  <a:cxn ang="0">
                    <a:pos x="5" y="148"/>
                  </a:cxn>
                  <a:cxn ang="0">
                    <a:pos x="5" y="144"/>
                  </a:cxn>
                  <a:cxn ang="0">
                    <a:pos x="8" y="140"/>
                  </a:cxn>
                  <a:cxn ang="0">
                    <a:pos x="11" y="136"/>
                  </a:cxn>
                  <a:cxn ang="0">
                    <a:pos x="16" y="134"/>
                  </a:cxn>
                  <a:cxn ang="0">
                    <a:pos x="22" y="129"/>
                  </a:cxn>
                  <a:cxn ang="0">
                    <a:pos x="21" y="125"/>
                  </a:cxn>
                  <a:cxn ang="0">
                    <a:pos x="22" y="122"/>
                  </a:cxn>
                  <a:cxn ang="0">
                    <a:pos x="24" y="120"/>
                  </a:cxn>
                  <a:cxn ang="0">
                    <a:pos x="28" y="115"/>
                  </a:cxn>
                  <a:cxn ang="0">
                    <a:pos x="35" y="109"/>
                  </a:cxn>
                  <a:cxn ang="0">
                    <a:pos x="41" y="105"/>
                  </a:cxn>
                  <a:cxn ang="0">
                    <a:pos x="39" y="100"/>
                  </a:cxn>
                  <a:cxn ang="0">
                    <a:pos x="28" y="90"/>
                  </a:cxn>
                  <a:cxn ang="0">
                    <a:pos x="25" y="89"/>
                  </a:cxn>
                  <a:cxn ang="0">
                    <a:pos x="22" y="83"/>
                  </a:cxn>
                  <a:cxn ang="0">
                    <a:pos x="19" y="84"/>
                  </a:cxn>
                  <a:cxn ang="0">
                    <a:pos x="16" y="80"/>
                  </a:cxn>
                  <a:cxn ang="0">
                    <a:pos x="13" y="72"/>
                  </a:cxn>
                  <a:cxn ang="0">
                    <a:pos x="7" y="73"/>
                  </a:cxn>
                  <a:cxn ang="0">
                    <a:pos x="5" y="70"/>
                  </a:cxn>
                  <a:cxn ang="0">
                    <a:pos x="3" y="67"/>
                  </a:cxn>
                  <a:cxn ang="0">
                    <a:pos x="5" y="62"/>
                  </a:cxn>
                  <a:cxn ang="0">
                    <a:pos x="3" y="59"/>
                  </a:cxn>
                  <a:cxn ang="0">
                    <a:pos x="3" y="55"/>
                  </a:cxn>
                  <a:cxn ang="0">
                    <a:pos x="7" y="51"/>
                  </a:cxn>
                  <a:cxn ang="0">
                    <a:pos x="7" y="48"/>
                  </a:cxn>
                  <a:cxn ang="0">
                    <a:pos x="8" y="44"/>
                  </a:cxn>
                  <a:cxn ang="0">
                    <a:pos x="7" y="42"/>
                  </a:cxn>
                  <a:cxn ang="0">
                    <a:pos x="0" y="37"/>
                  </a:cxn>
                  <a:cxn ang="0">
                    <a:pos x="5" y="33"/>
                  </a:cxn>
                  <a:cxn ang="0">
                    <a:pos x="7" y="28"/>
                  </a:cxn>
                  <a:cxn ang="0">
                    <a:pos x="8" y="25"/>
                  </a:cxn>
                  <a:cxn ang="0">
                    <a:pos x="10" y="22"/>
                  </a:cxn>
                  <a:cxn ang="0">
                    <a:pos x="13" y="14"/>
                  </a:cxn>
                  <a:cxn ang="0">
                    <a:pos x="13" y="6"/>
                  </a:cxn>
                  <a:cxn ang="0">
                    <a:pos x="14" y="3"/>
                  </a:cxn>
                  <a:cxn ang="0">
                    <a:pos x="41" y="8"/>
                  </a:cxn>
                  <a:cxn ang="0">
                    <a:pos x="50" y="12"/>
                  </a:cxn>
                  <a:cxn ang="0">
                    <a:pos x="72" y="22"/>
                  </a:cxn>
                  <a:cxn ang="0">
                    <a:pos x="72" y="28"/>
                  </a:cxn>
                  <a:cxn ang="0">
                    <a:pos x="71" y="42"/>
                  </a:cxn>
                  <a:cxn ang="0">
                    <a:pos x="66" y="51"/>
                  </a:cxn>
                  <a:cxn ang="0">
                    <a:pos x="64" y="50"/>
                  </a:cxn>
                  <a:cxn ang="0">
                    <a:pos x="60" y="66"/>
                  </a:cxn>
                  <a:cxn ang="0">
                    <a:pos x="64" y="70"/>
                  </a:cxn>
                  <a:cxn ang="0">
                    <a:pos x="80" y="76"/>
                  </a:cxn>
                  <a:cxn ang="0">
                    <a:pos x="78" y="97"/>
                  </a:cxn>
                  <a:cxn ang="0">
                    <a:pos x="81" y="97"/>
                  </a:cxn>
                  <a:cxn ang="0">
                    <a:pos x="78" y="101"/>
                  </a:cxn>
                  <a:cxn ang="0">
                    <a:pos x="78" y="117"/>
                  </a:cxn>
                  <a:cxn ang="0">
                    <a:pos x="80" y="140"/>
                  </a:cxn>
                  <a:cxn ang="0">
                    <a:pos x="75" y="150"/>
                  </a:cxn>
                  <a:cxn ang="0">
                    <a:pos x="72" y="153"/>
                  </a:cxn>
                  <a:cxn ang="0">
                    <a:pos x="72" y="162"/>
                  </a:cxn>
                  <a:cxn ang="0">
                    <a:pos x="64" y="175"/>
                  </a:cxn>
                  <a:cxn ang="0">
                    <a:pos x="58" y="198"/>
                  </a:cxn>
                  <a:cxn ang="0">
                    <a:pos x="55" y="204"/>
                  </a:cxn>
                  <a:cxn ang="0">
                    <a:pos x="52" y="192"/>
                  </a:cxn>
                  <a:cxn ang="0">
                    <a:pos x="42" y="186"/>
                  </a:cxn>
                  <a:cxn ang="0">
                    <a:pos x="16" y="176"/>
                  </a:cxn>
                  <a:cxn ang="0">
                    <a:pos x="7" y="162"/>
                  </a:cxn>
                  <a:cxn ang="0">
                    <a:pos x="5" y="148"/>
                  </a:cxn>
                </a:cxnLst>
                <a:rect l="0" t="0" r="r" b="b"/>
                <a:pathLst>
                  <a:path w="81" h="204">
                    <a:moveTo>
                      <a:pt x="5" y="148"/>
                    </a:moveTo>
                    <a:lnTo>
                      <a:pt x="5" y="148"/>
                    </a:lnTo>
                    <a:lnTo>
                      <a:pt x="5" y="147"/>
                    </a:lnTo>
                    <a:lnTo>
                      <a:pt x="5" y="144"/>
                    </a:lnTo>
                    <a:lnTo>
                      <a:pt x="7" y="142"/>
                    </a:lnTo>
                    <a:lnTo>
                      <a:pt x="8" y="140"/>
                    </a:lnTo>
                    <a:lnTo>
                      <a:pt x="7" y="140"/>
                    </a:lnTo>
                    <a:lnTo>
                      <a:pt x="11" y="136"/>
                    </a:lnTo>
                    <a:lnTo>
                      <a:pt x="16" y="134"/>
                    </a:lnTo>
                    <a:lnTo>
                      <a:pt x="16" y="134"/>
                    </a:lnTo>
                    <a:lnTo>
                      <a:pt x="19" y="131"/>
                    </a:lnTo>
                    <a:lnTo>
                      <a:pt x="22" y="129"/>
                    </a:lnTo>
                    <a:lnTo>
                      <a:pt x="22" y="128"/>
                    </a:lnTo>
                    <a:lnTo>
                      <a:pt x="21" y="125"/>
                    </a:lnTo>
                    <a:lnTo>
                      <a:pt x="21" y="123"/>
                    </a:lnTo>
                    <a:lnTo>
                      <a:pt x="22" y="122"/>
                    </a:lnTo>
                    <a:lnTo>
                      <a:pt x="24" y="122"/>
                    </a:lnTo>
                    <a:lnTo>
                      <a:pt x="24" y="120"/>
                    </a:lnTo>
                    <a:lnTo>
                      <a:pt x="25" y="119"/>
                    </a:lnTo>
                    <a:lnTo>
                      <a:pt x="28" y="115"/>
                    </a:lnTo>
                    <a:lnTo>
                      <a:pt x="28" y="112"/>
                    </a:lnTo>
                    <a:lnTo>
                      <a:pt x="35" y="109"/>
                    </a:lnTo>
                    <a:lnTo>
                      <a:pt x="35" y="106"/>
                    </a:lnTo>
                    <a:lnTo>
                      <a:pt x="41" y="105"/>
                    </a:lnTo>
                    <a:lnTo>
                      <a:pt x="41" y="101"/>
                    </a:lnTo>
                    <a:lnTo>
                      <a:pt x="39" y="100"/>
                    </a:lnTo>
                    <a:lnTo>
                      <a:pt x="32" y="95"/>
                    </a:lnTo>
                    <a:lnTo>
                      <a:pt x="28" y="90"/>
                    </a:lnTo>
                    <a:lnTo>
                      <a:pt x="27" y="90"/>
                    </a:lnTo>
                    <a:lnTo>
                      <a:pt x="25" y="89"/>
                    </a:lnTo>
                    <a:lnTo>
                      <a:pt x="24" y="87"/>
                    </a:lnTo>
                    <a:lnTo>
                      <a:pt x="22" y="83"/>
                    </a:lnTo>
                    <a:lnTo>
                      <a:pt x="21" y="83"/>
                    </a:lnTo>
                    <a:lnTo>
                      <a:pt x="19" y="84"/>
                    </a:lnTo>
                    <a:lnTo>
                      <a:pt x="16" y="83"/>
                    </a:lnTo>
                    <a:lnTo>
                      <a:pt x="16" y="80"/>
                    </a:lnTo>
                    <a:lnTo>
                      <a:pt x="14" y="75"/>
                    </a:lnTo>
                    <a:lnTo>
                      <a:pt x="13" y="72"/>
                    </a:lnTo>
                    <a:lnTo>
                      <a:pt x="10" y="72"/>
                    </a:lnTo>
                    <a:lnTo>
                      <a:pt x="7" y="73"/>
                    </a:lnTo>
                    <a:lnTo>
                      <a:pt x="5" y="72"/>
                    </a:lnTo>
                    <a:lnTo>
                      <a:pt x="5" y="70"/>
                    </a:lnTo>
                    <a:lnTo>
                      <a:pt x="5" y="69"/>
                    </a:lnTo>
                    <a:lnTo>
                      <a:pt x="3" y="67"/>
                    </a:lnTo>
                    <a:lnTo>
                      <a:pt x="3" y="66"/>
                    </a:lnTo>
                    <a:lnTo>
                      <a:pt x="5" y="62"/>
                    </a:lnTo>
                    <a:lnTo>
                      <a:pt x="3" y="62"/>
                    </a:lnTo>
                    <a:lnTo>
                      <a:pt x="3" y="59"/>
                    </a:lnTo>
                    <a:lnTo>
                      <a:pt x="2" y="56"/>
                    </a:lnTo>
                    <a:lnTo>
                      <a:pt x="3" y="55"/>
                    </a:lnTo>
                    <a:lnTo>
                      <a:pt x="5" y="53"/>
                    </a:lnTo>
                    <a:lnTo>
                      <a:pt x="7" y="51"/>
                    </a:lnTo>
                    <a:lnTo>
                      <a:pt x="7" y="50"/>
                    </a:lnTo>
                    <a:lnTo>
                      <a:pt x="7" y="48"/>
                    </a:lnTo>
                    <a:lnTo>
                      <a:pt x="8" y="45"/>
                    </a:lnTo>
                    <a:lnTo>
                      <a:pt x="8" y="44"/>
                    </a:lnTo>
                    <a:lnTo>
                      <a:pt x="7" y="44"/>
                    </a:lnTo>
                    <a:lnTo>
                      <a:pt x="7" y="42"/>
                    </a:lnTo>
                    <a:lnTo>
                      <a:pt x="2" y="37"/>
                    </a:lnTo>
                    <a:lnTo>
                      <a:pt x="0" y="37"/>
                    </a:lnTo>
                    <a:lnTo>
                      <a:pt x="2" y="34"/>
                    </a:lnTo>
                    <a:lnTo>
                      <a:pt x="5" y="33"/>
                    </a:lnTo>
                    <a:lnTo>
                      <a:pt x="7" y="31"/>
                    </a:lnTo>
                    <a:lnTo>
                      <a:pt x="7" y="28"/>
                    </a:lnTo>
                    <a:lnTo>
                      <a:pt x="10" y="25"/>
                    </a:lnTo>
                    <a:lnTo>
                      <a:pt x="8" y="25"/>
                    </a:lnTo>
                    <a:lnTo>
                      <a:pt x="8" y="25"/>
                    </a:lnTo>
                    <a:lnTo>
                      <a:pt x="10" y="22"/>
                    </a:lnTo>
                    <a:lnTo>
                      <a:pt x="11" y="20"/>
                    </a:lnTo>
                    <a:lnTo>
                      <a:pt x="13" y="14"/>
                    </a:lnTo>
                    <a:lnTo>
                      <a:pt x="13" y="12"/>
                    </a:lnTo>
                    <a:lnTo>
                      <a:pt x="13" y="6"/>
                    </a:lnTo>
                    <a:lnTo>
                      <a:pt x="14" y="5"/>
                    </a:lnTo>
                    <a:lnTo>
                      <a:pt x="14" y="3"/>
                    </a:lnTo>
                    <a:lnTo>
                      <a:pt x="19" y="0"/>
                    </a:lnTo>
                    <a:lnTo>
                      <a:pt x="41" y="8"/>
                    </a:lnTo>
                    <a:lnTo>
                      <a:pt x="49" y="11"/>
                    </a:lnTo>
                    <a:lnTo>
                      <a:pt x="50" y="12"/>
                    </a:lnTo>
                    <a:lnTo>
                      <a:pt x="72" y="19"/>
                    </a:lnTo>
                    <a:lnTo>
                      <a:pt x="72" y="22"/>
                    </a:lnTo>
                    <a:lnTo>
                      <a:pt x="72" y="25"/>
                    </a:lnTo>
                    <a:lnTo>
                      <a:pt x="72" y="28"/>
                    </a:lnTo>
                    <a:lnTo>
                      <a:pt x="71" y="37"/>
                    </a:lnTo>
                    <a:lnTo>
                      <a:pt x="71" y="42"/>
                    </a:lnTo>
                    <a:lnTo>
                      <a:pt x="72" y="45"/>
                    </a:lnTo>
                    <a:lnTo>
                      <a:pt x="66" y="51"/>
                    </a:lnTo>
                    <a:lnTo>
                      <a:pt x="66" y="47"/>
                    </a:lnTo>
                    <a:lnTo>
                      <a:pt x="64" y="50"/>
                    </a:lnTo>
                    <a:lnTo>
                      <a:pt x="63" y="58"/>
                    </a:lnTo>
                    <a:lnTo>
                      <a:pt x="60" y="66"/>
                    </a:lnTo>
                    <a:lnTo>
                      <a:pt x="61" y="69"/>
                    </a:lnTo>
                    <a:lnTo>
                      <a:pt x="64" y="70"/>
                    </a:lnTo>
                    <a:lnTo>
                      <a:pt x="69" y="69"/>
                    </a:lnTo>
                    <a:lnTo>
                      <a:pt x="80" y="76"/>
                    </a:lnTo>
                    <a:lnTo>
                      <a:pt x="81" y="97"/>
                    </a:lnTo>
                    <a:lnTo>
                      <a:pt x="78" y="97"/>
                    </a:lnTo>
                    <a:lnTo>
                      <a:pt x="78" y="98"/>
                    </a:lnTo>
                    <a:lnTo>
                      <a:pt x="81" y="97"/>
                    </a:lnTo>
                    <a:lnTo>
                      <a:pt x="81" y="100"/>
                    </a:lnTo>
                    <a:lnTo>
                      <a:pt x="78" y="101"/>
                    </a:lnTo>
                    <a:lnTo>
                      <a:pt x="80" y="101"/>
                    </a:lnTo>
                    <a:lnTo>
                      <a:pt x="78" y="117"/>
                    </a:lnTo>
                    <a:lnTo>
                      <a:pt x="81" y="131"/>
                    </a:lnTo>
                    <a:lnTo>
                      <a:pt x="80" y="140"/>
                    </a:lnTo>
                    <a:lnTo>
                      <a:pt x="75" y="145"/>
                    </a:lnTo>
                    <a:lnTo>
                      <a:pt x="75" y="150"/>
                    </a:lnTo>
                    <a:lnTo>
                      <a:pt x="71" y="150"/>
                    </a:lnTo>
                    <a:lnTo>
                      <a:pt x="72" y="153"/>
                    </a:lnTo>
                    <a:lnTo>
                      <a:pt x="71" y="159"/>
                    </a:lnTo>
                    <a:lnTo>
                      <a:pt x="72" y="162"/>
                    </a:lnTo>
                    <a:lnTo>
                      <a:pt x="61" y="175"/>
                    </a:lnTo>
                    <a:lnTo>
                      <a:pt x="64" y="175"/>
                    </a:lnTo>
                    <a:lnTo>
                      <a:pt x="64" y="176"/>
                    </a:lnTo>
                    <a:lnTo>
                      <a:pt x="58" y="198"/>
                    </a:lnTo>
                    <a:lnTo>
                      <a:pt x="55" y="203"/>
                    </a:lnTo>
                    <a:lnTo>
                      <a:pt x="55" y="204"/>
                    </a:lnTo>
                    <a:lnTo>
                      <a:pt x="50" y="204"/>
                    </a:lnTo>
                    <a:lnTo>
                      <a:pt x="52" y="192"/>
                    </a:lnTo>
                    <a:lnTo>
                      <a:pt x="49" y="187"/>
                    </a:lnTo>
                    <a:lnTo>
                      <a:pt x="42" y="186"/>
                    </a:lnTo>
                    <a:lnTo>
                      <a:pt x="36" y="189"/>
                    </a:lnTo>
                    <a:lnTo>
                      <a:pt x="16" y="176"/>
                    </a:lnTo>
                    <a:lnTo>
                      <a:pt x="5" y="168"/>
                    </a:lnTo>
                    <a:lnTo>
                      <a:pt x="7" y="162"/>
                    </a:lnTo>
                    <a:lnTo>
                      <a:pt x="2" y="158"/>
                    </a:lnTo>
                    <a:lnTo>
                      <a:pt x="5" y="148"/>
                    </a:lnTo>
                    <a:lnTo>
                      <a:pt x="5" y="148"/>
                    </a:lnTo>
                    <a:close/>
                  </a:path>
                </a:pathLst>
              </a:custGeom>
              <a:grpFill/>
              <a:ln w="4826" cap="rnd">
                <a:solidFill>
                  <a:schemeClr val="bg1"/>
                </a:solidFill>
                <a:prstDash val="solid"/>
                <a:round/>
                <a:headEnd/>
                <a:tailEnd/>
              </a:ln>
            </p:spPr>
            <p:txBody>
              <a:bodyPr/>
              <a:lstStyle/>
              <a:p>
                <a:pPr>
                  <a:defRPr/>
                </a:pPr>
                <a:endParaRPr lang="en-US">
                  <a:latin typeface="Arial" charset="0"/>
                </a:endParaRPr>
              </a:p>
            </p:txBody>
          </p:sp>
          <p:sp>
            <p:nvSpPr>
              <p:cNvPr id="64" name="Freeform 103"/>
              <p:cNvSpPr>
                <a:spLocks/>
              </p:cNvSpPr>
              <p:nvPr/>
            </p:nvSpPr>
            <p:spPr bwMode="auto">
              <a:xfrm>
                <a:off x="7175500" y="2773363"/>
                <a:ext cx="139700" cy="249237"/>
              </a:xfrm>
              <a:custGeom>
                <a:avLst/>
                <a:gdLst/>
                <a:ahLst/>
                <a:cxnLst>
                  <a:cxn ang="0">
                    <a:pos x="25" y="111"/>
                  </a:cxn>
                  <a:cxn ang="0">
                    <a:pos x="23" y="103"/>
                  </a:cxn>
                  <a:cxn ang="0">
                    <a:pos x="19" y="87"/>
                  </a:cxn>
                  <a:cxn ang="0">
                    <a:pos x="12" y="62"/>
                  </a:cxn>
                  <a:cxn ang="0">
                    <a:pos x="9" y="53"/>
                  </a:cxn>
                  <a:cxn ang="0">
                    <a:pos x="9" y="48"/>
                  </a:cxn>
                  <a:cxn ang="0">
                    <a:pos x="6" y="42"/>
                  </a:cxn>
                  <a:cxn ang="0">
                    <a:pos x="0" y="12"/>
                  </a:cxn>
                  <a:cxn ang="0">
                    <a:pos x="0" y="12"/>
                  </a:cxn>
                  <a:cxn ang="0">
                    <a:pos x="1" y="8"/>
                  </a:cxn>
                  <a:cxn ang="0">
                    <a:pos x="3" y="3"/>
                  </a:cxn>
                  <a:cxn ang="0">
                    <a:pos x="6" y="1"/>
                  </a:cxn>
                  <a:cxn ang="0">
                    <a:pos x="9" y="0"/>
                  </a:cxn>
                  <a:cxn ang="0">
                    <a:pos x="15" y="0"/>
                  </a:cxn>
                  <a:cxn ang="0">
                    <a:pos x="19" y="1"/>
                  </a:cxn>
                  <a:cxn ang="0">
                    <a:pos x="20" y="1"/>
                  </a:cxn>
                  <a:cxn ang="0">
                    <a:pos x="19" y="3"/>
                  </a:cxn>
                  <a:cxn ang="0">
                    <a:pos x="17" y="5"/>
                  </a:cxn>
                  <a:cxn ang="0">
                    <a:pos x="17" y="8"/>
                  </a:cxn>
                  <a:cxn ang="0">
                    <a:pos x="17" y="9"/>
                  </a:cxn>
                  <a:cxn ang="0">
                    <a:pos x="17" y="9"/>
                  </a:cxn>
                  <a:cxn ang="0">
                    <a:pos x="12" y="20"/>
                  </a:cxn>
                  <a:cxn ang="0">
                    <a:pos x="15" y="23"/>
                  </a:cxn>
                  <a:cxn ang="0">
                    <a:pos x="15" y="33"/>
                  </a:cxn>
                  <a:cxn ang="0">
                    <a:pos x="22" y="39"/>
                  </a:cxn>
                  <a:cxn ang="0">
                    <a:pos x="31" y="47"/>
                  </a:cxn>
                  <a:cxn ang="0">
                    <a:pos x="34" y="64"/>
                  </a:cxn>
                  <a:cxn ang="0">
                    <a:pos x="40" y="67"/>
                  </a:cxn>
                  <a:cxn ang="0">
                    <a:pos x="42" y="73"/>
                  </a:cxn>
                  <a:cxn ang="0">
                    <a:pos x="51" y="83"/>
                  </a:cxn>
                  <a:cxn ang="0">
                    <a:pos x="58" y="83"/>
                  </a:cxn>
                  <a:cxn ang="0">
                    <a:pos x="67" y="111"/>
                  </a:cxn>
                  <a:cxn ang="0">
                    <a:pos x="65" y="111"/>
                  </a:cxn>
                  <a:cxn ang="0">
                    <a:pos x="64" y="112"/>
                  </a:cxn>
                  <a:cxn ang="0">
                    <a:pos x="48" y="115"/>
                  </a:cxn>
                  <a:cxn ang="0">
                    <a:pos x="28" y="118"/>
                  </a:cxn>
                  <a:cxn ang="0">
                    <a:pos x="25" y="111"/>
                  </a:cxn>
                  <a:cxn ang="0">
                    <a:pos x="25" y="111"/>
                  </a:cxn>
                </a:cxnLst>
                <a:rect l="0" t="0" r="r" b="b"/>
                <a:pathLst>
                  <a:path w="67" h="118">
                    <a:moveTo>
                      <a:pt x="25" y="111"/>
                    </a:moveTo>
                    <a:lnTo>
                      <a:pt x="23" y="103"/>
                    </a:lnTo>
                    <a:lnTo>
                      <a:pt x="19" y="87"/>
                    </a:lnTo>
                    <a:lnTo>
                      <a:pt x="12" y="62"/>
                    </a:lnTo>
                    <a:lnTo>
                      <a:pt x="9" y="53"/>
                    </a:lnTo>
                    <a:lnTo>
                      <a:pt x="9" y="48"/>
                    </a:lnTo>
                    <a:lnTo>
                      <a:pt x="6" y="42"/>
                    </a:lnTo>
                    <a:lnTo>
                      <a:pt x="0" y="12"/>
                    </a:lnTo>
                    <a:lnTo>
                      <a:pt x="0" y="12"/>
                    </a:lnTo>
                    <a:lnTo>
                      <a:pt x="1" y="8"/>
                    </a:lnTo>
                    <a:lnTo>
                      <a:pt x="3" y="3"/>
                    </a:lnTo>
                    <a:lnTo>
                      <a:pt x="6" y="1"/>
                    </a:lnTo>
                    <a:lnTo>
                      <a:pt x="9" y="0"/>
                    </a:lnTo>
                    <a:lnTo>
                      <a:pt x="15" y="0"/>
                    </a:lnTo>
                    <a:lnTo>
                      <a:pt x="19" y="1"/>
                    </a:lnTo>
                    <a:lnTo>
                      <a:pt x="20" y="1"/>
                    </a:lnTo>
                    <a:lnTo>
                      <a:pt x="19" y="3"/>
                    </a:lnTo>
                    <a:lnTo>
                      <a:pt x="17" y="5"/>
                    </a:lnTo>
                    <a:lnTo>
                      <a:pt x="17" y="8"/>
                    </a:lnTo>
                    <a:lnTo>
                      <a:pt x="17" y="9"/>
                    </a:lnTo>
                    <a:lnTo>
                      <a:pt x="17" y="9"/>
                    </a:lnTo>
                    <a:lnTo>
                      <a:pt x="12" y="20"/>
                    </a:lnTo>
                    <a:lnTo>
                      <a:pt x="15" y="23"/>
                    </a:lnTo>
                    <a:lnTo>
                      <a:pt x="15" y="33"/>
                    </a:lnTo>
                    <a:lnTo>
                      <a:pt x="22" y="39"/>
                    </a:lnTo>
                    <a:lnTo>
                      <a:pt x="31" y="47"/>
                    </a:lnTo>
                    <a:lnTo>
                      <a:pt x="34" y="64"/>
                    </a:lnTo>
                    <a:lnTo>
                      <a:pt x="40" y="67"/>
                    </a:lnTo>
                    <a:lnTo>
                      <a:pt x="42" y="73"/>
                    </a:lnTo>
                    <a:lnTo>
                      <a:pt x="51" y="83"/>
                    </a:lnTo>
                    <a:lnTo>
                      <a:pt x="58" y="83"/>
                    </a:lnTo>
                    <a:lnTo>
                      <a:pt x="67" y="111"/>
                    </a:lnTo>
                    <a:lnTo>
                      <a:pt x="65" y="111"/>
                    </a:lnTo>
                    <a:lnTo>
                      <a:pt x="64" y="112"/>
                    </a:lnTo>
                    <a:lnTo>
                      <a:pt x="48" y="115"/>
                    </a:lnTo>
                    <a:lnTo>
                      <a:pt x="28" y="118"/>
                    </a:lnTo>
                    <a:lnTo>
                      <a:pt x="25" y="111"/>
                    </a:lnTo>
                    <a:lnTo>
                      <a:pt x="25" y="111"/>
                    </a:lnTo>
                    <a:close/>
                  </a:path>
                </a:pathLst>
              </a:custGeom>
              <a:grpFill/>
              <a:ln w="4826" cap="rnd">
                <a:solidFill>
                  <a:schemeClr val="bg1"/>
                </a:solidFill>
                <a:prstDash val="solid"/>
                <a:round/>
                <a:headEnd/>
                <a:tailEnd/>
              </a:ln>
            </p:spPr>
            <p:txBody>
              <a:bodyPr/>
              <a:lstStyle/>
              <a:p>
                <a:pPr>
                  <a:defRPr/>
                </a:pPr>
                <a:endParaRPr lang="en-US">
                  <a:latin typeface="Arial" charset="0"/>
                </a:endParaRPr>
              </a:p>
            </p:txBody>
          </p:sp>
          <p:sp>
            <p:nvSpPr>
              <p:cNvPr id="65" name="Freeform 104"/>
              <p:cNvSpPr>
                <a:spLocks noEditPoints="1"/>
              </p:cNvSpPr>
              <p:nvPr/>
            </p:nvSpPr>
            <p:spPr bwMode="auto">
              <a:xfrm>
                <a:off x="6718300" y="2798763"/>
                <a:ext cx="596900" cy="315912"/>
              </a:xfrm>
              <a:custGeom>
                <a:avLst/>
                <a:gdLst/>
                <a:ahLst/>
                <a:cxnLst>
                  <a:cxn ang="0">
                    <a:pos x="281" y="100"/>
                  </a:cxn>
                  <a:cxn ang="0">
                    <a:pos x="273" y="141"/>
                  </a:cxn>
                  <a:cxn ang="0">
                    <a:pos x="239" y="133"/>
                  </a:cxn>
                  <a:cxn ang="0">
                    <a:pos x="236" y="117"/>
                  </a:cxn>
                  <a:cxn ang="0">
                    <a:pos x="226" y="128"/>
                  </a:cxn>
                  <a:cxn ang="0">
                    <a:pos x="223" y="102"/>
                  </a:cxn>
                  <a:cxn ang="0">
                    <a:pos x="212" y="92"/>
                  </a:cxn>
                  <a:cxn ang="0">
                    <a:pos x="204" y="83"/>
                  </a:cxn>
                  <a:cxn ang="0">
                    <a:pos x="214" y="75"/>
                  </a:cxn>
                  <a:cxn ang="0">
                    <a:pos x="203" y="60"/>
                  </a:cxn>
                  <a:cxn ang="0">
                    <a:pos x="218" y="30"/>
                  </a:cxn>
                  <a:cxn ang="0">
                    <a:pos x="203" y="19"/>
                  </a:cxn>
                  <a:cxn ang="0">
                    <a:pos x="181" y="50"/>
                  </a:cxn>
                  <a:cxn ang="0">
                    <a:pos x="179" y="58"/>
                  </a:cxn>
                  <a:cxn ang="0">
                    <a:pos x="192" y="95"/>
                  </a:cxn>
                  <a:cxn ang="0">
                    <a:pos x="201" y="127"/>
                  </a:cxn>
                  <a:cxn ang="0">
                    <a:pos x="197" y="139"/>
                  </a:cxn>
                  <a:cxn ang="0">
                    <a:pos x="167" y="127"/>
                  </a:cxn>
                  <a:cxn ang="0">
                    <a:pos x="156" y="106"/>
                  </a:cxn>
                  <a:cxn ang="0">
                    <a:pos x="159" y="95"/>
                  </a:cxn>
                  <a:cxn ang="0">
                    <a:pos x="150" y="81"/>
                  </a:cxn>
                  <a:cxn ang="0">
                    <a:pos x="131" y="77"/>
                  </a:cxn>
                  <a:cxn ang="0">
                    <a:pos x="126" y="67"/>
                  </a:cxn>
                  <a:cxn ang="0">
                    <a:pos x="120" y="58"/>
                  </a:cxn>
                  <a:cxn ang="0">
                    <a:pos x="108" y="56"/>
                  </a:cxn>
                  <a:cxn ang="0">
                    <a:pos x="106" y="50"/>
                  </a:cxn>
                  <a:cxn ang="0">
                    <a:pos x="105" y="47"/>
                  </a:cxn>
                  <a:cxn ang="0">
                    <a:pos x="101" y="42"/>
                  </a:cxn>
                  <a:cxn ang="0">
                    <a:pos x="98" y="41"/>
                  </a:cxn>
                  <a:cxn ang="0">
                    <a:pos x="98" y="36"/>
                  </a:cxn>
                  <a:cxn ang="0">
                    <a:pos x="92" y="36"/>
                  </a:cxn>
                  <a:cxn ang="0">
                    <a:pos x="89" y="38"/>
                  </a:cxn>
                  <a:cxn ang="0">
                    <a:pos x="75" y="33"/>
                  </a:cxn>
                  <a:cxn ang="0">
                    <a:pos x="67" y="39"/>
                  </a:cxn>
                  <a:cxn ang="0">
                    <a:pos x="62" y="42"/>
                  </a:cxn>
                  <a:cxn ang="0">
                    <a:pos x="62" y="50"/>
                  </a:cxn>
                  <a:cxn ang="0">
                    <a:pos x="51" y="50"/>
                  </a:cxn>
                  <a:cxn ang="0">
                    <a:pos x="44" y="46"/>
                  </a:cxn>
                  <a:cxn ang="0">
                    <a:pos x="42" y="42"/>
                  </a:cxn>
                  <a:cxn ang="0">
                    <a:pos x="41" y="50"/>
                  </a:cxn>
                  <a:cxn ang="0">
                    <a:pos x="28" y="58"/>
                  </a:cxn>
                  <a:cxn ang="0">
                    <a:pos x="25" y="66"/>
                  </a:cxn>
                  <a:cxn ang="0">
                    <a:pos x="17" y="77"/>
                  </a:cxn>
                  <a:cxn ang="0">
                    <a:pos x="8" y="88"/>
                  </a:cxn>
                  <a:cxn ang="0">
                    <a:pos x="64" y="32"/>
                  </a:cxn>
                  <a:cxn ang="0">
                    <a:pos x="133" y="17"/>
                  </a:cxn>
                  <a:cxn ang="0">
                    <a:pos x="195" y="5"/>
                  </a:cxn>
                  <a:cxn ang="0">
                    <a:pos x="229" y="50"/>
                  </a:cxn>
                  <a:cxn ang="0">
                    <a:pos x="201" y="71"/>
                  </a:cxn>
                  <a:cxn ang="0">
                    <a:pos x="200" y="80"/>
                  </a:cxn>
                  <a:cxn ang="0">
                    <a:pos x="204" y="74"/>
                  </a:cxn>
                  <a:cxn ang="0">
                    <a:pos x="284" y="99"/>
                  </a:cxn>
                  <a:cxn ang="0">
                    <a:pos x="279" y="136"/>
                  </a:cxn>
                  <a:cxn ang="0">
                    <a:pos x="279" y="138"/>
                  </a:cxn>
                </a:cxnLst>
                <a:rect l="0" t="0" r="r" b="b"/>
                <a:pathLst>
                  <a:path w="284" h="150">
                    <a:moveTo>
                      <a:pt x="240" y="91"/>
                    </a:moveTo>
                    <a:lnTo>
                      <a:pt x="242" y="99"/>
                    </a:lnTo>
                    <a:lnTo>
                      <a:pt x="245" y="106"/>
                    </a:lnTo>
                    <a:lnTo>
                      <a:pt x="265" y="103"/>
                    </a:lnTo>
                    <a:lnTo>
                      <a:pt x="281" y="100"/>
                    </a:lnTo>
                    <a:lnTo>
                      <a:pt x="279" y="108"/>
                    </a:lnTo>
                    <a:lnTo>
                      <a:pt x="281" y="116"/>
                    </a:lnTo>
                    <a:lnTo>
                      <a:pt x="276" y="124"/>
                    </a:lnTo>
                    <a:lnTo>
                      <a:pt x="271" y="136"/>
                    </a:lnTo>
                    <a:lnTo>
                      <a:pt x="273" y="141"/>
                    </a:lnTo>
                    <a:lnTo>
                      <a:pt x="257" y="145"/>
                    </a:lnTo>
                    <a:lnTo>
                      <a:pt x="257" y="149"/>
                    </a:lnTo>
                    <a:lnTo>
                      <a:pt x="243" y="150"/>
                    </a:lnTo>
                    <a:lnTo>
                      <a:pt x="248" y="139"/>
                    </a:lnTo>
                    <a:lnTo>
                      <a:pt x="239" y="133"/>
                    </a:lnTo>
                    <a:lnTo>
                      <a:pt x="240" y="128"/>
                    </a:lnTo>
                    <a:lnTo>
                      <a:pt x="239" y="128"/>
                    </a:lnTo>
                    <a:lnTo>
                      <a:pt x="243" y="125"/>
                    </a:lnTo>
                    <a:lnTo>
                      <a:pt x="237" y="127"/>
                    </a:lnTo>
                    <a:lnTo>
                      <a:pt x="236" y="117"/>
                    </a:lnTo>
                    <a:lnTo>
                      <a:pt x="236" y="117"/>
                    </a:lnTo>
                    <a:lnTo>
                      <a:pt x="232" y="125"/>
                    </a:lnTo>
                    <a:lnTo>
                      <a:pt x="231" y="127"/>
                    </a:lnTo>
                    <a:lnTo>
                      <a:pt x="228" y="124"/>
                    </a:lnTo>
                    <a:lnTo>
                      <a:pt x="226" y="128"/>
                    </a:lnTo>
                    <a:lnTo>
                      <a:pt x="211" y="117"/>
                    </a:lnTo>
                    <a:lnTo>
                      <a:pt x="209" y="113"/>
                    </a:lnTo>
                    <a:lnTo>
                      <a:pt x="214" y="106"/>
                    </a:lnTo>
                    <a:lnTo>
                      <a:pt x="209" y="102"/>
                    </a:lnTo>
                    <a:lnTo>
                      <a:pt x="223" y="102"/>
                    </a:lnTo>
                    <a:lnTo>
                      <a:pt x="223" y="97"/>
                    </a:lnTo>
                    <a:lnTo>
                      <a:pt x="222" y="100"/>
                    </a:lnTo>
                    <a:lnTo>
                      <a:pt x="220" y="99"/>
                    </a:lnTo>
                    <a:lnTo>
                      <a:pt x="215" y="91"/>
                    </a:lnTo>
                    <a:lnTo>
                      <a:pt x="212" y="92"/>
                    </a:lnTo>
                    <a:lnTo>
                      <a:pt x="207" y="88"/>
                    </a:lnTo>
                    <a:lnTo>
                      <a:pt x="206" y="88"/>
                    </a:lnTo>
                    <a:lnTo>
                      <a:pt x="203" y="95"/>
                    </a:lnTo>
                    <a:lnTo>
                      <a:pt x="201" y="95"/>
                    </a:lnTo>
                    <a:lnTo>
                      <a:pt x="204" y="83"/>
                    </a:lnTo>
                    <a:lnTo>
                      <a:pt x="211" y="88"/>
                    </a:lnTo>
                    <a:lnTo>
                      <a:pt x="211" y="85"/>
                    </a:lnTo>
                    <a:lnTo>
                      <a:pt x="212" y="77"/>
                    </a:lnTo>
                    <a:lnTo>
                      <a:pt x="214" y="75"/>
                    </a:lnTo>
                    <a:lnTo>
                      <a:pt x="214" y="75"/>
                    </a:lnTo>
                    <a:lnTo>
                      <a:pt x="212" y="71"/>
                    </a:lnTo>
                    <a:lnTo>
                      <a:pt x="212" y="74"/>
                    </a:lnTo>
                    <a:lnTo>
                      <a:pt x="206" y="71"/>
                    </a:lnTo>
                    <a:lnTo>
                      <a:pt x="207" y="56"/>
                    </a:lnTo>
                    <a:lnTo>
                      <a:pt x="203" y="60"/>
                    </a:lnTo>
                    <a:lnTo>
                      <a:pt x="201" y="56"/>
                    </a:lnTo>
                    <a:lnTo>
                      <a:pt x="201" y="50"/>
                    </a:lnTo>
                    <a:lnTo>
                      <a:pt x="204" y="39"/>
                    </a:lnTo>
                    <a:lnTo>
                      <a:pt x="207" y="35"/>
                    </a:lnTo>
                    <a:lnTo>
                      <a:pt x="218" y="30"/>
                    </a:lnTo>
                    <a:lnTo>
                      <a:pt x="211" y="32"/>
                    </a:lnTo>
                    <a:lnTo>
                      <a:pt x="211" y="24"/>
                    </a:lnTo>
                    <a:lnTo>
                      <a:pt x="209" y="21"/>
                    </a:lnTo>
                    <a:lnTo>
                      <a:pt x="204" y="17"/>
                    </a:lnTo>
                    <a:lnTo>
                      <a:pt x="203" y="19"/>
                    </a:lnTo>
                    <a:lnTo>
                      <a:pt x="201" y="33"/>
                    </a:lnTo>
                    <a:lnTo>
                      <a:pt x="197" y="36"/>
                    </a:lnTo>
                    <a:lnTo>
                      <a:pt x="189" y="36"/>
                    </a:lnTo>
                    <a:lnTo>
                      <a:pt x="189" y="50"/>
                    </a:lnTo>
                    <a:lnTo>
                      <a:pt x="181" y="50"/>
                    </a:lnTo>
                    <a:lnTo>
                      <a:pt x="176" y="50"/>
                    </a:lnTo>
                    <a:lnTo>
                      <a:pt x="179" y="52"/>
                    </a:lnTo>
                    <a:lnTo>
                      <a:pt x="179" y="55"/>
                    </a:lnTo>
                    <a:lnTo>
                      <a:pt x="178" y="56"/>
                    </a:lnTo>
                    <a:lnTo>
                      <a:pt x="179" y="58"/>
                    </a:lnTo>
                    <a:lnTo>
                      <a:pt x="181" y="55"/>
                    </a:lnTo>
                    <a:lnTo>
                      <a:pt x="190" y="60"/>
                    </a:lnTo>
                    <a:lnTo>
                      <a:pt x="190" y="78"/>
                    </a:lnTo>
                    <a:lnTo>
                      <a:pt x="189" y="92"/>
                    </a:lnTo>
                    <a:lnTo>
                      <a:pt x="192" y="95"/>
                    </a:lnTo>
                    <a:lnTo>
                      <a:pt x="195" y="111"/>
                    </a:lnTo>
                    <a:lnTo>
                      <a:pt x="204" y="122"/>
                    </a:lnTo>
                    <a:lnTo>
                      <a:pt x="204" y="125"/>
                    </a:lnTo>
                    <a:lnTo>
                      <a:pt x="204" y="128"/>
                    </a:lnTo>
                    <a:lnTo>
                      <a:pt x="201" y="127"/>
                    </a:lnTo>
                    <a:lnTo>
                      <a:pt x="197" y="122"/>
                    </a:lnTo>
                    <a:lnTo>
                      <a:pt x="189" y="120"/>
                    </a:lnTo>
                    <a:lnTo>
                      <a:pt x="211" y="136"/>
                    </a:lnTo>
                    <a:lnTo>
                      <a:pt x="215" y="150"/>
                    </a:lnTo>
                    <a:lnTo>
                      <a:pt x="197" y="139"/>
                    </a:lnTo>
                    <a:lnTo>
                      <a:pt x="186" y="139"/>
                    </a:lnTo>
                    <a:lnTo>
                      <a:pt x="176" y="127"/>
                    </a:lnTo>
                    <a:lnTo>
                      <a:pt x="176" y="136"/>
                    </a:lnTo>
                    <a:lnTo>
                      <a:pt x="172" y="133"/>
                    </a:lnTo>
                    <a:lnTo>
                      <a:pt x="167" y="127"/>
                    </a:lnTo>
                    <a:lnTo>
                      <a:pt x="156" y="131"/>
                    </a:lnTo>
                    <a:lnTo>
                      <a:pt x="153" y="130"/>
                    </a:lnTo>
                    <a:lnTo>
                      <a:pt x="151" y="124"/>
                    </a:lnTo>
                    <a:lnTo>
                      <a:pt x="156" y="108"/>
                    </a:lnTo>
                    <a:lnTo>
                      <a:pt x="156" y="106"/>
                    </a:lnTo>
                    <a:lnTo>
                      <a:pt x="158" y="103"/>
                    </a:lnTo>
                    <a:lnTo>
                      <a:pt x="158" y="102"/>
                    </a:lnTo>
                    <a:lnTo>
                      <a:pt x="159" y="102"/>
                    </a:lnTo>
                    <a:lnTo>
                      <a:pt x="161" y="102"/>
                    </a:lnTo>
                    <a:lnTo>
                      <a:pt x="159" y="95"/>
                    </a:lnTo>
                    <a:lnTo>
                      <a:pt x="165" y="86"/>
                    </a:lnTo>
                    <a:lnTo>
                      <a:pt x="158" y="80"/>
                    </a:lnTo>
                    <a:lnTo>
                      <a:pt x="156" y="78"/>
                    </a:lnTo>
                    <a:lnTo>
                      <a:pt x="151" y="85"/>
                    </a:lnTo>
                    <a:lnTo>
                      <a:pt x="150" y="81"/>
                    </a:lnTo>
                    <a:lnTo>
                      <a:pt x="144" y="83"/>
                    </a:lnTo>
                    <a:lnTo>
                      <a:pt x="142" y="78"/>
                    </a:lnTo>
                    <a:lnTo>
                      <a:pt x="137" y="75"/>
                    </a:lnTo>
                    <a:lnTo>
                      <a:pt x="136" y="75"/>
                    </a:lnTo>
                    <a:lnTo>
                      <a:pt x="131" y="77"/>
                    </a:lnTo>
                    <a:lnTo>
                      <a:pt x="129" y="75"/>
                    </a:lnTo>
                    <a:lnTo>
                      <a:pt x="128" y="74"/>
                    </a:lnTo>
                    <a:lnTo>
                      <a:pt x="126" y="74"/>
                    </a:lnTo>
                    <a:lnTo>
                      <a:pt x="125" y="71"/>
                    </a:lnTo>
                    <a:lnTo>
                      <a:pt x="126" y="67"/>
                    </a:lnTo>
                    <a:lnTo>
                      <a:pt x="126" y="64"/>
                    </a:lnTo>
                    <a:lnTo>
                      <a:pt x="126" y="63"/>
                    </a:lnTo>
                    <a:lnTo>
                      <a:pt x="125" y="61"/>
                    </a:lnTo>
                    <a:lnTo>
                      <a:pt x="122" y="61"/>
                    </a:lnTo>
                    <a:lnTo>
                      <a:pt x="120" y="58"/>
                    </a:lnTo>
                    <a:lnTo>
                      <a:pt x="117" y="58"/>
                    </a:lnTo>
                    <a:lnTo>
                      <a:pt x="112" y="58"/>
                    </a:lnTo>
                    <a:lnTo>
                      <a:pt x="109" y="58"/>
                    </a:lnTo>
                    <a:lnTo>
                      <a:pt x="108" y="58"/>
                    </a:lnTo>
                    <a:lnTo>
                      <a:pt x="108" y="56"/>
                    </a:lnTo>
                    <a:lnTo>
                      <a:pt x="108" y="55"/>
                    </a:lnTo>
                    <a:lnTo>
                      <a:pt x="108" y="53"/>
                    </a:lnTo>
                    <a:lnTo>
                      <a:pt x="108" y="52"/>
                    </a:lnTo>
                    <a:lnTo>
                      <a:pt x="108" y="52"/>
                    </a:lnTo>
                    <a:lnTo>
                      <a:pt x="106" y="50"/>
                    </a:lnTo>
                    <a:lnTo>
                      <a:pt x="103" y="50"/>
                    </a:lnTo>
                    <a:lnTo>
                      <a:pt x="103" y="49"/>
                    </a:lnTo>
                    <a:lnTo>
                      <a:pt x="103" y="49"/>
                    </a:lnTo>
                    <a:lnTo>
                      <a:pt x="103" y="47"/>
                    </a:lnTo>
                    <a:lnTo>
                      <a:pt x="105" y="47"/>
                    </a:lnTo>
                    <a:lnTo>
                      <a:pt x="103" y="46"/>
                    </a:lnTo>
                    <a:lnTo>
                      <a:pt x="105" y="44"/>
                    </a:lnTo>
                    <a:lnTo>
                      <a:pt x="101" y="44"/>
                    </a:lnTo>
                    <a:lnTo>
                      <a:pt x="100" y="44"/>
                    </a:lnTo>
                    <a:lnTo>
                      <a:pt x="101" y="42"/>
                    </a:lnTo>
                    <a:lnTo>
                      <a:pt x="100" y="42"/>
                    </a:lnTo>
                    <a:lnTo>
                      <a:pt x="100" y="42"/>
                    </a:lnTo>
                    <a:lnTo>
                      <a:pt x="100" y="42"/>
                    </a:lnTo>
                    <a:lnTo>
                      <a:pt x="98" y="42"/>
                    </a:lnTo>
                    <a:lnTo>
                      <a:pt x="98" y="41"/>
                    </a:lnTo>
                    <a:lnTo>
                      <a:pt x="97" y="39"/>
                    </a:lnTo>
                    <a:lnTo>
                      <a:pt x="97" y="39"/>
                    </a:lnTo>
                    <a:lnTo>
                      <a:pt x="98" y="39"/>
                    </a:lnTo>
                    <a:lnTo>
                      <a:pt x="98" y="38"/>
                    </a:lnTo>
                    <a:lnTo>
                      <a:pt x="98" y="36"/>
                    </a:lnTo>
                    <a:lnTo>
                      <a:pt x="98" y="36"/>
                    </a:lnTo>
                    <a:lnTo>
                      <a:pt x="95" y="35"/>
                    </a:lnTo>
                    <a:lnTo>
                      <a:pt x="95" y="36"/>
                    </a:lnTo>
                    <a:lnTo>
                      <a:pt x="95" y="36"/>
                    </a:lnTo>
                    <a:lnTo>
                      <a:pt x="92" y="36"/>
                    </a:lnTo>
                    <a:lnTo>
                      <a:pt x="92" y="36"/>
                    </a:lnTo>
                    <a:lnTo>
                      <a:pt x="92" y="38"/>
                    </a:lnTo>
                    <a:lnTo>
                      <a:pt x="92" y="38"/>
                    </a:lnTo>
                    <a:lnTo>
                      <a:pt x="90" y="36"/>
                    </a:lnTo>
                    <a:lnTo>
                      <a:pt x="89" y="38"/>
                    </a:lnTo>
                    <a:lnTo>
                      <a:pt x="87" y="36"/>
                    </a:lnTo>
                    <a:lnTo>
                      <a:pt x="83" y="32"/>
                    </a:lnTo>
                    <a:lnTo>
                      <a:pt x="76" y="32"/>
                    </a:lnTo>
                    <a:lnTo>
                      <a:pt x="76" y="33"/>
                    </a:lnTo>
                    <a:lnTo>
                      <a:pt x="75" y="33"/>
                    </a:lnTo>
                    <a:lnTo>
                      <a:pt x="75" y="35"/>
                    </a:lnTo>
                    <a:lnTo>
                      <a:pt x="73" y="36"/>
                    </a:lnTo>
                    <a:lnTo>
                      <a:pt x="73" y="39"/>
                    </a:lnTo>
                    <a:lnTo>
                      <a:pt x="67" y="38"/>
                    </a:lnTo>
                    <a:lnTo>
                      <a:pt x="67" y="39"/>
                    </a:lnTo>
                    <a:lnTo>
                      <a:pt x="67" y="39"/>
                    </a:lnTo>
                    <a:lnTo>
                      <a:pt x="67" y="41"/>
                    </a:lnTo>
                    <a:lnTo>
                      <a:pt x="64" y="41"/>
                    </a:lnTo>
                    <a:lnTo>
                      <a:pt x="66" y="42"/>
                    </a:lnTo>
                    <a:lnTo>
                      <a:pt x="62" y="42"/>
                    </a:lnTo>
                    <a:lnTo>
                      <a:pt x="62" y="44"/>
                    </a:lnTo>
                    <a:lnTo>
                      <a:pt x="66" y="47"/>
                    </a:lnTo>
                    <a:lnTo>
                      <a:pt x="64" y="47"/>
                    </a:lnTo>
                    <a:lnTo>
                      <a:pt x="64" y="49"/>
                    </a:lnTo>
                    <a:lnTo>
                      <a:pt x="62" y="50"/>
                    </a:lnTo>
                    <a:lnTo>
                      <a:pt x="61" y="49"/>
                    </a:lnTo>
                    <a:lnTo>
                      <a:pt x="58" y="50"/>
                    </a:lnTo>
                    <a:lnTo>
                      <a:pt x="55" y="50"/>
                    </a:lnTo>
                    <a:lnTo>
                      <a:pt x="53" y="50"/>
                    </a:lnTo>
                    <a:lnTo>
                      <a:pt x="51" y="50"/>
                    </a:lnTo>
                    <a:lnTo>
                      <a:pt x="51" y="50"/>
                    </a:lnTo>
                    <a:lnTo>
                      <a:pt x="48" y="49"/>
                    </a:lnTo>
                    <a:lnTo>
                      <a:pt x="47" y="47"/>
                    </a:lnTo>
                    <a:lnTo>
                      <a:pt x="45" y="47"/>
                    </a:lnTo>
                    <a:lnTo>
                      <a:pt x="44" y="46"/>
                    </a:lnTo>
                    <a:lnTo>
                      <a:pt x="45" y="46"/>
                    </a:lnTo>
                    <a:lnTo>
                      <a:pt x="45" y="44"/>
                    </a:lnTo>
                    <a:lnTo>
                      <a:pt x="45" y="42"/>
                    </a:lnTo>
                    <a:lnTo>
                      <a:pt x="44" y="44"/>
                    </a:lnTo>
                    <a:lnTo>
                      <a:pt x="42" y="42"/>
                    </a:lnTo>
                    <a:lnTo>
                      <a:pt x="42" y="44"/>
                    </a:lnTo>
                    <a:lnTo>
                      <a:pt x="42" y="46"/>
                    </a:lnTo>
                    <a:lnTo>
                      <a:pt x="41" y="49"/>
                    </a:lnTo>
                    <a:lnTo>
                      <a:pt x="42" y="49"/>
                    </a:lnTo>
                    <a:lnTo>
                      <a:pt x="41" y="50"/>
                    </a:lnTo>
                    <a:lnTo>
                      <a:pt x="39" y="53"/>
                    </a:lnTo>
                    <a:lnTo>
                      <a:pt x="36" y="60"/>
                    </a:lnTo>
                    <a:lnTo>
                      <a:pt x="34" y="61"/>
                    </a:lnTo>
                    <a:lnTo>
                      <a:pt x="30" y="58"/>
                    </a:lnTo>
                    <a:lnTo>
                      <a:pt x="28" y="58"/>
                    </a:lnTo>
                    <a:lnTo>
                      <a:pt x="28" y="61"/>
                    </a:lnTo>
                    <a:lnTo>
                      <a:pt x="27" y="61"/>
                    </a:lnTo>
                    <a:lnTo>
                      <a:pt x="27" y="61"/>
                    </a:lnTo>
                    <a:lnTo>
                      <a:pt x="27" y="63"/>
                    </a:lnTo>
                    <a:lnTo>
                      <a:pt x="25" y="66"/>
                    </a:lnTo>
                    <a:lnTo>
                      <a:pt x="23" y="66"/>
                    </a:lnTo>
                    <a:lnTo>
                      <a:pt x="23" y="67"/>
                    </a:lnTo>
                    <a:lnTo>
                      <a:pt x="19" y="74"/>
                    </a:lnTo>
                    <a:lnTo>
                      <a:pt x="17" y="75"/>
                    </a:lnTo>
                    <a:lnTo>
                      <a:pt x="17" y="77"/>
                    </a:lnTo>
                    <a:lnTo>
                      <a:pt x="14" y="78"/>
                    </a:lnTo>
                    <a:lnTo>
                      <a:pt x="12" y="81"/>
                    </a:lnTo>
                    <a:lnTo>
                      <a:pt x="9" y="86"/>
                    </a:lnTo>
                    <a:lnTo>
                      <a:pt x="9" y="86"/>
                    </a:lnTo>
                    <a:lnTo>
                      <a:pt x="8" y="88"/>
                    </a:lnTo>
                    <a:lnTo>
                      <a:pt x="0" y="42"/>
                    </a:lnTo>
                    <a:lnTo>
                      <a:pt x="5" y="42"/>
                    </a:lnTo>
                    <a:lnTo>
                      <a:pt x="33" y="38"/>
                    </a:lnTo>
                    <a:lnTo>
                      <a:pt x="39" y="36"/>
                    </a:lnTo>
                    <a:lnTo>
                      <a:pt x="64" y="32"/>
                    </a:lnTo>
                    <a:lnTo>
                      <a:pt x="67" y="30"/>
                    </a:lnTo>
                    <a:lnTo>
                      <a:pt x="81" y="28"/>
                    </a:lnTo>
                    <a:lnTo>
                      <a:pt x="117" y="21"/>
                    </a:lnTo>
                    <a:lnTo>
                      <a:pt x="119" y="21"/>
                    </a:lnTo>
                    <a:lnTo>
                      <a:pt x="133" y="17"/>
                    </a:lnTo>
                    <a:lnTo>
                      <a:pt x="145" y="16"/>
                    </a:lnTo>
                    <a:lnTo>
                      <a:pt x="158" y="13"/>
                    </a:lnTo>
                    <a:lnTo>
                      <a:pt x="170" y="11"/>
                    </a:lnTo>
                    <a:lnTo>
                      <a:pt x="190" y="7"/>
                    </a:lnTo>
                    <a:lnTo>
                      <a:pt x="195" y="5"/>
                    </a:lnTo>
                    <a:lnTo>
                      <a:pt x="217" y="0"/>
                    </a:lnTo>
                    <a:lnTo>
                      <a:pt x="223" y="30"/>
                    </a:lnTo>
                    <a:lnTo>
                      <a:pt x="226" y="36"/>
                    </a:lnTo>
                    <a:lnTo>
                      <a:pt x="226" y="41"/>
                    </a:lnTo>
                    <a:lnTo>
                      <a:pt x="229" y="50"/>
                    </a:lnTo>
                    <a:lnTo>
                      <a:pt x="236" y="75"/>
                    </a:lnTo>
                    <a:lnTo>
                      <a:pt x="240" y="91"/>
                    </a:lnTo>
                    <a:lnTo>
                      <a:pt x="240" y="91"/>
                    </a:lnTo>
                    <a:close/>
                    <a:moveTo>
                      <a:pt x="201" y="77"/>
                    </a:moveTo>
                    <a:lnTo>
                      <a:pt x="201" y="71"/>
                    </a:lnTo>
                    <a:lnTo>
                      <a:pt x="198" y="74"/>
                    </a:lnTo>
                    <a:lnTo>
                      <a:pt x="200" y="74"/>
                    </a:lnTo>
                    <a:lnTo>
                      <a:pt x="200" y="77"/>
                    </a:lnTo>
                    <a:lnTo>
                      <a:pt x="198" y="75"/>
                    </a:lnTo>
                    <a:lnTo>
                      <a:pt x="200" y="80"/>
                    </a:lnTo>
                    <a:lnTo>
                      <a:pt x="198" y="81"/>
                    </a:lnTo>
                    <a:lnTo>
                      <a:pt x="197" y="74"/>
                    </a:lnTo>
                    <a:lnTo>
                      <a:pt x="198" y="64"/>
                    </a:lnTo>
                    <a:lnTo>
                      <a:pt x="203" y="71"/>
                    </a:lnTo>
                    <a:lnTo>
                      <a:pt x="204" y="74"/>
                    </a:lnTo>
                    <a:lnTo>
                      <a:pt x="201" y="72"/>
                    </a:lnTo>
                    <a:lnTo>
                      <a:pt x="201" y="77"/>
                    </a:lnTo>
                    <a:lnTo>
                      <a:pt x="201" y="77"/>
                    </a:lnTo>
                    <a:close/>
                    <a:moveTo>
                      <a:pt x="282" y="99"/>
                    </a:moveTo>
                    <a:lnTo>
                      <a:pt x="284" y="99"/>
                    </a:lnTo>
                    <a:lnTo>
                      <a:pt x="284" y="111"/>
                    </a:lnTo>
                    <a:lnTo>
                      <a:pt x="282" y="99"/>
                    </a:lnTo>
                    <a:lnTo>
                      <a:pt x="282" y="99"/>
                    </a:lnTo>
                    <a:close/>
                    <a:moveTo>
                      <a:pt x="279" y="138"/>
                    </a:moveTo>
                    <a:lnTo>
                      <a:pt x="279" y="136"/>
                    </a:lnTo>
                    <a:lnTo>
                      <a:pt x="281" y="131"/>
                    </a:lnTo>
                    <a:lnTo>
                      <a:pt x="281" y="122"/>
                    </a:lnTo>
                    <a:lnTo>
                      <a:pt x="284" y="111"/>
                    </a:lnTo>
                    <a:lnTo>
                      <a:pt x="282" y="128"/>
                    </a:lnTo>
                    <a:lnTo>
                      <a:pt x="279" y="138"/>
                    </a:lnTo>
                    <a:lnTo>
                      <a:pt x="279" y="138"/>
                    </a:lnTo>
                    <a:lnTo>
                      <a:pt x="279" y="138"/>
                    </a:lnTo>
                    <a:close/>
                  </a:path>
                </a:pathLst>
              </a:custGeom>
              <a:grpFill/>
              <a:ln w="4826" cap="rnd">
                <a:solidFill>
                  <a:schemeClr val="bg1"/>
                </a:solidFill>
                <a:prstDash val="solid"/>
                <a:round/>
                <a:headEnd/>
                <a:tailEnd/>
              </a:ln>
            </p:spPr>
            <p:txBody>
              <a:bodyPr/>
              <a:lstStyle/>
              <a:p>
                <a:pPr>
                  <a:defRPr/>
                </a:pPr>
                <a:endParaRPr lang="en-US">
                  <a:latin typeface="Arial" charset="0"/>
                </a:endParaRPr>
              </a:p>
            </p:txBody>
          </p:sp>
          <p:sp>
            <p:nvSpPr>
              <p:cNvPr id="66" name="Freeform 105"/>
              <p:cNvSpPr>
                <a:spLocks noEditPoints="1"/>
              </p:cNvSpPr>
              <p:nvPr/>
            </p:nvSpPr>
            <p:spPr bwMode="auto">
              <a:xfrm>
                <a:off x="6272213" y="2909888"/>
                <a:ext cx="1033462" cy="625475"/>
              </a:xfrm>
              <a:custGeom>
                <a:avLst/>
                <a:gdLst/>
                <a:ahLst/>
                <a:cxnLst>
                  <a:cxn ang="0">
                    <a:pos x="201" y="272"/>
                  </a:cxn>
                  <a:cxn ang="0">
                    <a:pos x="114" y="280"/>
                  </a:cxn>
                  <a:cxn ang="0">
                    <a:pos x="51" y="291"/>
                  </a:cxn>
                  <a:cxn ang="0">
                    <a:pos x="1" y="295"/>
                  </a:cxn>
                  <a:cxn ang="0">
                    <a:pos x="31" y="281"/>
                  </a:cxn>
                  <a:cxn ang="0">
                    <a:pos x="47" y="261"/>
                  </a:cxn>
                  <a:cxn ang="0">
                    <a:pos x="53" y="245"/>
                  </a:cxn>
                  <a:cxn ang="0">
                    <a:pos x="97" y="205"/>
                  </a:cxn>
                  <a:cxn ang="0">
                    <a:pos x="103" y="219"/>
                  </a:cxn>
                  <a:cxn ang="0">
                    <a:pos x="114" y="225"/>
                  </a:cxn>
                  <a:cxn ang="0">
                    <a:pos x="132" y="216"/>
                  </a:cxn>
                  <a:cxn ang="0">
                    <a:pos x="157" y="214"/>
                  </a:cxn>
                  <a:cxn ang="0">
                    <a:pos x="167" y="202"/>
                  </a:cxn>
                  <a:cxn ang="0">
                    <a:pos x="173" y="203"/>
                  </a:cxn>
                  <a:cxn ang="0">
                    <a:pos x="189" y="195"/>
                  </a:cxn>
                  <a:cxn ang="0">
                    <a:pos x="193" y="186"/>
                  </a:cxn>
                  <a:cxn ang="0">
                    <a:pos x="193" y="174"/>
                  </a:cxn>
                  <a:cxn ang="0">
                    <a:pos x="198" y="156"/>
                  </a:cxn>
                  <a:cxn ang="0">
                    <a:pos x="209" y="136"/>
                  </a:cxn>
                  <a:cxn ang="0">
                    <a:pos x="215" y="117"/>
                  </a:cxn>
                  <a:cxn ang="0">
                    <a:pos x="218" y="97"/>
                  </a:cxn>
                  <a:cxn ang="0">
                    <a:pos x="245" y="99"/>
                  </a:cxn>
                  <a:cxn ang="0">
                    <a:pos x="251" y="66"/>
                  </a:cxn>
                  <a:cxn ang="0">
                    <a:pos x="268" y="50"/>
                  </a:cxn>
                  <a:cxn ang="0">
                    <a:pos x="278" y="41"/>
                  </a:cxn>
                  <a:cxn ang="0">
                    <a:pos x="282" y="28"/>
                  </a:cxn>
                  <a:cxn ang="0">
                    <a:pos x="285" y="10"/>
                  </a:cxn>
                  <a:cxn ang="0">
                    <a:pos x="320" y="22"/>
                  </a:cxn>
                  <a:cxn ang="0">
                    <a:pos x="329" y="5"/>
                  </a:cxn>
                  <a:cxn ang="0">
                    <a:pos x="337" y="18"/>
                  </a:cxn>
                  <a:cxn ang="0">
                    <a:pos x="354" y="25"/>
                  </a:cxn>
                  <a:cxn ang="0">
                    <a:pos x="370" y="38"/>
                  </a:cxn>
                  <a:cxn ang="0">
                    <a:pos x="370" y="50"/>
                  </a:cxn>
                  <a:cxn ang="0">
                    <a:pos x="360" y="77"/>
                  </a:cxn>
                  <a:cxn ang="0">
                    <a:pos x="410" y="94"/>
                  </a:cxn>
                  <a:cxn ang="0">
                    <a:pos x="435" y="113"/>
                  </a:cxn>
                  <a:cxn ang="0">
                    <a:pos x="416" y="124"/>
                  </a:cxn>
                  <a:cxn ang="0">
                    <a:pos x="437" y="139"/>
                  </a:cxn>
                  <a:cxn ang="0">
                    <a:pos x="441" y="158"/>
                  </a:cxn>
                  <a:cxn ang="0">
                    <a:pos x="437" y="161"/>
                  </a:cxn>
                  <a:cxn ang="0">
                    <a:pos x="438" y="174"/>
                  </a:cxn>
                  <a:cxn ang="0">
                    <a:pos x="448" y="184"/>
                  </a:cxn>
                  <a:cxn ang="0">
                    <a:pos x="426" y="178"/>
                  </a:cxn>
                  <a:cxn ang="0">
                    <a:pos x="407" y="166"/>
                  </a:cxn>
                  <a:cxn ang="0">
                    <a:pos x="423" y="178"/>
                  </a:cxn>
                  <a:cxn ang="0">
                    <a:pos x="438" y="195"/>
                  </a:cxn>
                  <a:cxn ang="0">
                    <a:pos x="448" y="198"/>
                  </a:cxn>
                  <a:cxn ang="0">
                    <a:pos x="454" y="189"/>
                  </a:cxn>
                  <a:cxn ang="0">
                    <a:pos x="474" y="205"/>
                  </a:cxn>
                  <a:cxn ang="0">
                    <a:pos x="443" y="227"/>
                  </a:cxn>
                  <a:cxn ang="0">
                    <a:pos x="357" y="244"/>
                  </a:cxn>
                  <a:cxn ang="0">
                    <a:pos x="281" y="258"/>
                  </a:cxn>
                  <a:cxn ang="0">
                    <a:pos x="487" y="97"/>
                  </a:cxn>
                  <a:cxn ang="0">
                    <a:pos x="462" y="131"/>
                  </a:cxn>
                  <a:cxn ang="0">
                    <a:pos x="469" y="97"/>
                  </a:cxn>
                  <a:cxn ang="0">
                    <a:pos x="476" y="130"/>
                  </a:cxn>
                  <a:cxn ang="0">
                    <a:pos x="468" y="144"/>
                  </a:cxn>
                  <a:cxn ang="0">
                    <a:pos x="458" y="136"/>
                  </a:cxn>
                </a:cxnLst>
                <a:rect l="0" t="0" r="r" b="b"/>
                <a:pathLst>
                  <a:path w="491" h="297">
                    <a:moveTo>
                      <a:pt x="281" y="258"/>
                    </a:moveTo>
                    <a:lnTo>
                      <a:pt x="276" y="259"/>
                    </a:lnTo>
                    <a:lnTo>
                      <a:pt x="259" y="262"/>
                    </a:lnTo>
                    <a:lnTo>
                      <a:pt x="245" y="264"/>
                    </a:lnTo>
                    <a:lnTo>
                      <a:pt x="226" y="267"/>
                    </a:lnTo>
                    <a:lnTo>
                      <a:pt x="224" y="267"/>
                    </a:lnTo>
                    <a:lnTo>
                      <a:pt x="201" y="272"/>
                    </a:lnTo>
                    <a:lnTo>
                      <a:pt x="190" y="273"/>
                    </a:lnTo>
                    <a:lnTo>
                      <a:pt x="176" y="275"/>
                    </a:lnTo>
                    <a:lnTo>
                      <a:pt x="171" y="275"/>
                    </a:lnTo>
                    <a:lnTo>
                      <a:pt x="145" y="280"/>
                    </a:lnTo>
                    <a:lnTo>
                      <a:pt x="125" y="280"/>
                    </a:lnTo>
                    <a:lnTo>
                      <a:pt x="125" y="280"/>
                    </a:lnTo>
                    <a:lnTo>
                      <a:pt x="114" y="280"/>
                    </a:lnTo>
                    <a:lnTo>
                      <a:pt x="109" y="281"/>
                    </a:lnTo>
                    <a:lnTo>
                      <a:pt x="107" y="283"/>
                    </a:lnTo>
                    <a:lnTo>
                      <a:pt x="95" y="284"/>
                    </a:lnTo>
                    <a:lnTo>
                      <a:pt x="90" y="286"/>
                    </a:lnTo>
                    <a:lnTo>
                      <a:pt x="86" y="286"/>
                    </a:lnTo>
                    <a:lnTo>
                      <a:pt x="67" y="289"/>
                    </a:lnTo>
                    <a:lnTo>
                      <a:pt x="51" y="291"/>
                    </a:lnTo>
                    <a:lnTo>
                      <a:pt x="42" y="292"/>
                    </a:lnTo>
                    <a:lnTo>
                      <a:pt x="29" y="295"/>
                    </a:lnTo>
                    <a:lnTo>
                      <a:pt x="26" y="295"/>
                    </a:lnTo>
                    <a:lnTo>
                      <a:pt x="25" y="294"/>
                    </a:lnTo>
                    <a:lnTo>
                      <a:pt x="14" y="295"/>
                    </a:lnTo>
                    <a:lnTo>
                      <a:pt x="0" y="297"/>
                    </a:lnTo>
                    <a:lnTo>
                      <a:pt x="1" y="295"/>
                    </a:lnTo>
                    <a:lnTo>
                      <a:pt x="8" y="291"/>
                    </a:lnTo>
                    <a:lnTo>
                      <a:pt x="12" y="291"/>
                    </a:lnTo>
                    <a:lnTo>
                      <a:pt x="15" y="289"/>
                    </a:lnTo>
                    <a:lnTo>
                      <a:pt x="17" y="287"/>
                    </a:lnTo>
                    <a:lnTo>
                      <a:pt x="20" y="284"/>
                    </a:lnTo>
                    <a:lnTo>
                      <a:pt x="28" y="281"/>
                    </a:lnTo>
                    <a:lnTo>
                      <a:pt x="31" y="281"/>
                    </a:lnTo>
                    <a:lnTo>
                      <a:pt x="33" y="280"/>
                    </a:lnTo>
                    <a:lnTo>
                      <a:pt x="33" y="276"/>
                    </a:lnTo>
                    <a:lnTo>
                      <a:pt x="34" y="270"/>
                    </a:lnTo>
                    <a:lnTo>
                      <a:pt x="36" y="270"/>
                    </a:lnTo>
                    <a:lnTo>
                      <a:pt x="42" y="269"/>
                    </a:lnTo>
                    <a:lnTo>
                      <a:pt x="45" y="266"/>
                    </a:lnTo>
                    <a:lnTo>
                      <a:pt x="47" y="261"/>
                    </a:lnTo>
                    <a:lnTo>
                      <a:pt x="45" y="258"/>
                    </a:lnTo>
                    <a:lnTo>
                      <a:pt x="48" y="255"/>
                    </a:lnTo>
                    <a:lnTo>
                      <a:pt x="54" y="252"/>
                    </a:lnTo>
                    <a:lnTo>
                      <a:pt x="54" y="248"/>
                    </a:lnTo>
                    <a:lnTo>
                      <a:pt x="54" y="248"/>
                    </a:lnTo>
                    <a:lnTo>
                      <a:pt x="53" y="247"/>
                    </a:lnTo>
                    <a:lnTo>
                      <a:pt x="53" y="245"/>
                    </a:lnTo>
                    <a:lnTo>
                      <a:pt x="61" y="236"/>
                    </a:lnTo>
                    <a:lnTo>
                      <a:pt x="62" y="236"/>
                    </a:lnTo>
                    <a:lnTo>
                      <a:pt x="70" y="230"/>
                    </a:lnTo>
                    <a:lnTo>
                      <a:pt x="73" y="230"/>
                    </a:lnTo>
                    <a:lnTo>
                      <a:pt x="76" y="225"/>
                    </a:lnTo>
                    <a:lnTo>
                      <a:pt x="95" y="202"/>
                    </a:lnTo>
                    <a:lnTo>
                      <a:pt x="97" y="205"/>
                    </a:lnTo>
                    <a:lnTo>
                      <a:pt x="95" y="205"/>
                    </a:lnTo>
                    <a:lnTo>
                      <a:pt x="93" y="206"/>
                    </a:lnTo>
                    <a:lnTo>
                      <a:pt x="93" y="208"/>
                    </a:lnTo>
                    <a:lnTo>
                      <a:pt x="98" y="213"/>
                    </a:lnTo>
                    <a:lnTo>
                      <a:pt x="98" y="216"/>
                    </a:lnTo>
                    <a:lnTo>
                      <a:pt x="101" y="219"/>
                    </a:lnTo>
                    <a:lnTo>
                      <a:pt x="103" y="219"/>
                    </a:lnTo>
                    <a:lnTo>
                      <a:pt x="103" y="220"/>
                    </a:lnTo>
                    <a:lnTo>
                      <a:pt x="104" y="222"/>
                    </a:lnTo>
                    <a:lnTo>
                      <a:pt x="106" y="223"/>
                    </a:lnTo>
                    <a:lnTo>
                      <a:pt x="107" y="222"/>
                    </a:lnTo>
                    <a:lnTo>
                      <a:pt x="111" y="223"/>
                    </a:lnTo>
                    <a:lnTo>
                      <a:pt x="111" y="225"/>
                    </a:lnTo>
                    <a:lnTo>
                      <a:pt x="114" y="225"/>
                    </a:lnTo>
                    <a:lnTo>
                      <a:pt x="117" y="228"/>
                    </a:lnTo>
                    <a:lnTo>
                      <a:pt x="123" y="227"/>
                    </a:lnTo>
                    <a:lnTo>
                      <a:pt x="126" y="223"/>
                    </a:lnTo>
                    <a:lnTo>
                      <a:pt x="126" y="222"/>
                    </a:lnTo>
                    <a:lnTo>
                      <a:pt x="128" y="222"/>
                    </a:lnTo>
                    <a:lnTo>
                      <a:pt x="132" y="219"/>
                    </a:lnTo>
                    <a:lnTo>
                      <a:pt x="132" y="216"/>
                    </a:lnTo>
                    <a:lnTo>
                      <a:pt x="134" y="214"/>
                    </a:lnTo>
                    <a:lnTo>
                      <a:pt x="137" y="217"/>
                    </a:lnTo>
                    <a:lnTo>
                      <a:pt x="143" y="220"/>
                    </a:lnTo>
                    <a:lnTo>
                      <a:pt x="148" y="217"/>
                    </a:lnTo>
                    <a:lnTo>
                      <a:pt x="154" y="214"/>
                    </a:lnTo>
                    <a:lnTo>
                      <a:pt x="157" y="213"/>
                    </a:lnTo>
                    <a:lnTo>
                      <a:pt x="157" y="214"/>
                    </a:lnTo>
                    <a:lnTo>
                      <a:pt x="157" y="214"/>
                    </a:lnTo>
                    <a:lnTo>
                      <a:pt x="161" y="213"/>
                    </a:lnTo>
                    <a:lnTo>
                      <a:pt x="164" y="208"/>
                    </a:lnTo>
                    <a:lnTo>
                      <a:pt x="164" y="208"/>
                    </a:lnTo>
                    <a:lnTo>
                      <a:pt x="162" y="205"/>
                    </a:lnTo>
                    <a:lnTo>
                      <a:pt x="164" y="202"/>
                    </a:lnTo>
                    <a:lnTo>
                      <a:pt x="167" y="202"/>
                    </a:lnTo>
                    <a:lnTo>
                      <a:pt x="167" y="203"/>
                    </a:lnTo>
                    <a:lnTo>
                      <a:pt x="168" y="203"/>
                    </a:lnTo>
                    <a:lnTo>
                      <a:pt x="170" y="205"/>
                    </a:lnTo>
                    <a:lnTo>
                      <a:pt x="170" y="205"/>
                    </a:lnTo>
                    <a:lnTo>
                      <a:pt x="170" y="203"/>
                    </a:lnTo>
                    <a:lnTo>
                      <a:pt x="171" y="203"/>
                    </a:lnTo>
                    <a:lnTo>
                      <a:pt x="173" y="203"/>
                    </a:lnTo>
                    <a:lnTo>
                      <a:pt x="179" y="197"/>
                    </a:lnTo>
                    <a:lnTo>
                      <a:pt x="182" y="194"/>
                    </a:lnTo>
                    <a:lnTo>
                      <a:pt x="184" y="194"/>
                    </a:lnTo>
                    <a:lnTo>
                      <a:pt x="185" y="194"/>
                    </a:lnTo>
                    <a:lnTo>
                      <a:pt x="185" y="197"/>
                    </a:lnTo>
                    <a:lnTo>
                      <a:pt x="185" y="197"/>
                    </a:lnTo>
                    <a:lnTo>
                      <a:pt x="189" y="195"/>
                    </a:lnTo>
                    <a:lnTo>
                      <a:pt x="192" y="192"/>
                    </a:lnTo>
                    <a:lnTo>
                      <a:pt x="193" y="192"/>
                    </a:lnTo>
                    <a:lnTo>
                      <a:pt x="193" y="191"/>
                    </a:lnTo>
                    <a:lnTo>
                      <a:pt x="196" y="188"/>
                    </a:lnTo>
                    <a:lnTo>
                      <a:pt x="196" y="186"/>
                    </a:lnTo>
                    <a:lnTo>
                      <a:pt x="195" y="186"/>
                    </a:lnTo>
                    <a:lnTo>
                      <a:pt x="193" y="186"/>
                    </a:lnTo>
                    <a:lnTo>
                      <a:pt x="193" y="183"/>
                    </a:lnTo>
                    <a:lnTo>
                      <a:pt x="198" y="180"/>
                    </a:lnTo>
                    <a:lnTo>
                      <a:pt x="200" y="177"/>
                    </a:lnTo>
                    <a:lnTo>
                      <a:pt x="196" y="177"/>
                    </a:lnTo>
                    <a:lnTo>
                      <a:pt x="193" y="177"/>
                    </a:lnTo>
                    <a:lnTo>
                      <a:pt x="193" y="177"/>
                    </a:lnTo>
                    <a:lnTo>
                      <a:pt x="193" y="174"/>
                    </a:lnTo>
                    <a:lnTo>
                      <a:pt x="193" y="174"/>
                    </a:lnTo>
                    <a:lnTo>
                      <a:pt x="195" y="169"/>
                    </a:lnTo>
                    <a:lnTo>
                      <a:pt x="195" y="167"/>
                    </a:lnTo>
                    <a:lnTo>
                      <a:pt x="196" y="164"/>
                    </a:lnTo>
                    <a:lnTo>
                      <a:pt x="196" y="163"/>
                    </a:lnTo>
                    <a:lnTo>
                      <a:pt x="198" y="158"/>
                    </a:lnTo>
                    <a:lnTo>
                      <a:pt x="198" y="156"/>
                    </a:lnTo>
                    <a:lnTo>
                      <a:pt x="200" y="155"/>
                    </a:lnTo>
                    <a:lnTo>
                      <a:pt x="201" y="153"/>
                    </a:lnTo>
                    <a:lnTo>
                      <a:pt x="201" y="152"/>
                    </a:lnTo>
                    <a:lnTo>
                      <a:pt x="204" y="147"/>
                    </a:lnTo>
                    <a:lnTo>
                      <a:pt x="207" y="144"/>
                    </a:lnTo>
                    <a:lnTo>
                      <a:pt x="209" y="139"/>
                    </a:lnTo>
                    <a:lnTo>
                      <a:pt x="209" y="136"/>
                    </a:lnTo>
                    <a:lnTo>
                      <a:pt x="210" y="133"/>
                    </a:lnTo>
                    <a:lnTo>
                      <a:pt x="209" y="133"/>
                    </a:lnTo>
                    <a:lnTo>
                      <a:pt x="210" y="128"/>
                    </a:lnTo>
                    <a:lnTo>
                      <a:pt x="209" y="127"/>
                    </a:lnTo>
                    <a:lnTo>
                      <a:pt x="214" y="120"/>
                    </a:lnTo>
                    <a:lnTo>
                      <a:pt x="215" y="117"/>
                    </a:lnTo>
                    <a:lnTo>
                      <a:pt x="215" y="117"/>
                    </a:lnTo>
                    <a:lnTo>
                      <a:pt x="214" y="116"/>
                    </a:lnTo>
                    <a:lnTo>
                      <a:pt x="214" y="114"/>
                    </a:lnTo>
                    <a:lnTo>
                      <a:pt x="217" y="111"/>
                    </a:lnTo>
                    <a:lnTo>
                      <a:pt x="218" y="111"/>
                    </a:lnTo>
                    <a:lnTo>
                      <a:pt x="218" y="106"/>
                    </a:lnTo>
                    <a:lnTo>
                      <a:pt x="220" y="103"/>
                    </a:lnTo>
                    <a:lnTo>
                      <a:pt x="218" y="97"/>
                    </a:lnTo>
                    <a:lnTo>
                      <a:pt x="220" y="96"/>
                    </a:lnTo>
                    <a:lnTo>
                      <a:pt x="218" y="92"/>
                    </a:lnTo>
                    <a:lnTo>
                      <a:pt x="220" y="89"/>
                    </a:lnTo>
                    <a:lnTo>
                      <a:pt x="226" y="91"/>
                    </a:lnTo>
                    <a:lnTo>
                      <a:pt x="231" y="99"/>
                    </a:lnTo>
                    <a:lnTo>
                      <a:pt x="242" y="100"/>
                    </a:lnTo>
                    <a:lnTo>
                      <a:pt x="245" y="99"/>
                    </a:lnTo>
                    <a:lnTo>
                      <a:pt x="246" y="94"/>
                    </a:lnTo>
                    <a:lnTo>
                      <a:pt x="249" y="77"/>
                    </a:lnTo>
                    <a:lnTo>
                      <a:pt x="249" y="77"/>
                    </a:lnTo>
                    <a:lnTo>
                      <a:pt x="251" y="77"/>
                    </a:lnTo>
                    <a:lnTo>
                      <a:pt x="251" y="74"/>
                    </a:lnTo>
                    <a:lnTo>
                      <a:pt x="251" y="67"/>
                    </a:lnTo>
                    <a:lnTo>
                      <a:pt x="251" y="66"/>
                    </a:lnTo>
                    <a:lnTo>
                      <a:pt x="253" y="64"/>
                    </a:lnTo>
                    <a:lnTo>
                      <a:pt x="254" y="60"/>
                    </a:lnTo>
                    <a:lnTo>
                      <a:pt x="263" y="66"/>
                    </a:lnTo>
                    <a:lnTo>
                      <a:pt x="265" y="60"/>
                    </a:lnTo>
                    <a:lnTo>
                      <a:pt x="267" y="55"/>
                    </a:lnTo>
                    <a:lnTo>
                      <a:pt x="268" y="52"/>
                    </a:lnTo>
                    <a:lnTo>
                      <a:pt x="268" y="50"/>
                    </a:lnTo>
                    <a:lnTo>
                      <a:pt x="270" y="50"/>
                    </a:lnTo>
                    <a:lnTo>
                      <a:pt x="270" y="52"/>
                    </a:lnTo>
                    <a:lnTo>
                      <a:pt x="271" y="50"/>
                    </a:lnTo>
                    <a:lnTo>
                      <a:pt x="273" y="47"/>
                    </a:lnTo>
                    <a:lnTo>
                      <a:pt x="274" y="44"/>
                    </a:lnTo>
                    <a:lnTo>
                      <a:pt x="276" y="46"/>
                    </a:lnTo>
                    <a:lnTo>
                      <a:pt x="278" y="41"/>
                    </a:lnTo>
                    <a:lnTo>
                      <a:pt x="278" y="39"/>
                    </a:lnTo>
                    <a:lnTo>
                      <a:pt x="276" y="39"/>
                    </a:lnTo>
                    <a:lnTo>
                      <a:pt x="279" y="36"/>
                    </a:lnTo>
                    <a:lnTo>
                      <a:pt x="279" y="33"/>
                    </a:lnTo>
                    <a:lnTo>
                      <a:pt x="281" y="32"/>
                    </a:lnTo>
                    <a:lnTo>
                      <a:pt x="282" y="30"/>
                    </a:lnTo>
                    <a:lnTo>
                      <a:pt x="282" y="28"/>
                    </a:lnTo>
                    <a:lnTo>
                      <a:pt x="284" y="25"/>
                    </a:lnTo>
                    <a:lnTo>
                      <a:pt x="282" y="24"/>
                    </a:lnTo>
                    <a:lnTo>
                      <a:pt x="282" y="22"/>
                    </a:lnTo>
                    <a:lnTo>
                      <a:pt x="284" y="19"/>
                    </a:lnTo>
                    <a:lnTo>
                      <a:pt x="282" y="18"/>
                    </a:lnTo>
                    <a:lnTo>
                      <a:pt x="285" y="11"/>
                    </a:lnTo>
                    <a:lnTo>
                      <a:pt x="285" y="10"/>
                    </a:lnTo>
                    <a:lnTo>
                      <a:pt x="284" y="8"/>
                    </a:lnTo>
                    <a:lnTo>
                      <a:pt x="284" y="7"/>
                    </a:lnTo>
                    <a:lnTo>
                      <a:pt x="282" y="0"/>
                    </a:lnTo>
                    <a:lnTo>
                      <a:pt x="288" y="2"/>
                    </a:lnTo>
                    <a:lnTo>
                      <a:pt x="292" y="5"/>
                    </a:lnTo>
                    <a:lnTo>
                      <a:pt x="304" y="14"/>
                    </a:lnTo>
                    <a:lnTo>
                      <a:pt x="320" y="22"/>
                    </a:lnTo>
                    <a:lnTo>
                      <a:pt x="320" y="22"/>
                    </a:lnTo>
                    <a:lnTo>
                      <a:pt x="320" y="18"/>
                    </a:lnTo>
                    <a:lnTo>
                      <a:pt x="320" y="11"/>
                    </a:lnTo>
                    <a:lnTo>
                      <a:pt x="320" y="8"/>
                    </a:lnTo>
                    <a:lnTo>
                      <a:pt x="321" y="5"/>
                    </a:lnTo>
                    <a:lnTo>
                      <a:pt x="324" y="5"/>
                    </a:lnTo>
                    <a:lnTo>
                      <a:pt x="329" y="5"/>
                    </a:lnTo>
                    <a:lnTo>
                      <a:pt x="332" y="5"/>
                    </a:lnTo>
                    <a:lnTo>
                      <a:pt x="334" y="8"/>
                    </a:lnTo>
                    <a:lnTo>
                      <a:pt x="337" y="8"/>
                    </a:lnTo>
                    <a:lnTo>
                      <a:pt x="338" y="10"/>
                    </a:lnTo>
                    <a:lnTo>
                      <a:pt x="338" y="11"/>
                    </a:lnTo>
                    <a:lnTo>
                      <a:pt x="338" y="14"/>
                    </a:lnTo>
                    <a:lnTo>
                      <a:pt x="337" y="18"/>
                    </a:lnTo>
                    <a:lnTo>
                      <a:pt x="338" y="21"/>
                    </a:lnTo>
                    <a:lnTo>
                      <a:pt x="340" y="21"/>
                    </a:lnTo>
                    <a:lnTo>
                      <a:pt x="341" y="22"/>
                    </a:lnTo>
                    <a:lnTo>
                      <a:pt x="343" y="24"/>
                    </a:lnTo>
                    <a:lnTo>
                      <a:pt x="348" y="22"/>
                    </a:lnTo>
                    <a:lnTo>
                      <a:pt x="349" y="22"/>
                    </a:lnTo>
                    <a:lnTo>
                      <a:pt x="354" y="25"/>
                    </a:lnTo>
                    <a:lnTo>
                      <a:pt x="356" y="30"/>
                    </a:lnTo>
                    <a:lnTo>
                      <a:pt x="362" y="28"/>
                    </a:lnTo>
                    <a:lnTo>
                      <a:pt x="363" y="32"/>
                    </a:lnTo>
                    <a:lnTo>
                      <a:pt x="366" y="33"/>
                    </a:lnTo>
                    <a:lnTo>
                      <a:pt x="368" y="35"/>
                    </a:lnTo>
                    <a:lnTo>
                      <a:pt x="370" y="36"/>
                    </a:lnTo>
                    <a:lnTo>
                      <a:pt x="370" y="38"/>
                    </a:lnTo>
                    <a:lnTo>
                      <a:pt x="370" y="39"/>
                    </a:lnTo>
                    <a:lnTo>
                      <a:pt x="371" y="41"/>
                    </a:lnTo>
                    <a:lnTo>
                      <a:pt x="371" y="42"/>
                    </a:lnTo>
                    <a:lnTo>
                      <a:pt x="373" y="49"/>
                    </a:lnTo>
                    <a:lnTo>
                      <a:pt x="371" y="49"/>
                    </a:lnTo>
                    <a:lnTo>
                      <a:pt x="370" y="49"/>
                    </a:lnTo>
                    <a:lnTo>
                      <a:pt x="370" y="50"/>
                    </a:lnTo>
                    <a:lnTo>
                      <a:pt x="368" y="53"/>
                    </a:lnTo>
                    <a:lnTo>
                      <a:pt x="368" y="55"/>
                    </a:lnTo>
                    <a:lnTo>
                      <a:pt x="365" y="58"/>
                    </a:lnTo>
                    <a:lnTo>
                      <a:pt x="365" y="55"/>
                    </a:lnTo>
                    <a:lnTo>
                      <a:pt x="363" y="57"/>
                    </a:lnTo>
                    <a:lnTo>
                      <a:pt x="360" y="71"/>
                    </a:lnTo>
                    <a:lnTo>
                      <a:pt x="360" y="77"/>
                    </a:lnTo>
                    <a:lnTo>
                      <a:pt x="363" y="81"/>
                    </a:lnTo>
                    <a:lnTo>
                      <a:pt x="362" y="83"/>
                    </a:lnTo>
                    <a:lnTo>
                      <a:pt x="366" y="85"/>
                    </a:lnTo>
                    <a:lnTo>
                      <a:pt x="377" y="78"/>
                    </a:lnTo>
                    <a:lnTo>
                      <a:pt x="382" y="86"/>
                    </a:lnTo>
                    <a:lnTo>
                      <a:pt x="388" y="91"/>
                    </a:lnTo>
                    <a:lnTo>
                      <a:pt x="410" y="94"/>
                    </a:lnTo>
                    <a:lnTo>
                      <a:pt x="413" y="97"/>
                    </a:lnTo>
                    <a:lnTo>
                      <a:pt x="413" y="102"/>
                    </a:lnTo>
                    <a:lnTo>
                      <a:pt x="413" y="103"/>
                    </a:lnTo>
                    <a:lnTo>
                      <a:pt x="416" y="102"/>
                    </a:lnTo>
                    <a:lnTo>
                      <a:pt x="426" y="105"/>
                    </a:lnTo>
                    <a:lnTo>
                      <a:pt x="434" y="110"/>
                    </a:lnTo>
                    <a:lnTo>
                      <a:pt x="435" y="113"/>
                    </a:lnTo>
                    <a:lnTo>
                      <a:pt x="432" y="117"/>
                    </a:lnTo>
                    <a:lnTo>
                      <a:pt x="434" y="125"/>
                    </a:lnTo>
                    <a:lnTo>
                      <a:pt x="432" y="127"/>
                    </a:lnTo>
                    <a:lnTo>
                      <a:pt x="434" y="128"/>
                    </a:lnTo>
                    <a:lnTo>
                      <a:pt x="434" y="133"/>
                    </a:lnTo>
                    <a:lnTo>
                      <a:pt x="423" y="133"/>
                    </a:lnTo>
                    <a:lnTo>
                      <a:pt x="416" y="124"/>
                    </a:lnTo>
                    <a:lnTo>
                      <a:pt x="413" y="122"/>
                    </a:lnTo>
                    <a:lnTo>
                      <a:pt x="402" y="114"/>
                    </a:lnTo>
                    <a:lnTo>
                      <a:pt x="399" y="114"/>
                    </a:lnTo>
                    <a:lnTo>
                      <a:pt x="407" y="124"/>
                    </a:lnTo>
                    <a:lnTo>
                      <a:pt x="410" y="125"/>
                    </a:lnTo>
                    <a:lnTo>
                      <a:pt x="419" y="135"/>
                    </a:lnTo>
                    <a:lnTo>
                      <a:pt x="437" y="139"/>
                    </a:lnTo>
                    <a:lnTo>
                      <a:pt x="435" y="142"/>
                    </a:lnTo>
                    <a:lnTo>
                      <a:pt x="424" y="142"/>
                    </a:lnTo>
                    <a:lnTo>
                      <a:pt x="430" y="144"/>
                    </a:lnTo>
                    <a:lnTo>
                      <a:pt x="435" y="142"/>
                    </a:lnTo>
                    <a:lnTo>
                      <a:pt x="443" y="152"/>
                    </a:lnTo>
                    <a:lnTo>
                      <a:pt x="443" y="158"/>
                    </a:lnTo>
                    <a:lnTo>
                      <a:pt x="441" y="158"/>
                    </a:lnTo>
                    <a:lnTo>
                      <a:pt x="438" y="153"/>
                    </a:lnTo>
                    <a:lnTo>
                      <a:pt x="430" y="149"/>
                    </a:lnTo>
                    <a:lnTo>
                      <a:pt x="430" y="152"/>
                    </a:lnTo>
                    <a:lnTo>
                      <a:pt x="432" y="152"/>
                    </a:lnTo>
                    <a:lnTo>
                      <a:pt x="435" y="155"/>
                    </a:lnTo>
                    <a:lnTo>
                      <a:pt x="432" y="155"/>
                    </a:lnTo>
                    <a:lnTo>
                      <a:pt x="437" y="161"/>
                    </a:lnTo>
                    <a:lnTo>
                      <a:pt x="434" y="166"/>
                    </a:lnTo>
                    <a:lnTo>
                      <a:pt x="418" y="155"/>
                    </a:lnTo>
                    <a:lnTo>
                      <a:pt x="415" y="155"/>
                    </a:lnTo>
                    <a:lnTo>
                      <a:pt x="418" y="158"/>
                    </a:lnTo>
                    <a:lnTo>
                      <a:pt x="424" y="164"/>
                    </a:lnTo>
                    <a:lnTo>
                      <a:pt x="435" y="170"/>
                    </a:lnTo>
                    <a:lnTo>
                      <a:pt x="438" y="174"/>
                    </a:lnTo>
                    <a:lnTo>
                      <a:pt x="438" y="172"/>
                    </a:lnTo>
                    <a:lnTo>
                      <a:pt x="441" y="174"/>
                    </a:lnTo>
                    <a:lnTo>
                      <a:pt x="441" y="170"/>
                    </a:lnTo>
                    <a:lnTo>
                      <a:pt x="446" y="175"/>
                    </a:lnTo>
                    <a:lnTo>
                      <a:pt x="440" y="178"/>
                    </a:lnTo>
                    <a:lnTo>
                      <a:pt x="448" y="180"/>
                    </a:lnTo>
                    <a:lnTo>
                      <a:pt x="448" y="184"/>
                    </a:lnTo>
                    <a:lnTo>
                      <a:pt x="443" y="188"/>
                    </a:lnTo>
                    <a:lnTo>
                      <a:pt x="440" y="191"/>
                    </a:lnTo>
                    <a:lnTo>
                      <a:pt x="432" y="183"/>
                    </a:lnTo>
                    <a:lnTo>
                      <a:pt x="432" y="181"/>
                    </a:lnTo>
                    <a:lnTo>
                      <a:pt x="429" y="180"/>
                    </a:lnTo>
                    <a:lnTo>
                      <a:pt x="429" y="183"/>
                    </a:lnTo>
                    <a:lnTo>
                      <a:pt x="426" y="178"/>
                    </a:lnTo>
                    <a:lnTo>
                      <a:pt x="426" y="175"/>
                    </a:lnTo>
                    <a:lnTo>
                      <a:pt x="423" y="170"/>
                    </a:lnTo>
                    <a:lnTo>
                      <a:pt x="419" y="170"/>
                    </a:lnTo>
                    <a:lnTo>
                      <a:pt x="416" y="175"/>
                    </a:lnTo>
                    <a:lnTo>
                      <a:pt x="413" y="172"/>
                    </a:lnTo>
                    <a:lnTo>
                      <a:pt x="409" y="172"/>
                    </a:lnTo>
                    <a:lnTo>
                      <a:pt x="407" y="166"/>
                    </a:lnTo>
                    <a:lnTo>
                      <a:pt x="407" y="170"/>
                    </a:lnTo>
                    <a:lnTo>
                      <a:pt x="404" y="174"/>
                    </a:lnTo>
                    <a:lnTo>
                      <a:pt x="407" y="177"/>
                    </a:lnTo>
                    <a:lnTo>
                      <a:pt x="413" y="174"/>
                    </a:lnTo>
                    <a:lnTo>
                      <a:pt x="418" y="178"/>
                    </a:lnTo>
                    <a:lnTo>
                      <a:pt x="419" y="174"/>
                    </a:lnTo>
                    <a:lnTo>
                      <a:pt x="423" y="178"/>
                    </a:lnTo>
                    <a:lnTo>
                      <a:pt x="424" y="186"/>
                    </a:lnTo>
                    <a:lnTo>
                      <a:pt x="430" y="188"/>
                    </a:lnTo>
                    <a:lnTo>
                      <a:pt x="429" y="191"/>
                    </a:lnTo>
                    <a:lnTo>
                      <a:pt x="432" y="189"/>
                    </a:lnTo>
                    <a:lnTo>
                      <a:pt x="437" y="192"/>
                    </a:lnTo>
                    <a:lnTo>
                      <a:pt x="435" y="195"/>
                    </a:lnTo>
                    <a:lnTo>
                      <a:pt x="438" y="195"/>
                    </a:lnTo>
                    <a:lnTo>
                      <a:pt x="438" y="197"/>
                    </a:lnTo>
                    <a:lnTo>
                      <a:pt x="435" y="202"/>
                    </a:lnTo>
                    <a:lnTo>
                      <a:pt x="435" y="206"/>
                    </a:lnTo>
                    <a:lnTo>
                      <a:pt x="437" y="200"/>
                    </a:lnTo>
                    <a:lnTo>
                      <a:pt x="443" y="195"/>
                    </a:lnTo>
                    <a:lnTo>
                      <a:pt x="446" y="194"/>
                    </a:lnTo>
                    <a:lnTo>
                      <a:pt x="448" y="198"/>
                    </a:lnTo>
                    <a:lnTo>
                      <a:pt x="444" y="202"/>
                    </a:lnTo>
                    <a:lnTo>
                      <a:pt x="444" y="202"/>
                    </a:lnTo>
                    <a:lnTo>
                      <a:pt x="449" y="198"/>
                    </a:lnTo>
                    <a:lnTo>
                      <a:pt x="451" y="200"/>
                    </a:lnTo>
                    <a:lnTo>
                      <a:pt x="448" y="191"/>
                    </a:lnTo>
                    <a:lnTo>
                      <a:pt x="449" y="189"/>
                    </a:lnTo>
                    <a:lnTo>
                      <a:pt x="454" y="189"/>
                    </a:lnTo>
                    <a:lnTo>
                      <a:pt x="455" y="192"/>
                    </a:lnTo>
                    <a:lnTo>
                      <a:pt x="460" y="189"/>
                    </a:lnTo>
                    <a:lnTo>
                      <a:pt x="466" y="189"/>
                    </a:lnTo>
                    <a:lnTo>
                      <a:pt x="482" y="217"/>
                    </a:lnTo>
                    <a:lnTo>
                      <a:pt x="479" y="219"/>
                    </a:lnTo>
                    <a:lnTo>
                      <a:pt x="479" y="214"/>
                    </a:lnTo>
                    <a:lnTo>
                      <a:pt x="474" y="205"/>
                    </a:lnTo>
                    <a:lnTo>
                      <a:pt x="474" y="220"/>
                    </a:lnTo>
                    <a:lnTo>
                      <a:pt x="473" y="220"/>
                    </a:lnTo>
                    <a:lnTo>
                      <a:pt x="469" y="216"/>
                    </a:lnTo>
                    <a:lnTo>
                      <a:pt x="471" y="220"/>
                    </a:lnTo>
                    <a:lnTo>
                      <a:pt x="466" y="220"/>
                    </a:lnTo>
                    <a:lnTo>
                      <a:pt x="454" y="223"/>
                    </a:lnTo>
                    <a:lnTo>
                      <a:pt x="443" y="227"/>
                    </a:lnTo>
                    <a:lnTo>
                      <a:pt x="438" y="227"/>
                    </a:lnTo>
                    <a:lnTo>
                      <a:pt x="416" y="231"/>
                    </a:lnTo>
                    <a:lnTo>
                      <a:pt x="416" y="231"/>
                    </a:lnTo>
                    <a:lnTo>
                      <a:pt x="401" y="234"/>
                    </a:lnTo>
                    <a:lnTo>
                      <a:pt x="393" y="236"/>
                    </a:lnTo>
                    <a:lnTo>
                      <a:pt x="366" y="242"/>
                    </a:lnTo>
                    <a:lnTo>
                      <a:pt x="357" y="244"/>
                    </a:lnTo>
                    <a:lnTo>
                      <a:pt x="348" y="245"/>
                    </a:lnTo>
                    <a:lnTo>
                      <a:pt x="332" y="248"/>
                    </a:lnTo>
                    <a:lnTo>
                      <a:pt x="323" y="252"/>
                    </a:lnTo>
                    <a:lnTo>
                      <a:pt x="306" y="255"/>
                    </a:lnTo>
                    <a:lnTo>
                      <a:pt x="302" y="255"/>
                    </a:lnTo>
                    <a:lnTo>
                      <a:pt x="281" y="258"/>
                    </a:lnTo>
                    <a:lnTo>
                      <a:pt x="281" y="258"/>
                    </a:lnTo>
                    <a:close/>
                    <a:moveTo>
                      <a:pt x="491" y="85"/>
                    </a:moveTo>
                    <a:lnTo>
                      <a:pt x="491" y="85"/>
                    </a:lnTo>
                    <a:lnTo>
                      <a:pt x="490" y="91"/>
                    </a:lnTo>
                    <a:lnTo>
                      <a:pt x="488" y="99"/>
                    </a:lnTo>
                    <a:lnTo>
                      <a:pt x="487" y="99"/>
                    </a:lnTo>
                    <a:lnTo>
                      <a:pt x="488" y="97"/>
                    </a:lnTo>
                    <a:lnTo>
                      <a:pt x="487" y="97"/>
                    </a:lnTo>
                    <a:lnTo>
                      <a:pt x="488" y="96"/>
                    </a:lnTo>
                    <a:lnTo>
                      <a:pt x="491" y="85"/>
                    </a:lnTo>
                    <a:lnTo>
                      <a:pt x="491" y="85"/>
                    </a:lnTo>
                    <a:close/>
                    <a:moveTo>
                      <a:pt x="463" y="133"/>
                    </a:moveTo>
                    <a:lnTo>
                      <a:pt x="458" y="133"/>
                    </a:lnTo>
                    <a:lnTo>
                      <a:pt x="460" y="131"/>
                    </a:lnTo>
                    <a:lnTo>
                      <a:pt x="462" y="131"/>
                    </a:lnTo>
                    <a:lnTo>
                      <a:pt x="460" y="130"/>
                    </a:lnTo>
                    <a:lnTo>
                      <a:pt x="465" y="119"/>
                    </a:lnTo>
                    <a:lnTo>
                      <a:pt x="465" y="111"/>
                    </a:lnTo>
                    <a:lnTo>
                      <a:pt x="469" y="108"/>
                    </a:lnTo>
                    <a:lnTo>
                      <a:pt x="469" y="105"/>
                    </a:lnTo>
                    <a:lnTo>
                      <a:pt x="465" y="99"/>
                    </a:lnTo>
                    <a:lnTo>
                      <a:pt x="469" y="97"/>
                    </a:lnTo>
                    <a:lnTo>
                      <a:pt x="469" y="96"/>
                    </a:lnTo>
                    <a:lnTo>
                      <a:pt x="469" y="92"/>
                    </a:lnTo>
                    <a:lnTo>
                      <a:pt x="485" y="88"/>
                    </a:lnTo>
                    <a:lnTo>
                      <a:pt x="476" y="117"/>
                    </a:lnTo>
                    <a:lnTo>
                      <a:pt x="479" y="119"/>
                    </a:lnTo>
                    <a:lnTo>
                      <a:pt x="473" y="128"/>
                    </a:lnTo>
                    <a:lnTo>
                      <a:pt x="476" y="130"/>
                    </a:lnTo>
                    <a:lnTo>
                      <a:pt x="473" y="131"/>
                    </a:lnTo>
                    <a:lnTo>
                      <a:pt x="471" y="136"/>
                    </a:lnTo>
                    <a:lnTo>
                      <a:pt x="474" y="136"/>
                    </a:lnTo>
                    <a:lnTo>
                      <a:pt x="468" y="139"/>
                    </a:lnTo>
                    <a:lnTo>
                      <a:pt x="469" y="144"/>
                    </a:lnTo>
                    <a:lnTo>
                      <a:pt x="471" y="144"/>
                    </a:lnTo>
                    <a:lnTo>
                      <a:pt x="468" y="144"/>
                    </a:lnTo>
                    <a:lnTo>
                      <a:pt x="465" y="149"/>
                    </a:lnTo>
                    <a:lnTo>
                      <a:pt x="466" y="169"/>
                    </a:lnTo>
                    <a:lnTo>
                      <a:pt x="465" y="170"/>
                    </a:lnTo>
                    <a:lnTo>
                      <a:pt x="458" y="156"/>
                    </a:lnTo>
                    <a:lnTo>
                      <a:pt x="460" y="139"/>
                    </a:lnTo>
                    <a:lnTo>
                      <a:pt x="458" y="141"/>
                    </a:lnTo>
                    <a:lnTo>
                      <a:pt x="458" y="136"/>
                    </a:lnTo>
                    <a:lnTo>
                      <a:pt x="460" y="133"/>
                    </a:lnTo>
                    <a:lnTo>
                      <a:pt x="463" y="133"/>
                    </a:lnTo>
                    <a:lnTo>
                      <a:pt x="463" y="133"/>
                    </a:lnTo>
                    <a:close/>
                  </a:path>
                </a:pathLst>
              </a:custGeom>
              <a:grpFill/>
              <a:ln w="4826" cap="rnd">
                <a:solidFill>
                  <a:schemeClr val="bg1"/>
                </a:solidFill>
                <a:prstDash val="solid"/>
                <a:round/>
                <a:headEnd/>
                <a:tailEnd/>
              </a:ln>
            </p:spPr>
            <p:txBody>
              <a:bodyPr/>
              <a:lstStyle/>
              <a:p>
                <a:pPr>
                  <a:defRPr/>
                </a:pPr>
                <a:endParaRPr lang="en-US">
                  <a:latin typeface="Arial" charset="0"/>
                </a:endParaRPr>
              </a:p>
            </p:txBody>
          </p:sp>
          <p:sp>
            <p:nvSpPr>
              <p:cNvPr id="67" name="Freeform 106"/>
              <p:cNvSpPr>
                <a:spLocks noEditPoints="1"/>
              </p:cNvSpPr>
              <p:nvPr/>
            </p:nvSpPr>
            <p:spPr bwMode="auto">
              <a:xfrm>
                <a:off x="6221413" y="3367088"/>
                <a:ext cx="1158875" cy="550862"/>
              </a:xfrm>
              <a:custGeom>
                <a:avLst/>
                <a:gdLst/>
                <a:ahLst/>
                <a:cxnLst>
                  <a:cxn ang="0">
                    <a:pos x="4" y="200"/>
                  </a:cxn>
                  <a:cxn ang="0">
                    <a:pos x="16" y="192"/>
                  </a:cxn>
                  <a:cxn ang="0">
                    <a:pos x="24" y="175"/>
                  </a:cxn>
                  <a:cxn ang="0">
                    <a:pos x="43" y="169"/>
                  </a:cxn>
                  <a:cxn ang="0">
                    <a:pos x="58" y="158"/>
                  </a:cxn>
                  <a:cxn ang="0">
                    <a:pos x="66" y="147"/>
                  </a:cxn>
                  <a:cxn ang="0">
                    <a:pos x="80" y="136"/>
                  </a:cxn>
                  <a:cxn ang="0">
                    <a:pos x="88" y="128"/>
                  </a:cxn>
                  <a:cxn ang="0">
                    <a:pos x="97" y="119"/>
                  </a:cxn>
                  <a:cxn ang="0">
                    <a:pos x="103" y="123"/>
                  </a:cxn>
                  <a:cxn ang="0">
                    <a:pos x="117" y="109"/>
                  </a:cxn>
                  <a:cxn ang="0">
                    <a:pos x="133" y="106"/>
                  </a:cxn>
                  <a:cxn ang="0">
                    <a:pos x="149" y="86"/>
                  </a:cxn>
                  <a:cxn ang="0">
                    <a:pos x="149" y="63"/>
                  </a:cxn>
                  <a:cxn ang="0">
                    <a:pos x="225" y="55"/>
                  </a:cxn>
                  <a:cxn ang="0">
                    <a:pos x="300" y="42"/>
                  </a:cxn>
                  <a:cxn ang="0">
                    <a:pos x="356" y="31"/>
                  </a:cxn>
                  <a:cxn ang="0">
                    <a:pos x="425" y="17"/>
                  </a:cxn>
                  <a:cxn ang="0">
                    <a:pos x="478" y="6"/>
                  </a:cxn>
                  <a:cxn ang="0">
                    <a:pos x="501" y="13"/>
                  </a:cxn>
                  <a:cxn ang="0">
                    <a:pos x="506" y="19"/>
                  </a:cxn>
                  <a:cxn ang="0">
                    <a:pos x="506" y="27"/>
                  </a:cxn>
                  <a:cxn ang="0">
                    <a:pos x="490" y="25"/>
                  </a:cxn>
                  <a:cxn ang="0">
                    <a:pos x="486" y="35"/>
                  </a:cxn>
                  <a:cxn ang="0">
                    <a:pos x="472" y="56"/>
                  </a:cxn>
                  <a:cxn ang="0">
                    <a:pos x="459" y="33"/>
                  </a:cxn>
                  <a:cxn ang="0">
                    <a:pos x="458" y="39"/>
                  </a:cxn>
                  <a:cxn ang="0">
                    <a:pos x="482" y="56"/>
                  </a:cxn>
                  <a:cxn ang="0">
                    <a:pos x="507" y="72"/>
                  </a:cxn>
                  <a:cxn ang="0">
                    <a:pos x="511" y="58"/>
                  </a:cxn>
                  <a:cxn ang="0">
                    <a:pos x="521" y="80"/>
                  </a:cxn>
                  <a:cxn ang="0">
                    <a:pos x="489" y="97"/>
                  </a:cxn>
                  <a:cxn ang="0">
                    <a:pos x="479" y="106"/>
                  </a:cxn>
                  <a:cxn ang="0">
                    <a:pos x="482" y="119"/>
                  </a:cxn>
                  <a:cxn ang="0">
                    <a:pos x="486" y="131"/>
                  </a:cxn>
                  <a:cxn ang="0">
                    <a:pos x="465" y="141"/>
                  </a:cxn>
                  <a:cxn ang="0">
                    <a:pos x="470" y="152"/>
                  </a:cxn>
                  <a:cxn ang="0">
                    <a:pos x="500" y="144"/>
                  </a:cxn>
                  <a:cxn ang="0">
                    <a:pos x="492" y="166"/>
                  </a:cxn>
                  <a:cxn ang="0">
                    <a:pos x="439" y="200"/>
                  </a:cxn>
                  <a:cxn ang="0">
                    <a:pos x="422" y="226"/>
                  </a:cxn>
                  <a:cxn ang="0">
                    <a:pos x="415" y="253"/>
                  </a:cxn>
                  <a:cxn ang="0">
                    <a:pos x="314" y="208"/>
                  </a:cxn>
                  <a:cxn ang="0">
                    <a:pos x="242" y="205"/>
                  </a:cxn>
                  <a:cxn ang="0">
                    <a:pos x="214" y="184"/>
                  </a:cxn>
                  <a:cxn ang="0">
                    <a:pos x="206" y="181"/>
                  </a:cxn>
                  <a:cxn ang="0">
                    <a:pos x="147" y="186"/>
                  </a:cxn>
                  <a:cxn ang="0">
                    <a:pos x="124" y="191"/>
                  </a:cxn>
                  <a:cxn ang="0">
                    <a:pos x="113" y="194"/>
                  </a:cxn>
                  <a:cxn ang="0">
                    <a:pos x="103" y="201"/>
                  </a:cxn>
                  <a:cxn ang="0">
                    <a:pos x="52" y="217"/>
                  </a:cxn>
                  <a:cxn ang="0">
                    <a:pos x="497" y="3"/>
                  </a:cxn>
                  <a:cxn ang="0">
                    <a:pos x="500" y="5"/>
                  </a:cxn>
                  <a:cxn ang="0">
                    <a:pos x="518" y="27"/>
                  </a:cxn>
                  <a:cxn ang="0">
                    <a:pos x="503" y="2"/>
                  </a:cxn>
                  <a:cxn ang="0">
                    <a:pos x="551" y="109"/>
                  </a:cxn>
                  <a:cxn ang="0">
                    <a:pos x="545" y="70"/>
                  </a:cxn>
                  <a:cxn ang="0">
                    <a:pos x="537" y="116"/>
                  </a:cxn>
                  <a:cxn ang="0">
                    <a:pos x="523" y="128"/>
                  </a:cxn>
                  <a:cxn ang="0">
                    <a:pos x="503" y="159"/>
                  </a:cxn>
                  <a:cxn ang="0">
                    <a:pos x="500" y="176"/>
                  </a:cxn>
                </a:cxnLst>
                <a:rect l="0" t="0" r="r" b="b"/>
                <a:pathLst>
                  <a:path w="551" h="262">
                    <a:moveTo>
                      <a:pt x="22" y="222"/>
                    </a:moveTo>
                    <a:lnTo>
                      <a:pt x="14" y="222"/>
                    </a:lnTo>
                    <a:lnTo>
                      <a:pt x="0" y="223"/>
                    </a:lnTo>
                    <a:lnTo>
                      <a:pt x="0" y="205"/>
                    </a:lnTo>
                    <a:lnTo>
                      <a:pt x="4" y="200"/>
                    </a:lnTo>
                    <a:lnTo>
                      <a:pt x="7" y="201"/>
                    </a:lnTo>
                    <a:lnTo>
                      <a:pt x="13" y="200"/>
                    </a:lnTo>
                    <a:lnTo>
                      <a:pt x="16" y="197"/>
                    </a:lnTo>
                    <a:lnTo>
                      <a:pt x="16" y="195"/>
                    </a:lnTo>
                    <a:lnTo>
                      <a:pt x="16" y="192"/>
                    </a:lnTo>
                    <a:lnTo>
                      <a:pt x="16" y="187"/>
                    </a:lnTo>
                    <a:lnTo>
                      <a:pt x="16" y="186"/>
                    </a:lnTo>
                    <a:lnTo>
                      <a:pt x="19" y="181"/>
                    </a:lnTo>
                    <a:lnTo>
                      <a:pt x="22" y="178"/>
                    </a:lnTo>
                    <a:lnTo>
                      <a:pt x="24" y="175"/>
                    </a:lnTo>
                    <a:lnTo>
                      <a:pt x="27" y="175"/>
                    </a:lnTo>
                    <a:lnTo>
                      <a:pt x="30" y="172"/>
                    </a:lnTo>
                    <a:lnTo>
                      <a:pt x="36" y="169"/>
                    </a:lnTo>
                    <a:lnTo>
                      <a:pt x="39" y="169"/>
                    </a:lnTo>
                    <a:lnTo>
                      <a:pt x="43" y="169"/>
                    </a:lnTo>
                    <a:lnTo>
                      <a:pt x="47" y="169"/>
                    </a:lnTo>
                    <a:lnTo>
                      <a:pt x="49" y="164"/>
                    </a:lnTo>
                    <a:lnTo>
                      <a:pt x="53" y="161"/>
                    </a:lnTo>
                    <a:lnTo>
                      <a:pt x="55" y="159"/>
                    </a:lnTo>
                    <a:lnTo>
                      <a:pt x="58" y="158"/>
                    </a:lnTo>
                    <a:lnTo>
                      <a:pt x="60" y="155"/>
                    </a:lnTo>
                    <a:lnTo>
                      <a:pt x="60" y="153"/>
                    </a:lnTo>
                    <a:lnTo>
                      <a:pt x="61" y="153"/>
                    </a:lnTo>
                    <a:lnTo>
                      <a:pt x="64" y="150"/>
                    </a:lnTo>
                    <a:lnTo>
                      <a:pt x="66" y="147"/>
                    </a:lnTo>
                    <a:lnTo>
                      <a:pt x="69" y="147"/>
                    </a:lnTo>
                    <a:lnTo>
                      <a:pt x="72" y="145"/>
                    </a:lnTo>
                    <a:lnTo>
                      <a:pt x="77" y="145"/>
                    </a:lnTo>
                    <a:lnTo>
                      <a:pt x="78" y="144"/>
                    </a:lnTo>
                    <a:lnTo>
                      <a:pt x="80" y="136"/>
                    </a:lnTo>
                    <a:lnTo>
                      <a:pt x="78" y="131"/>
                    </a:lnTo>
                    <a:lnTo>
                      <a:pt x="80" y="130"/>
                    </a:lnTo>
                    <a:lnTo>
                      <a:pt x="83" y="130"/>
                    </a:lnTo>
                    <a:lnTo>
                      <a:pt x="86" y="131"/>
                    </a:lnTo>
                    <a:lnTo>
                      <a:pt x="88" y="128"/>
                    </a:lnTo>
                    <a:lnTo>
                      <a:pt x="88" y="125"/>
                    </a:lnTo>
                    <a:lnTo>
                      <a:pt x="88" y="123"/>
                    </a:lnTo>
                    <a:lnTo>
                      <a:pt x="94" y="119"/>
                    </a:lnTo>
                    <a:lnTo>
                      <a:pt x="96" y="119"/>
                    </a:lnTo>
                    <a:lnTo>
                      <a:pt x="97" y="119"/>
                    </a:lnTo>
                    <a:lnTo>
                      <a:pt x="99" y="120"/>
                    </a:lnTo>
                    <a:lnTo>
                      <a:pt x="97" y="122"/>
                    </a:lnTo>
                    <a:lnTo>
                      <a:pt x="99" y="125"/>
                    </a:lnTo>
                    <a:lnTo>
                      <a:pt x="102" y="125"/>
                    </a:lnTo>
                    <a:lnTo>
                      <a:pt x="103" y="123"/>
                    </a:lnTo>
                    <a:lnTo>
                      <a:pt x="107" y="122"/>
                    </a:lnTo>
                    <a:lnTo>
                      <a:pt x="110" y="114"/>
                    </a:lnTo>
                    <a:lnTo>
                      <a:pt x="111" y="113"/>
                    </a:lnTo>
                    <a:lnTo>
                      <a:pt x="114" y="109"/>
                    </a:lnTo>
                    <a:lnTo>
                      <a:pt x="117" y="109"/>
                    </a:lnTo>
                    <a:lnTo>
                      <a:pt x="121" y="106"/>
                    </a:lnTo>
                    <a:lnTo>
                      <a:pt x="124" y="106"/>
                    </a:lnTo>
                    <a:lnTo>
                      <a:pt x="127" y="109"/>
                    </a:lnTo>
                    <a:lnTo>
                      <a:pt x="130" y="109"/>
                    </a:lnTo>
                    <a:lnTo>
                      <a:pt x="133" y="106"/>
                    </a:lnTo>
                    <a:lnTo>
                      <a:pt x="136" y="94"/>
                    </a:lnTo>
                    <a:lnTo>
                      <a:pt x="138" y="91"/>
                    </a:lnTo>
                    <a:lnTo>
                      <a:pt x="141" y="88"/>
                    </a:lnTo>
                    <a:lnTo>
                      <a:pt x="147" y="86"/>
                    </a:lnTo>
                    <a:lnTo>
                      <a:pt x="149" y="86"/>
                    </a:lnTo>
                    <a:lnTo>
                      <a:pt x="147" y="84"/>
                    </a:lnTo>
                    <a:lnTo>
                      <a:pt x="147" y="81"/>
                    </a:lnTo>
                    <a:lnTo>
                      <a:pt x="149" y="74"/>
                    </a:lnTo>
                    <a:lnTo>
                      <a:pt x="147" y="70"/>
                    </a:lnTo>
                    <a:lnTo>
                      <a:pt x="149" y="63"/>
                    </a:lnTo>
                    <a:lnTo>
                      <a:pt x="169" y="63"/>
                    </a:lnTo>
                    <a:lnTo>
                      <a:pt x="195" y="58"/>
                    </a:lnTo>
                    <a:lnTo>
                      <a:pt x="200" y="58"/>
                    </a:lnTo>
                    <a:lnTo>
                      <a:pt x="214" y="56"/>
                    </a:lnTo>
                    <a:lnTo>
                      <a:pt x="225" y="55"/>
                    </a:lnTo>
                    <a:lnTo>
                      <a:pt x="248" y="50"/>
                    </a:lnTo>
                    <a:lnTo>
                      <a:pt x="250" y="50"/>
                    </a:lnTo>
                    <a:lnTo>
                      <a:pt x="269" y="47"/>
                    </a:lnTo>
                    <a:lnTo>
                      <a:pt x="283" y="45"/>
                    </a:lnTo>
                    <a:lnTo>
                      <a:pt x="300" y="42"/>
                    </a:lnTo>
                    <a:lnTo>
                      <a:pt x="305" y="41"/>
                    </a:lnTo>
                    <a:lnTo>
                      <a:pt x="326" y="38"/>
                    </a:lnTo>
                    <a:lnTo>
                      <a:pt x="330" y="38"/>
                    </a:lnTo>
                    <a:lnTo>
                      <a:pt x="347" y="35"/>
                    </a:lnTo>
                    <a:lnTo>
                      <a:pt x="356" y="31"/>
                    </a:lnTo>
                    <a:lnTo>
                      <a:pt x="372" y="28"/>
                    </a:lnTo>
                    <a:lnTo>
                      <a:pt x="381" y="27"/>
                    </a:lnTo>
                    <a:lnTo>
                      <a:pt x="390" y="25"/>
                    </a:lnTo>
                    <a:lnTo>
                      <a:pt x="417" y="19"/>
                    </a:lnTo>
                    <a:lnTo>
                      <a:pt x="425" y="17"/>
                    </a:lnTo>
                    <a:lnTo>
                      <a:pt x="440" y="14"/>
                    </a:lnTo>
                    <a:lnTo>
                      <a:pt x="440" y="14"/>
                    </a:lnTo>
                    <a:lnTo>
                      <a:pt x="462" y="10"/>
                    </a:lnTo>
                    <a:lnTo>
                      <a:pt x="467" y="10"/>
                    </a:lnTo>
                    <a:lnTo>
                      <a:pt x="478" y="6"/>
                    </a:lnTo>
                    <a:lnTo>
                      <a:pt x="490" y="3"/>
                    </a:lnTo>
                    <a:lnTo>
                      <a:pt x="495" y="3"/>
                    </a:lnTo>
                    <a:lnTo>
                      <a:pt x="497" y="6"/>
                    </a:lnTo>
                    <a:lnTo>
                      <a:pt x="493" y="8"/>
                    </a:lnTo>
                    <a:lnTo>
                      <a:pt x="501" y="13"/>
                    </a:lnTo>
                    <a:lnTo>
                      <a:pt x="503" y="14"/>
                    </a:lnTo>
                    <a:lnTo>
                      <a:pt x="500" y="14"/>
                    </a:lnTo>
                    <a:lnTo>
                      <a:pt x="504" y="19"/>
                    </a:lnTo>
                    <a:lnTo>
                      <a:pt x="504" y="13"/>
                    </a:lnTo>
                    <a:lnTo>
                      <a:pt x="506" y="19"/>
                    </a:lnTo>
                    <a:lnTo>
                      <a:pt x="518" y="38"/>
                    </a:lnTo>
                    <a:lnTo>
                      <a:pt x="518" y="41"/>
                    </a:lnTo>
                    <a:lnTo>
                      <a:pt x="515" y="39"/>
                    </a:lnTo>
                    <a:lnTo>
                      <a:pt x="509" y="28"/>
                    </a:lnTo>
                    <a:lnTo>
                      <a:pt x="506" y="27"/>
                    </a:lnTo>
                    <a:lnTo>
                      <a:pt x="506" y="24"/>
                    </a:lnTo>
                    <a:lnTo>
                      <a:pt x="501" y="22"/>
                    </a:lnTo>
                    <a:lnTo>
                      <a:pt x="506" y="33"/>
                    </a:lnTo>
                    <a:lnTo>
                      <a:pt x="506" y="35"/>
                    </a:lnTo>
                    <a:lnTo>
                      <a:pt x="490" y="25"/>
                    </a:lnTo>
                    <a:lnTo>
                      <a:pt x="489" y="27"/>
                    </a:lnTo>
                    <a:lnTo>
                      <a:pt x="498" y="36"/>
                    </a:lnTo>
                    <a:lnTo>
                      <a:pt x="497" y="39"/>
                    </a:lnTo>
                    <a:lnTo>
                      <a:pt x="490" y="39"/>
                    </a:lnTo>
                    <a:lnTo>
                      <a:pt x="486" y="35"/>
                    </a:lnTo>
                    <a:lnTo>
                      <a:pt x="489" y="44"/>
                    </a:lnTo>
                    <a:lnTo>
                      <a:pt x="476" y="49"/>
                    </a:lnTo>
                    <a:lnTo>
                      <a:pt x="481" y="50"/>
                    </a:lnTo>
                    <a:lnTo>
                      <a:pt x="475" y="56"/>
                    </a:lnTo>
                    <a:lnTo>
                      <a:pt x="472" y="56"/>
                    </a:lnTo>
                    <a:lnTo>
                      <a:pt x="467" y="53"/>
                    </a:lnTo>
                    <a:lnTo>
                      <a:pt x="468" y="55"/>
                    </a:lnTo>
                    <a:lnTo>
                      <a:pt x="464" y="55"/>
                    </a:lnTo>
                    <a:lnTo>
                      <a:pt x="461" y="45"/>
                    </a:lnTo>
                    <a:lnTo>
                      <a:pt x="459" y="33"/>
                    </a:lnTo>
                    <a:lnTo>
                      <a:pt x="453" y="30"/>
                    </a:lnTo>
                    <a:lnTo>
                      <a:pt x="443" y="28"/>
                    </a:lnTo>
                    <a:lnTo>
                      <a:pt x="456" y="33"/>
                    </a:lnTo>
                    <a:lnTo>
                      <a:pt x="459" y="36"/>
                    </a:lnTo>
                    <a:lnTo>
                      <a:pt x="458" y="39"/>
                    </a:lnTo>
                    <a:lnTo>
                      <a:pt x="459" y="47"/>
                    </a:lnTo>
                    <a:lnTo>
                      <a:pt x="465" y="59"/>
                    </a:lnTo>
                    <a:lnTo>
                      <a:pt x="462" y="64"/>
                    </a:lnTo>
                    <a:lnTo>
                      <a:pt x="465" y="64"/>
                    </a:lnTo>
                    <a:lnTo>
                      <a:pt x="482" y="56"/>
                    </a:lnTo>
                    <a:lnTo>
                      <a:pt x="486" y="59"/>
                    </a:lnTo>
                    <a:lnTo>
                      <a:pt x="495" y="55"/>
                    </a:lnTo>
                    <a:lnTo>
                      <a:pt x="503" y="53"/>
                    </a:lnTo>
                    <a:lnTo>
                      <a:pt x="507" y="56"/>
                    </a:lnTo>
                    <a:lnTo>
                      <a:pt x="507" y="72"/>
                    </a:lnTo>
                    <a:lnTo>
                      <a:pt x="511" y="77"/>
                    </a:lnTo>
                    <a:lnTo>
                      <a:pt x="503" y="78"/>
                    </a:lnTo>
                    <a:lnTo>
                      <a:pt x="507" y="80"/>
                    </a:lnTo>
                    <a:lnTo>
                      <a:pt x="512" y="78"/>
                    </a:lnTo>
                    <a:lnTo>
                      <a:pt x="511" y="58"/>
                    </a:lnTo>
                    <a:lnTo>
                      <a:pt x="520" y="53"/>
                    </a:lnTo>
                    <a:lnTo>
                      <a:pt x="526" y="58"/>
                    </a:lnTo>
                    <a:lnTo>
                      <a:pt x="531" y="75"/>
                    </a:lnTo>
                    <a:lnTo>
                      <a:pt x="529" y="83"/>
                    </a:lnTo>
                    <a:lnTo>
                      <a:pt x="521" y="80"/>
                    </a:lnTo>
                    <a:lnTo>
                      <a:pt x="515" y="100"/>
                    </a:lnTo>
                    <a:lnTo>
                      <a:pt x="509" y="108"/>
                    </a:lnTo>
                    <a:lnTo>
                      <a:pt x="487" y="106"/>
                    </a:lnTo>
                    <a:lnTo>
                      <a:pt x="484" y="103"/>
                    </a:lnTo>
                    <a:lnTo>
                      <a:pt x="489" y="97"/>
                    </a:lnTo>
                    <a:lnTo>
                      <a:pt x="487" y="94"/>
                    </a:lnTo>
                    <a:lnTo>
                      <a:pt x="484" y="92"/>
                    </a:lnTo>
                    <a:lnTo>
                      <a:pt x="486" y="95"/>
                    </a:lnTo>
                    <a:lnTo>
                      <a:pt x="476" y="98"/>
                    </a:lnTo>
                    <a:lnTo>
                      <a:pt x="479" y="106"/>
                    </a:lnTo>
                    <a:lnTo>
                      <a:pt x="475" y="109"/>
                    </a:lnTo>
                    <a:lnTo>
                      <a:pt x="447" y="102"/>
                    </a:lnTo>
                    <a:lnTo>
                      <a:pt x="456" y="109"/>
                    </a:lnTo>
                    <a:lnTo>
                      <a:pt x="476" y="114"/>
                    </a:lnTo>
                    <a:lnTo>
                      <a:pt x="482" y="119"/>
                    </a:lnTo>
                    <a:lnTo>
                      <a:pt x="484" y="116"/>
                    </a:lnTo>
                    <a:lnTo>
                      <a:pt x="487" y="116"/>
                    </a:lnTo>
                    <a:lnTo>
                      <a:pt x="490" y="120"/>
                    </a:lnTo>
                    <a:lnTo>
                      <a:pt x="482" y="128"/>
                    </a:lnTo>
                    <a:lnTo>
                      <a:pt x="486" y="131"/>
                    </a:lnTo>
                    <a:lnTo>
                      <a:pt x="486" y="137"/>
                    </a:lnTo>
                    <a:lnTo>
                      <a:pt x="482" y="141"/>
                    </a:lnTo>
                    <a:lnTo>
                      <a:pt x="473" y="147"/>
                    </a:lnTo>
                    <a:lnTo>
                      <a:pt x="467" y="144"/>
                    </a:lnTo>
                    <a:lnTo>
                      <a:pt x="465" y="141"/>
                    </a:lnTo>
                    <a:lnTo>
                      <a:pt x="459" y="141"/>
                    </a:lnTo>
                    <a:lnTo>
                      <a:pt x="456" y="141"/>
                    </a:lnTo>
                    <a:lnTo>
                      <a:pt x="456" y="144"/>
                    </a:lnTo>
                    <a:lnTo>
                      <a:pt x="462" y="144"/>
                    </a:lnTo>
                    <a:lnTo>
                      <a:pt x="470" y="152"/>
                    </a:lnTo>
                    <a:lnTo>
                      <a:pt x="487" y="150"/>
                    </a:lnTo>
                    <a:lnTo>
                      <a:pt x="484" y="145"/>
                    </a:lnTo>
                    <a:lnTo>
                      <a:pt x="493" y="144"/>
                    </a:lnTo>
                    <a:lnTo>
                      <a:pt x="498" y="139"/>
                    </a:lnTo>
                    <a:lnTo>
                      <a:pt x="500" y="144"/>
                    </a:lnTo>
                    <a:lnTo>
                      <a:pt x="504" y="144"/>
                    </a:lnTo>
                    <a:lnTo>
                      <a:pt x="506" y="141"/>
                    </a:lnTo>
                    <a:lnTo>
                      <a:pt x="507" y="142"/>
                    </a:lnTo>
                    <a:lnTo>
                      <a:pt x="500" y="159"/>
                    </a:lnTo>
                    <a:lnTo>
                      <a:pt x="492" y="166"/>
                    </a:lnTo>
                    <a:lnTo>
                      <a:pt x="465" y="173"/>
                    </a:lnTo>
                    <a:lnTo>
                      <a:pt x="458" y="169"/>
                    </a:lnTo>
                    <a:lnTo>
                      <a:pt x="461" y="175"/>
                    </a:lnTo>
                    <a:lnTo>
                      <a:pt x="459" y="178"/>
                    </a:lnTo>
                    <a:lnTo>
                      <a:pt x="439" y="200"/>
                    </a:lnTo>
                    <a:lnTo>
                      <a:pt x="436" y="203"/>
                    </a:lnTo>
                    <a:lnTo>
                      <a:pt x="434" y="203"/>
                    </a:lnTo>
                    <a:lnTo>
                      <a:pt x="436" y="205"/>
                    </a:lnTo>
                    <a:lnTo>
                      <a:pt x="428" y="216"/>
                    </a:lnTo>
                    <a:lnTo>
                      <a:pt x="422" y="226"/>
                    </a:lnTo>
                    <a:lnTo>
                      <a:pt x="422" y="237"/>
                    </a:lnTo>
                    <a:lnTo>
                      <a:pt x="420" y="239"/>
                    </a:lnTo>
                    <a:lnTo>
                      <a:pt x="415" y="228"/>
                    </a:lnTo>
                    <a:lnTo>
                      <a:pt x="420" y="245"/>
                    </a:lnTo>
                    <a:lnTo>
                      <a:pt x="415" y="253"/>
                    </a:lnTo>
                    <a:lnTo>
                      <a:pt x="381" y="262"/>
                    </a:lnTo>
                    <a:lnTo>
                      <a:pt x="375" y="256"/>
                    </a:lnTo>
                    <a:lnTo>
                      <a:pt x="344" y="231"/>
                    </a:lnTo>
                    <a:lnTo>
                      <a:pt x="316" y="209"/>
                    </a:lnTo>
                    <a:lnTo>
                      <a:pt x="314" y="208"/>
                    </a:lnTo>
                    <a:lnTo>
                      <a:pt x="298" y="197"/>
                    </a:lnTo>
                    <a:lnTo>
                      <a:pt x="297" y="195"/>
                    </a:lnTo>
                    <a:lnTo>
                      <a:pt x="283" y="198"/>
                    </a:lnTo>
                    <a:lnTo>
                      <a:pt x="256" y="201"/>
                    </a:lnTo>
                    <a:lnTo>
                      <a:pt x="242" y="205"/>
                    </a:lnTo>
                    <a:lnTo>
                      <a:pt x="227" y="206"/>
                    </a:lnTo>
                    <a:lnTo>
                      <a:pt x="225" y="195"/>
                    </a:lnTo>
                    <a:lnTo>
                      <a:pt x="222" y="191"/>
                    </a:lnTo>
                    <a:lnTo>
                      <a:pt x="217" y="187"/>
                    </a:lnTo>
                    <a:lnTo>
                      <a:pt x="214" y="184"/>
                    </a:lnTo>
                    <a:lnTo>
                      <a:pt x="208" y="191"/>
                    </a:lnTo>
                    <a:lnTo>
                      <a:pt x="206" y="187"/>
                    </a:lnTo>
                    <a:lnTo>
                      <a:pt x="208" y="184"/>
                    </a:lnTo>
                    <a:lnTo>
                      <a:pt x="206" y="183"/>
                    </a:lnTo>
                    <a:lnTo>
                      <a:pt x="206" y="181"/>
                    </a:lnTo>
                    <a:lnTo>
                      <a:pt x="189" y="183"/>
                    </a:lnTo>
                    <a:lnTo>
                      <a:pt x="186" y="183"/>
                    </a:lnTo>
                    <a:lnTo>
                      <a:pt x="161" y="184"/>
                    </a:lnTo>
                    <a:lnTo>
                      <a:pt x="153" y="186"/>
                    </a:lnTo>
                    <a:lnTo>
                      <a:pt x="147" y="186"/>
                    </a:lnTo>
                    <a:lnTo>
                      <a:pt x="133" y="187"/>
                    </a:lnTo>
                    <a:lnTo>
                      <a:pt x="128" y="189"/>
                    </a:lnTo>
                    <a:lnTo>
                      <a:pt x="125" y="191"/>
                    </a:lnTo>
                    <a:lnTo>
                      <a:pt x="124" y="189"/>
                    </a:lnTo>
                    <a:lnTo>
                      <a:pt x="124" y="191"/>
                    </a:lnTo>
                    <a:lnTo>
                      <a:pt x="122" y="191"/>
                    </a:lnTo>
                    <a:lnTo>
                      <a:pt x="121" y="189"/>
                    </a:lnTo>
                    <a:lnTo>
                      <a:pt x="119" y="192"/>
                    </a:lnTo>
                    <a:lnTo>
                      <a:pt x="116" y="192"/>
                    </a:lnTo>
                    <a:lnTo>
                      <a:pt x="113" y="194"/>
                    </a:lnTo>
                    <a:lnTo>
                      <a:pt x="110" y="195"/>
                    </a:lnTo>
                    <a:lnTo>
                      <a:pt x="105" y="198"/>
                    </a:lnTo>
                    <a:lnTo>
                      <a:pt x="103" y="198"/>
                    </a:lnTo>
                    <a:lnTo>
                      <a:pt x="103" y="200"/>
                    </a:lnTo>
                    <a:lnTo>
                      <a:pt x="103" y="201"/>
                    </a:lnTo>
                    <a:lnTo>
                      <a:pt x="99" y="203"/>
                    </a:lnTo>
                    <a:lnTo>
                      <a:pt x="91" y="206"/>
                    </a:lnTo>
                    <a:lnTo>
                      <a:pt x="85" y="209"/>
                    </a:lnTo>
                    <a:lnTo>
                      <a:pt x="78" y="212"/>
                    </a:lnTo>
                    <a:lnTo>
                      <a:pt x="52" y="217"/>
                    </a:lnTo>
                    <a:lnTo>
                      <a:pt x="50" y="217"/>
                    </a:lnTo>
                    <a:lnTo>
                      <a:pt x="25" y="220"/>
                    </a:lnTo>
                    <a:lnTo>
                      <a:pt x="22" y="222"/>
                    </a:lnTo>
                    <a:lnTo>
                      <a:pt x="22" y="222"/>
                    </a:lnTo>
                    <a:close/>
                    <a:moveTo>
                      <a:pt x="497" y="3"/>
                    </a:moveTo>
                    <a:lnTo>
                      <a:pt x="498" y="3"/>
                    </a:lnTo>
                    <a:lnTo>
                      <a:pt x="503" y="3"/>
                    </a:lnTo>
                    <a:lnTo>
                      <a:pt x="503" y="8"/>
                    </a:lnTo>
                    <a:lnTo>
                      <a:pt x="500" y="10"/>
                    </a:lnTo>
                    <a:lnTo>
                      <a:pt x="500" y="5"/>
                    </a:lnTo>
                    <a:lnTo>
                      <a:pt x="497" y="3"/>
                    </a:lnTo>
                    <a:lnTo>
                      <a:pt x="497" y="3"/>
                    </a:lnTo>
                    <a:close/>
                    <a:moveTo>
                      <a:pt x="503" y="2"/>
                    </a:moveTo>
                    <a:lnTo>
                      <a:pt x="506" y="0"/>
                    </a:lnTo>
                    <a:lnTo>
                      <a:pt x="518" y="27"/>
                    </a:lnTo>
                    <a:lnTo>
                      <a:pt x="540" y="61"/>
                    </a:lnTo>
                    <a:lnTo>
                      <a:pt x="525" y="41"/>
                    </a:lnTo>
                    <a:lnTo>
                      <a:pt x="523" y="42"/>
                    </a:lnTo>
                    <a:lnTo>
                      <a:pt x="517" y="28"/>
                    </a:lnTo>
                    <a:lnTo>
                      <a:pt x="503" y="2"/>
                    </a:lnTo>
                    <a:lnTo>
                      <a:pt x="503" y="2"/>
                    </a:lnTo>
                    <a:close/>
                    <a:moveTo>
                      <a:pt x="545" y="70"/>
                    </a:moveTo>
                    <a:lnTo>
                      <a:pt x="540" y="63"/>
                    </a:lnTo>
                    <a:lnTo>
                      <a:pt x="548" y="75"/>
                    </a:lnTo>
                    <a:lnTo>
                      <a:pt x="551" y="109"/>
                    </a:lnTo>
                    <a:lnTo>
                      <a:pt x="537" y="116"/>
                    </a:lnTo>
                    <a:lnTo>
                      <a:pt x="540" y="109"/>
                    </a:lnTo>
                    <a:lnTo>
                      <a:pt x="551" y="103"/>
                    </a:lnTo>
                    <a:lnTo>
                      <a:pt x="548" y="80"/>
                    </a:lnTo>
                    <a:lnTo>
                      <a:pt x="545" y="70"/>
                    </a:lnTo>
                    <a:lnTo>
                      <a:pt x="545" y="70"/>
                    </a:lnTo>
                    <a:close/>
                    <a:moveTo>
                      <a:pt x="523" y="128"/>
                    </a:moveTo>
                    <a:lnTo>
                      <a:pt x="525" y="125"/>
                    </a:lnTo>
                    <a:lnTo>
                      <a:pt x="532" y="119"/>
                    </a:lnTo>
                    <a:lnTo>
                      <a:pt x="537" y="116"/>
                    </a:lnTo>
                    <a:lnTo>
                      <a:pt x="534" y="117"/>
                    </a:lnTo>
                    <a:lnTo>
                      <a:pt x="529" y="122"/>
                    </a:lnTo>
                    <a:lnTo>
                      <a:pt x="525" y="128"/>
                    </a:lnTo>
                    <a:lnTo>
                      <a:pt x="523" y="128"/>
                    </a:lnTo>
                    <a:lnTo>
                      <a:pt x="523" y="128"/>
                    </a:lnTo>
                    <a:close/>
                    <a:moveTo>
                      <a:pt x="500" y="176"/>
                    </a:moveTo>
                    <a:lnTo>
                      <a:pt x="498" y="175"/>
                    </a:lnTo>
                    <a:lnTo>
                      <a:pt x="500" y="173"/>
                    </a:lnTo>
                    <a:lnTo>
                      <a:pt x="501" y="166"/>
                    </a:lnTo>
                    <a:lnTo>
                      <a:pt x="503" y="159"/>
                    </a:lnTo>
                    <a:lnTo>
                      <a:pt x="506" y="155"/>
                    </a:lnTo>
                    <a:lnTo>
                      <a:pt x="511" y="148"/>
                    </a:lnTo>
                    <a:lnTo>
                      <a:pt x="503" y="166"/>
                    </a:lnTo>
                    <a:lnTo>
                      <a:pt x="500" y="176"/>
                    </a:lnTo>
                    <a:lnTo>
                      <a:pt x="500" y="176"/>
                    </a:lnTo>
                    <a:close/>
                  </a:path>
                </a:pathLst>
              </a:custGeom>
              <a:grpFill/>
              <a:ln w="4826" cap="rnd">
                <a:solidFill>
                  <a:schemeClr val="bg1"/>
                </a:solidFill>
                <a:prstDash val="solid"/>
                <a:round/>
                <a:headEnd/>
                <a:tailEnd/>
              </a:ln>
            </p:spPr>
            <p:txBody>
              <a:bodyPr/>
              <a:lstStyle/>
              <a:p>
                <a:pPr>
                  <a:defRPr/>
                </a:pPr>
                <a:endParaRPr lang="en-US">
                  <a:latin typeface="Arial" charset="0"/>
                </a:endParaRPr>
              </a:p>
            </p:txBody>
          </p:sp>
          <p:sp>
            <p:nvSpPr>
              <p:cNvPr id="68" name="Freeform 107"/>
              <p:cNvSpPr>
                <a:spLocks noEditPoints="1"/>
              </p:cNvSpPr>
              <p:nvPr/>
            </p:nvSpPr>
            <p:spPr bwMode="auto">
              <a:xfrm>
                <a:off x="6051550" y="3813175"/>
                <a:ext cx="714375" cy="814388"/>
              </a:xfrm>
              <a:custGeom>
                <a:avLst/>
                <a:gdLst/>
                <a:ahLst/>
                <a:cxnLst>
                  <a:cxn ang="0">
                    <a:pos x="64" y="272"/>
                  </a:cxn>
                  <a:cxn ang="0">
                    <a:pos x="66" y="258"/>
                  </a:cxn>
                  <a:cxn ang="0">
                    <a:pos x="72" y="250"/>
                  </a:cxn>
                  <a:cxn ang="0">
                    <a:pos x="67" y="241"/>
                  </a:cxn>
                  <a:cxn ang="0">
                    <a:pos x="58" y="223"/>
                  </a:cxn>
                  <a:cxn ang="0">
                    <a:pos x="53" y="211"/>
                  </a:cxn>
                  <a:cxn ang="0">
                    <a:pos x="42" y="178"/>
                  </a:cxn>
                  <a:cxn ang="0">
                    <a:pos x="24" y="108"/>
                  </a:cxn>
                  <a:cxn ang="0">
                    <a:pos x="3" y="32"/>
                  </a:cxn>
                  <a:cxn ang="0">
                    <a:pos x="41" y="16"/>
                  </a:cxn>
                  <a:cxn ang="0">
                    <a:pos x="103" y="10"/>
                  </a:cxn>
                  <a:cxn ang="0">
                    <a:pos x="159" y="5"/>
                  </a:cxn>
                  <a:cxn ang="0">
                    <a:pos x="156" y="7"/>
                  </a:cxn>
                  <a:cxn ang="0">
                    <a:pos x="152" y="13"/>
                  </a:cxn>
                  <a:cxn ang="0">
                    <a:pos x="149" y="19"/>
                  </a:cxn>
                  <a:cxn ang="0">
                    <a:pos x="150" y="32"/>
                  </a:cxn>
                  <a:cxn ang="0">
                    <a:pos x="166" y="41"/>
                  </a:cxn>
                  <a:cxn ang="0">
                    <a:pos x="183" y="49"/>
                  </a:cxn>
                  <a:cxn ang="0">
                    <a:pos x="192" y="66"/>
                  </a:cxn>
                  <a:cxn ang="0">
                    <a:pos x="206" y="85"/>
                  </a:cxn>
                  <a:cxn ang="0">
                    <a:pos x="222" y="94"/>
                  </a:cxn>
                  <a:cxn ang="0">
                    <a:pos x="234" y="110"/>
                  </a:cxn>
                  <a:cxn ang="0">
                    <a:pos x="247" y="116"/>
                  </a:cxn>
                  <a:cxn ang="0">
                    <a:pos x="255" y="125"/>
                  </a:cxn>
                  <a:cxn ang="0">
                    <a:pos x="256" y="131"/>
                  </a:cxn>
                  <a:cxn ang="0">
                    <a:pos x="262" y="136"/>
                  </a:cxn>
                  <a:cxn ang="0">
                    <a:pos x="266" y="141"/>
                  </a:cxn>
                  <a:cxn ang="0">
                    <a:pos x="278" y="150"/>
                  </a:cxn>
                  <a:cxn ang="0">
                    <a:pos x="287" y="156"/>
                  </a:cxn>
                  <a:cxn ang="0">
                    <a:pos x="290" y="167"/>
                  </a:cxn>
                  <a:cxn ang="0">
                    <a:pos x="295" y="172"/>
                  </a:cxn>
                  <a:cxn ang="0">
                    <a:pos x="297" y="181"/>
                  </a:cxn>
                  <a:cxn ang="0">
                    <a:pos x="303" y="191"/>
                  </a:cxn>
                  <a:cxn ang="0">
                    <a:pos x="314" y="199"/>
                  </a:cxn>
                  <a:cxn ang="0">
                    <a:pos x="320" y="209"/>
                  </a:cxn>
                  <a:cxn ang="0">
                    <a:pos x="325" y="228"/>
                  </a:cxn>
                  <a:cxn ang="0">
                    <a:pos x="322" y="247"/>
                  </a:cxn>
                  <a:cxn ang="0">
                    <a:pos x="320" y="245"/>
                  </a:cxn>
                  <a:cxn ang="0">
                    <a:pos x="328" y="261"/>
                  </a:cxn>
                  <a:cxn ang="0">
                    <a:pos x="326" y="272"/>
                  </a:cxn>
                  <a:cxn ang="0">
                    <a:pos x="319" y="295"/>
                  </a:cxn>
                  <a:cxn ang="0">
                    <a:pos x="319" y="312"/>
                  </a:cxn>
                  <a:cxn ang="0">
                    <a:pos x="312" y="330"/>
                  </a:cxn>
                  <a:cxn ang="0">
                    <a:pos x="309" y="350"/>
                  </a:cxn>
                  <a:cxn ang="0">
                    <a:pos x="300" y="348"/>
                  </a:cxn>
                  <a:cxn ang="0">
                    <a:pos x="286" y="345"/>
                  </a:cxn>
                  <a:cxn ang="0">
                    <a:pos x="281" y="351"/>
                  </a:cxn>
                  <a:cxn ang="0">
                    <a:pos x="284" y="379"/>
                  </a:cxn>
                  <a:cxn ang="0">
                    <a:pos x="273" y="376"/>
                  </a:cxn>
                  <a:cxn ang="0">
                    <a:pos x="245" y="372"/>
                  </a:cxn>
                  <a:cxn ang="0">
                    <a:pos x="167" y="376"/>
                  </a:cxn>
                  <a:cxn ang="0">
                    <a:pos x="91" y="381"/>
                  </a:cxn>
                  <a:cxn ang="0">
                    <a:pos x="85" y="365"/>
                  </a:cxn>
                  <a:cxn ang="0">
                    <a:pos x="75" y="347"/>
                  </a:cxn>
                  <a:cxn ang="0">
                    <a:pos x="71" y="333"/>
                  </a:cxn>
                  <a:cxn ang="0">
                    <a:pos x="71" y="311"/>
                  </a:cxn>
                  <a:cxn ang="0">
                    <a:pos x="63" y="292"/>
                  </a:cxn>
                  <a:cxn ang="0">
                    <a:pos x="317" y="337"/>
                  </a:cxn>
                </a:cxnLst>
                <a:rect l="0" t="0" r="r" b="b"/>
                <a:pathLst>
                  <a:path w="340" h="387">
                    <a:moveTo>
                      <a:pt x="63" y="292"/>
                    </a:moveTo>
                    <a:lnTo>
                      <a:pt x="63" y="292"/>
                    </a:lnTo>
                    <a:lnTo>
                      <a:pt x="61" y="286"/>
                    </a:lnTo>
                    <a:lnTo>
                      <a:pt x="63" y="281"/>
                    </a:lnTo>
                    <a:lnTo>
                      <a:pt x="64" y="275"/>
                    </a:lnTo>
                    <a:lnTo>
                      <a:pt x="64" y="272"/>
                    </a:lnTo>
                    <a:lnTo>
                      <a:pt x="64" y="269"/>
                    </a:lnTo>
                    <a:lnTo>
                      <a:pt x="64" y="267"/>
                    </a:lnTo>
                    <a:lnTo>
                      <a:pt x="64" y="266"/>
                    </a:lnTo>
                    <a:lnTo>
                      <a:pt x="64" y="262"/>
                    </a:lnTo>
                    <a:lnTo>
                      <a:pt x="66" y="259"/>
                    </a:lnTo>
                    <a:lnTo>
                      <a:pt x="66" y="258"/>
                    </a:lnTo>
                    <a:lnTo>
                      <a:pt x="69" y="256"/>
                    </a:lnTo>
                    <a:lnTo>
                      <a:pt x="69" y="255"/>
                    </a:lnTo>
                    <a:lnTo>
                      <a:pt x="72" y="253"/>
                    </a:lnTo>
                    <a:lnTo>
                      <a:pt x="72" y="253"/>
                    </a:lnTo>
                    <a:lnTo>
                      <a:pt x="72" y="250"/>
                    </a:lnTo>
                    <a:lnTo>
                      <a:pt x="72" y="250"/>
                    </a:lnTo>
                    <a:lnTo>
                      <a:pt x="74" y="250"/>
                    </a:lnTo>
                    <a:lnTo>
                      <a:pt x="74" y="248"/>
                    </a:lnTo>
                    <a:lnTo>
                      <a:pt x="71" y="247"/>
                    </a:lnTo>
                    <a:lnTo>
                      <a:pt x="66" y="244"/>
                    </a:lnTo>
                    <a:lnTo>
                      <a:pt x="66" y="244"/>
                    </a:lnTo>
                    <a:lnTo>
                      <a:pt x="67" y="241"/>
                    </a:lnTo>
                    <a:lnTo>
                      <a:pt x="66" y="239"/>
                    </a:lnTo>
                    <a:lnTo>
                      <a:pt x="66" y="239"/>
                    </a:lnTo>
                    <a:lnTo>
                      <a:pt x="67" y="236"/>
                    </a:lnTo>
                    <a:lnTo>
                      <a:pt x="66" y="234"/>
                    </a:lnTo>
                    <a:lnTo>
                      <a:pt x="64" y="228"/>
                    </a:lnTo>
                    <a:lnTo>
                      <a:pt x="58" y="223"/>
                    </a:lnTo>
                    <a:lnTo>
                      <a:pt x="56" y="222"/>
                    </a:lnTo>
                    <a:lnTo>
                      <a:pt x="56" y="219"/>
                    </a:lnTo>
                    <a:lnTo>
                      <a:pt x="56" y="219"/>
                    </a:lnTo>
                    <a:lnTo>
                      <a:pt x="56" y="216"/>
                    </a:lnTo>
                    <a:lnTo>
                      <a:pt x="55" y="214"/>
                    </a:lnTo>
                    <a:lnTo>
                      <a:pt x="53" y="211"/>
                    </a:lnTo>
                    <a:lnTo>
                      <a:pt x="53" y="209"/>
                    </a:lnTo>
                    <a:lnTo>
                      <a:pt x="53" y="209"/>
                    </a:lnTo>
                    <a:lnTo>
                      <a:pt x="53" y="208"/>
                    </a:lnTo>
                    <a:lnTo>
                      <a:pt x="50" y="205"/>
                    </a:lnTo>
                    <a:lnTo>
                      <a:pt x="49" y="200"/>
                    </a:lnTo>
                    <a:lnTo>
                      <a:pt x="42" y="178"/>
                    </a:lnTo>
                    <a:lnTo>
                      <a:pt x="42" y="178"/>
                    </a:lnTo>
                    <a:lnTo>
                      <a:pt x="35" y="153"/>
                    </a:lnTo>
                    <a:lnTo>
                      <a:pt x="35" y="147"/>
                    </a:lnTo>
                    <a:lnTo>
                      <a:pt x="32" y="135"/>
                    </a:lnTo>
                    <a:lnTo>
                      <a:pt x="25" y="113"/>
                    </a:lnTo>
                    <a:lnTo>
                      <a:pt x="24" y="108"/>
                    </a:lnTo>
                    <a:lnTo>
                      <a:pt x="21" y="97"/>
                    </a:lnTo>
                    <a:lnTo>
                      <a:pt x="16" y="80"/>
                    </a:lnTo>
                    <a:lnTo>
                      <a:pt x="11" y="61"/>
                    </a:lnTo>
                    <a:lnTo>
                      <a:pt x="10" y="55"/>
                    </a:lnTo>
                    <a:lnTo>
                      <a:pt x="8" y="52"/>
                    </a:lnTo>
                    <a:lnTo>
                      <a:pt x="3" y="32"/>
                    </a:lnTo>
                    <a:lnTo>
                      <a:pt x="0" y="21"/>
                    </a:lnTo>
                    <a:lnTo>
                      <a:pt x="10" y="21"/>
                    </a:lnTo>
                    <a:lnTo>
                      <a:pt x="16" y="19"/>
                    </a:lnTo>
                    <a:lnTo>
                      <a:pt x="22" y="19"/>
                    </a:lnTo>
                    <a:lnTo>
                      <a:pt x="41" y="16"/>
                    </a:lnTo>
                    <a:lnTo>
                      <a:pt x="41" y="16"/>
                    </a:lnTo>
                    <a:lnTo>
                      <a:pt x="52" y="16"/>
                    </a:lnTo>
                    <a:lnTo>
                      <a:pt x="53" y="14"/>
                    </a:lnTo>
                    <a:lnTo>
                      <a:pt x="63" y="14"/>
                    </a:lnTo>
                    <a:lnTo>
                      <a:pt x="81" y="11"/>
                    </a:lnTo>
                    <a:lnTo>
                      <a:pt x="95" y="10"/>
                    </a:lnTo>
                    <a:lnTo>
                      <a:pt x="103" y="10"/>
                    </a:lnTo>
                    <a:lnTo>
                      <a:pt x="106" y="8"/>
                    </a:lnTo>
                    <a:lnTo>
                      <a:pt x="131" y="5"/>
                    </a:lnTo>
                    <a:lnTo>
                      <a:pt x="133" y="5"/>
                    </a:lnTo>
                    <a:lnTo>
                      <a:pt x="159" y="0"/>
                    </a:lnTo>
                    <a:lnTo>
                      <a:pt x="159" y="2"/>
                    </a:lnTo>
                    <a:lnTo>
                      <a:pt x="159" y="5"/>
                    </a:lnTo>
                    <a:lnTo>
                      <a:pt x="159" y="4"/>
                    </a:lnTo>
                    <a:lnTo>
                      <a:pt x="158" y="5"/>
                    </a:lnTo>
                    <a:lnTo>
                      <a:pt x="159" y="7"/>
                    </a:lnTo>
                    <a:lnTo>
                      <a:pt x="159" y="7"/>
                    </a:lnTo>
                    <a:lnTo>
                      <a:pt x="158" y="7"/>
                    </a:lnTo>
                    <a:lnTo>
                      <a:pt x="156" y="7"/>
                    </a:lnTo>
                    <a:lnTo>
                      <a:pt x="156" y="8"/>
                    </a:lnTo>
                    <a:lnTo>
                      <a:pt x="155" y="10"/>
                    </a:lnTo>
                    <a:lnTo>
                      <a:pt x="155" y="11"/>
                    </a:lnTo>
                    <a:lnTo>
                      <a:pt x="153" y="11"/>
                    </a:lnTo>
                    <a:lnTo>
                      <a:pt x="153" y="13"/>
                    </a:lnTo>
                    <a:lnTo>
                      <a:pt x="152" y="13"/>
                    </a:lnTo>
                    <a:lnTo>
                      <a:pt x="153" y="13"/>
                    </a:lnTo>
                    <a:lnTo>
                      <a:pt x="152" y="14"/>
                    </a:lnTo>
                    <a:lnTo>
                      <a:pt x="152" y="16"/>
                    </a:lnTo>
                    <a:lnTo>
                      <a:pt x="150" y="16"/>
                    </a:lnTo>
                    <a:lnTo>
                      <a:pt x="150" y="18"/>
                    </a:lnTo>
                    <a:lnTo>
                      <a:pt x="149" y="19"/>
                    </a:lnTo>
                    <a:lnTo>
                      <a:pt x="147" y="21"/>
                    </a:lnTo>
                    <a:lnTo>
                      <a:pt x="149" y="24"/>
                    </a:lnTo>
                    <a:lnTo>
                      <a:pt x="147" y="25"/>
                    </a:lnTo>
                    <a:lnTo>
                      <a:pt x="147" y="28"/>
                    </a:lnTo>
                    <a:lnTo>
                      <a:pt x="149" y="30"/>
                    </a:lnTo>
                    <a:lnTo>
                      <a:pt x="150" y="32"/>
                    </a:lnTo>
                    <a:lnTo>
                      <a:pt x="155" y="35"/>
                    </a:lnTo>
                    <a:lnTo>
                      <a:pt x="159" y="35"/>
                    </a:lnTo>
                    <a:lnTo>
                      <a:pt x="161" y="38"/>
                    </a:lnTo>
                    <a:lnTo>
                      <a:pt x="163" y="38"/>
                    </a:lnTo>
                    <a:lnTo>
                      <a:pt x="164" y="41"/>
                    </a:lnTo>
                    <a:lnTo>
                      <a:pt x="166" y="41"/>
                    </a:lnTo>
                    <a:lnTo>
                      <a:pt x="169" y="44"/>
                    </a:lnTo>
                    <a:lnTo>
                      <a:pt x="172" y="46"/>
                    </a:lnTo>
                    <a:lnTo>
                      <a:pt x="173" y="44"/>
                    </a:lnTo>
                    <a:lnTo>
                      <a:pt x="178" y="44"/>
                    </a:lnTo>
                    <a:lnTo>
                      <a:pt x="181" y="46"/>
                    </a:lnTo>
                    <a:lnTo>
                      <a:pt x="183" y="49"/>
                    </a:lnTo>
                    <a:lnTo>
                      <a:pt x="184" y="52"/>
                    </a:lnTo>
                    <a:lnTo>
                      <a:pt x="186" y="55"/>
                    </a:lnTo>
                    <a:lnTo>
                      <a:pt x="188" y="58"/>
                    </a:lnTo>
                    <a:lnTo>
                      <a:pt x="189" y="60"/>
                    </a:lnTo>
                    <a:lnTo>
                      <a:pt x="191" y="63"/>
                    </a:lnTo>
                    <a:lnTo>
                      <a:pt x="192" y="66"/>
                    </a:lnTo>
                    <a:lnTo>
                      <a:pt x="192" y="69"/>
                    </a:lnTo>
                    <a:lnTo>
                      <a:pt x="198" y="72"/>
                    </a:lnTo>
                    <a:lnTo>
                      <a:pt x="203" y="78"/>
                    </a:lnTo>
                    <a:lnTo>
                      <a:pt x="203" y="80"/>
                    </a:lnTo>
                    <a:lnTo>
                      <a:pt x="206" y="85"/>
                    </a:lnTo>
                    <a:lnTo>
                      <a:pt x="206" y="85"/>
                    </a:lnTo>
                    <a:lnTo>
                      <a:pt x="209" y="88"/>
                    </a:lnTo>
                    <a:lnTo>
                      <a:pt x="214" y="91"/>
                    </a:lnTo>
                    <a:lnTo>
                      <a:pt x="216" y="92"/>
                    </a:lnTo>
                    <a:lnTo>
                      <a:pt x="219" y="92"/>
                    </a:lnTo>
                    <a:lnTo>
                      <a:pt x="220" y="94"/>
                    </a:lnTo>
                    <a:lnTo>
                      <a:pt x="222" y="94"/>
                    </a:lnTo>
                    <a:lnTo>
                      <a:pt x="225" y="96"/>
                    </a:lnTo>
                    <a:lnTo>
                      <a:pt x="225" y="97"/>
                    </a:lnTo>
                    <a:lnTo>
                      <a:pt x="228" y="99"/>
                    </a:lnTo>
                    <a:lnTo>
                      <a:pt x="231" y="105"/>
                    </a:lnTo>
                    <a:lnTo>
                      <a:pt x="231" y="105"/>
                    </a:lnTo>
                    <a:lnTo>
                      <a:pt x="234" y="110"/>
                    </a:lnTo>
                    <a:lnTo>
                      <a:pt x="236" y="110"/>
                    </a:lnTo>
                    <a:lnTo>
                      <a:pt x="237" y="113"/>
                    </a:lnTo>
                    <a:lnTo>
                      <a:pt x="239" y="113"/>
                    </a:lnTo>
                    <a:lnTo>
                      <a:pt x="244" y="113"/>
                    </a:lnTo>
                    <a:lnTo>
                      <a:pt x="245" y="116"/>
                    </a:lnTo>
                    <a:lnTo>
                      <a:pt x="247" y="116"/>
                    </a:lnTo>
                    <a:lnTo>
                      <a:pt x="248" y="117"/>
                    </a:lnTo>
                    <a:lnTo>
                      <a:pt x="250" y="119"/>
                    </a:lnTo>
                    <a:lnTo>
                      <a:pt x="253" y="121"/>
                    </a:lnTo>
                    <a:lnTo>
                      <a:pt x="255" y="122"/>
                    </a:lnTo>
                    <a:lnTo>
                      <a:pt x="253" y="124"/>
                    </a:lnTo>
                    <a:lnTo>
                      <a:pt x="255" y="125"/>
                    </a:lnTo>
                    <a:lnTo>
                      <a:pt x="253" y="125"/>
                    </a:lnTo>
                    <a:lnTo>
                      <a:pt x="255" y="128"/>
                    </a:lnTo>
                    <a:lnTo>
                      <a:pt x="253" y="128"/>
                    </a:lnTo>
                    <a:lnTo>
                      <a:pt x="255" y="131"/>
                    </a:lnTo>
                    <a:lnTo>
                      <a:pt x="256" y="131"/>
                    </a:lnTo>
                    <a:lnTo>
                      <a:pt x="256" y="131"/>
                    </a:lnTo>
                    <a:lnTo>
                      <a:pt x="258" y="131"/>
                    </a:lnTo>
                    <a:lnTo>
                      <a:pt x="259" y="135"/>
                    </a:lnTo>
                    <a:lnTo>
                      <a:pt x="259" y="133"/>
                    </a:lnTo>
                    <a:lnTo>
                      <a:pt x="261" y="133"/>
                    </a:lnTo>
                    <a:lnTo>
                      <a:pt x="259" y="135"/>
                    </a:lnTo>
                    <a:lnTo>
                      <a:pt x="262" y="136"/>
                    </a:lnTo>
                    <a:lnTo>
                      <a:pt x="261" y="136"/>
                    </a:lnTo>
                    <a:lnTo>
                      <a:pt x="262" y="138"/>
                    </a:lnTo>
                    <a:lnTo>
                      <a:pt x="261" y="139"/>
                    </a:lnTo>
                    <a:lnTo>
                      <a:pt x="264" y="141"/>
                    </a:lnTo>
                    <a:lnTo>
                      <a:pt x="266" y="141"/>
                    </a:lnTo>
                    <a:lnTo>
                      <a:pt x="266" y="141"/>
                    </a:lnTo>
                    <a:lnTo>
                      <a:pt x="267" y="141"/>
                    </a:lnTo>
                    <a:lnTo>
                      <a:pt x="267" y="142"/>
                    </a:lnTo>
                    <a:lnTo>
                      <a:pt x="269" y="144"/>
                    </a:lnTo>
                    <a:lnTo>
                      <a:pt x="269" y="147"/>
                    </a:lnTo>
                    <a:lnTo>
                      <a:pt x="272" y="147"/>
                    </a:lnTo>
                    <a:lnTo>
                      <a:pt x="278" y="150"/>
                    </a:lnTo>
                    <a:lnTo>
                      <a:pt x="280" y="152"/>
                    </a:lnTo>
                    <a:lnTo>
                      <a:pt x="283" y="152"/>
                    </a:lnTo>
                    <a:lnTo>
                      <a:pt x="284" y="153"/>
                    </a:lnTo>
                    <a:lnTo>
                      <a:pt x="284" y="153"/>
                    </a:lnTo>
                    <a:lnTo>
                      <a:pt x="286" y="155"/>
                    </a:lnTo>
                    <a:lnTo>
                      <a:pt x="287" y="156"/>
                    </a:lnTo>
                    <a:lnTo>
                      <a:pt x="287" y="160"/>
                    </a:lnTo>
                    <a:lnTo>
                      <a:pt x="287" y="160"/>
                    </a:lnTo>
                    <a:lnTo>
                      <a:pt x="287" y="161"/>
                    </a:lnTo>
                    <a:lnTo>
                      <a:pt x="290" y="166"/>
                    </a:lnTo>
                    <a:lnTo>
                      <a:pt x="290" y="164"/>
                    </a:lnTo>
                    <a:lnTo>
                      <a:pt x="290" y="167"/>
                    </a:lnTo>
                    <a:lnTo>
                      <a:pt x="292" y="167"/>
                    </a:lnTo>
                    <a:lnTo>
                      <a:pt x="292" y="169"/>
                    </a:lnTo>
                    <a:lnTo>
                      <a:pt x="294" y="169"/>
                    </a:lnTo>
                    <a:lnTo>
                      <a:pt x="294" y="170"/>
                    </a:lnTo>
                    <a:lnTo>
                      <a:pt x="294" y="170"/>
                    </a:lnTo>
                    <a:lnTo>
                      <a:pt x="295" y="172"/>
                    </a:lnTo>
                    <a:lnTo>
                      <a:pt x="294" y="174"/>
                    </a:lnTo>
                    <a:lnTo>
                      <a:pt x="295" y="177"/>
                    </a:lnTo>
                    <a:lnTo>
                      <a:pt x="295" y="177"/>
                    </a:lnTo>
                    <a:lnTo>
                      <a:pt x="297" y="178"/>
                    </a:lnTo>
                    <a:lnTo>
                      <a:pt x="297" y="181"/>
                    </a:lnTo>
                    <a:lnTo>
                      <a:pt x="297" y="181"/>
                    </a:lnTo>
                    <a:lnTo>
                      <a:pt x="298" y="184"/>
                    </a:lnTo>
                    <a:lnTo>
                      <a:pt x="298" y="188"/>
                    </a:lnTo>
                    <a:lnTo>
                      <a:pt x="300" y="189"/>
                    </a:lnTo>
                    <a:lnTo>
                      <a:pt x="301" y="191"/>
                    </a:lnTo>
                    <a:lnTo>
                      <a:pt x="301" y="191"/>
                    </a:lnTo>
                    <a:lnTo>
                      <a:pt x="303" y="191"/>
                    </a:lnTo>
                    <a:lnTo>
                      <a:pt x="303" y="191"/>
                    </a:lnTo>
                    <a:lnTo>
                      <a:pt x="306" y="191"/>
                    </a:lnTo>
                    <a:lnTo>
                      <a:pt x="308" y="192"/>
                    </a:lnTo>
                    <a:lnTo>
                      <a:pt x="309" y="194"/>
                    </a:lnTo>
                    <a:lnTo>
                      <a:pt x="311" y="194"/>
                    </a:lnTo>
                    <a:lnTo>
                      <a:pt x="314" y="199"/>
                    </a:lnTo>
                    <a:lnTo>
                      <a:pt x="314" y="203"/>
                    </a:lnTo>
                    <a:lnTo>
                      <a:pt x="315" y="205"/>
                    </a:lnTo>
                    <a:lnTo>
                      <a:pt x="315" y="206"/>
                    </a:lnTo>
                    <a:lnTo>
                      <a:pt x="319" y="209"/>
                    </a:lnTo>
                    <a:lnTo>
                      <a:pt x="319" y="208"/>
                    </a:lnTo>
                    <a:lnTo>
                      <a:pt x="320" y="209"/>
                    </a:lnTo>
                    <a:lnTo>
                      <a:pt x="322" y="214"/>
                    </a:lnTo>
                    <a:lnTo>
                      <a:pt x="320" y="216"/>
                    </a:lnTo>
                    <a:lnTo>
                      <a:pt x="320" y="219"/>
                    </a:lnTo>
                    <a:lnTo>
                      <a:pt x="323" y="222"/>
                    </a:lnTo>
                    <a:lnTo>
                      <a:pt x="323" y="228"/>
                    </a:lnTo>
                    <a:lnTo>
                      <a:pt x="325" y="228"/>
                    </a:lnTo>
                    <a:lnTo>
                      <a:pt x="340" y="234"/>
                    </a:lnTo>
                    <a:lnTo>
                      <a:pt x="336" y="241"/>
                    </a:lnTo>
                    <a:lnTo>
                      <a:pt x="337" y="245"/>
                    </a:lnTo>
                    <a:lnTo>
                      <a:pt x="325" y="250"/>
                    </a:lnTo>
                    <a:lnTo>
                      <a:pt x="322" y="247"/>
                    </a:lnTo>
                    <a:lnTo>
                      <a:pt x="322" y="247"/>
                    </a:lnTo>
                    <a:lnTo>
                      <a:pt x="322" y="245"/>
                    </a:lnTo>
                    <a:lnTo>
                      <a:pt x="320" y="244"/>
                    </a:lnTo>
                    <a:lnTo>
                      <a:pt x="319" y="247"/>
                    </a:lnTo>
                    <a:lnTo>
                      <a:pt x="315" y="244"/>
                    </a:lnTo>
                    <a:lnTo>
                      <a:pt x="319" y="247"/>
                    </a:lnTo>
                    <a:lnTo>
                      <a:pt x="320" y="245"/>
                    </a:lnTo>
                    <a:lnTo>
                      <a:pt x="320" y="247"/>
                    </a:lnTo>
                    <a:lnTo>
                      <a:pt x="322" y="247"/>
                    </a:lnTo>
                    <a:lnTo>
                      <a:pt x="325" y="250"/>
                    </a:lnTo>
                    <a:lnTo>
                      <a:pt x="333" y="252"/>
                    </a:lnTo>
                    <a:lnTo>
                      <a:pt x="333" y="256"/>
                    </a:lnTo>
                    <a:lnTo>
                      <a:pt x="328" y="261"/>
                    </a:lnTo>
                    <a:lnTo>
                      <a:pt x="325" y="255"/>
                    </a:lnTo>
                    <a:lnTo>
                      <a:pt x="323" y="256"/>
                    </a:lnTo>
                    <a:lnTo>
                      <a:pt x="325" y="261"/>
                    </a:lnTo>
                    <a:lnTo>
                      <a:pt x="317" y="256"/>
                    </a:lnTo>
                    <a:lnTo>
                      <a:pt x="329" y="267"/>
                    </a:lnTo>
                    <a:lnTo>
                      <a:pt x="326" y="272"/>
                    </a:lnTo>
                    <a:lnTo>
                      <a:pt x="322" y="269"/>
                    </a:lnTo>
                    <a:lnTo>
                      <a:pt x="323" y="277"/>
                    </a:lnTo>
                    <a:lnTo>
                      <a:pt x="326" y="280"/>
                    </a:lnTo>
                    <a:lnTo>
                      <a:pt x="326" y="284"/>
                    </a:lnTo>
                    <a:lnTo>
                      <a:pt x="322" y="295"/>
                    </a:lnTo>
                    <a:lnTo>
                      <a:pt x="319" y="295"/>
                    </a:lnTo>
                    <a:lnTo>
                      <a:pt x="315" y="298"/>
                    </a:lnTo>
                    <a:lnTo>
                      <a:pt x="317" y="303"/>
                    </a:lnTo>
                    <a:lnTo>
                      <a:pt x="317" y="300"/>
                    </a:lnTo>
                    <a:lnTo>
                      <a:pt x="323" y="300"/>
                    </a:lnTo>
                    <a:lnTo>
                      <a:pt x="323" y="303"/>
                    </a:lnTo>
                    <a:lnTo>
                      <a:pt x="319" y="312"/>
                    </a:lnTo>
                    <a:lnTo>
                      <a:pt x="309" y="316"/>
                    </a:lnTo>
                    <a:lnTo>
                      <a:pt x="311" y="319"/>
                    </a:lnTo>
                    <a:lnTo>
                      <a:pt x="314" y="322"/>
                    </a:lnTo>
                    <a:lnTo>
                      <a:pt x="309" y="320"/>
                    </a:lnTo>
                    <a:lnTo>
                      <a:pt x="314" y="326"/>
                    </a:lnTo>
                    <a:lnTo>
                      <a:pt x="312" y="330"/>
                    </a:lnTo>
                    <a:lnTo>
                      <a:pt x="315" y="331"/>
                    </a:lnTo>
                    <a:lnTo>
                      <a:pt x="312" y="337"/>
                    </a:lnTo>
                    <a:lnTo>
                      <a:pt x="317" y="347"/>
                    </a:lnTo>
                    <a:lnTo>
                      <a:pt x="315" y="350"/>
                    </a:lnTo>
                    <a:lnTo>
                      <a:pt x="315" y="351"/>
                    </a:lnTo>
                    <a:lnTo>
                      <a:pt x="309" y="350"/>
                    </a:lnTo>
                    <a:lnTo>
                      <a:pt x="309" y="351"/>
                    </a:lnTo>
                    <a:lnTo>
                      <a:pt x="308" y="350"/>
                    </a:lnTo>
                    <a:lnTo>
                      <a:pt x="308" y="350"/>
                    </a:lnTo>
                    <a:lnTo>
                      <a:pt x="301" y="350"/>
                    </a:lnTo>
                    <a:lnTo>
                      <a:pt x="300" y="348"/>
                    </a:lnTo>
                    <a:lnTo>
                      <a:pt x="300" y="348"/>
                    </a:lnTo>
                    <a:lnTo>
                      <a:pt x="298" y="350"/>
                    </a:lnTo>
                    <a:lnTo>
                      <a:pt x="295" y="347"/>
                    </a:lnTo>
                    <a:lnTo>
                      <a:pt x="290" y="347"/>
                    </a:lnTo>
                    <a:lnTo>
                      <a:pt x="289" y="344"/>
                    </a:lnTo>
                    <a:lnTo>
                      <a:pt x="289" y="347"/>
                    </a:lnTo>
                    <a:lnTo>
                      <a:pt x="286" y="345"/>
                    </a:lnTo>
                    <a:lnTo>
                      <a:pt x="284" y="345"/>
                    </a:lnTo>
                    <a:lnTo>
                      <a:pt x="284" y="348"/>
                    </a:lnTo>
                    <a:lnTo>
                      <a:pt x="284" y="350"/>
                    </a:lnTo>
                    <a:lnTo>
                      <a:pt x="281" y="348"/>
                    </a:lnTo>
                    <a:lnTo>
                      <a:pt x="281" y="351"/>
                    </a:lnTo>
                    <a:lnTo>
                      <a:pt x="281" y="351"/>
                    </a:lnTo>
                    <a:lnTo>
                      <a:pt x="281" y="361"/>
                    </a:lnTo>
                    <a:lnTo>
                      <a:pt x="284" y="365"/>
                    </a:lnTo>
                    <a:lnTo>
                      <a:pt x="284" y="367"/>
                    </a:lnTo>
                    <a:lnTo>
                      <a:pt x="284" y="375"/>
                    </a:lnTo>
                    <a:lnTo>
                      <a:pt x="284" y="378"/>
                    </a:lnTo>
                    <a:lnTo>
                      <a:pt x="284" y="379"/>
                    </a:lnTo>
                    <a:lnTo>
                      <a:pt x="284" y="384"/>
                    </a:lnTo>
                    <a:lnTo>
                      <a:pt x="284" y="386"/>
                    </a:lnTo>
                    <a:lnTo>
                      <a:pt x="276" y="387"/>
                    </a:lnTo>
                    <a:lnTo>
                      <a:pt x="275" y="386"/>
                    </a:lnTo>
                    <a:lnTo>
                      <a:pt x="273" y="381"/>
                    </a:lnTo>
                    <a:lnTo>
                      <a:pt x="273" y="376"/>
                    </a:lnTo>
                    <a:lnTo>
                      <a:pt x="272" y="375"/>
                    </a:lnTo>
                    <a:lnTo>
                      <a:pt x="270" y="373"/>
                    </a:lnTo>
                    <a:lnTo>
                      <a:pt x="270" y="370"/>
                    </a:lnTo>
                    <a:lnTo>
                      <a:pt x="258" y="372"/>
                    </a:lnTo>
                    <a:lnTo>
                      <a:pt x="253" y="372"/>
                    </a:lnTo>
                    <a:lnTo>
                      <a:pt x="245" y="372"/>
                    </a:lnTo>
                    <a:lnTo>
                      <a:pt x="237" y="372"/>
                    </a:lnTo>
                    <a:lnTo>
                      <a:pt x="208" y="375"/>
                    </a:lnTo>
                    <a:lnTo>
                      <a:pt x="197" y="375"/>
                    </a:lnTo>
                    <a:lnTo>
                      <a:pt x="197" y="375"/>
                    </a:lnTo>
                    <a:lnTo>
                      <a:pt x="175" y="375"/>
                    </a:lnTo>
                    <a:lnTo>
                      <a:pt x="167" y="376"/>
                    </a:lnTo>
                    <a:lnTo>
                      <a:pt x="150" y="378"/>
                    </a:lnTo>
                    <a:lnTo>
                      <a:pt x="144" y="378"/>
                    </a:lnTo>
                    <a:lnTo>
                      <a:pt x="130" y="378"/>
                    </a:lnTo>
                    <a:lnTo>
                      <a:pt x="124" y="378"/>
                    </a:lnTo>
                    <a:lnTo>
                      <a:pt x="91" y="381"/>
                    </a:lnTo>
                    <a:lnTo>
                      <a:pt x="91" y="381"/>
                    </a:lnTo>
                    <a:lnTo>
                      <a:pt x="89" y="378"/>
                    </a:lnTo>
                    <a:lnTo>
                      <a:pt x="88" y="378"/>
                    </a:lnTo>
                    <a:lnTo>
                      <a:pt x="86" y="376"/>
                    </a:lnTo>
                    <a:lnTo>
                      <a:pt x="85" y="375"/>
                    </a:lnTo>
                    <a:lnTo>
                      <a:pt x="85" y="370"/>
                    </a:lnTo>
                    <a:lnTo>
                      <a:pt x="85" y="365"/>
                    </a:lnTo>
                    <a:lnTo>
                      <a:pt x="81" y="364"/>
                    </a:lnTo>
                    <a:lnTo>
                      <a:pt x="81" y="361"/>
                    </a:lnTo>
                    <a:lnTo>
                      <a:pt x="78" y="359"/>
                    </a:lnTo>
                    <a:lnTo>
                      <a:pt x="78" y="358"/>
                    </a:lnTo>
                    <a:lnTo>
                      <a:pt x="77" y="351"/>
                    </a:lnTo>
                    <a:lnTo>
                      <a:pt x="75" y="347"/>
                    </a:lnTo>
                    <a:lnTo>
                      <a:pt x="72" y="344"/>
                    </a:lnTo>
                    <a:lnTo>
                      <a:pt x="71" y="344"/>
                    </a:lnTo>
                    <a:lnTo>
                      <a:pt x="69" y="342"/>
                    </a:lnTo>
                    <a:lnTo>
                      <a:pt x="71" y="339"/>
                    </a:lnTo>
                    <a:lnTo>
                      <a:pt x="69" y="336"/>
                    </a:lnTo>
                    <a:lnTo>
                      <a:pt x="71" y="333"/>
                    </a:lnTo>
                    <a:lnTo>
                      <a:pt x="71" y="330"/>
                    </a:lnTo>
                    <a:lnTo>
                      <a:pt x="69" y="328"/>
                    </a:lnTo>
                    <a:lnTo>
                      <a:pt x="71" y="320"/>
                    </a:lnTo>
                    <a:lnTo>
                      <a:pt x="69" y="317"/>
                    </a:lnTo>
                    <a:lnTo>
                      <a:pt x="71" y="314"/>
                    </a:lnTo>
                    <a:lnTo>
                      <a:pt x="71" y="311"/>
                    </a:lnTo>
                    <a:lnTo>
                      <a:pt x="69" y="306"/>
                    </a:lnTo>
                    <a:lnTo>
                      <a:pt x="64" y="300"/>
                    </a:lnTo>
                    <a:lnTo>
                      <a:pt x="64" y="298"/>
                    </a:lnTo>
                    <a:lnTo>
                      <a:pt x="64" y="297"/>
                    </a:lnTo>
                    <a:lnTo>
                      <a:pt x="63" y="292"/>
                    </a:lnTo>
                    <a:lnTo>
                      <a:pt x="63" y="292"/>
                    </a:lnTo>
                    <a:close/>
                    <a:moveTo>
                      <a:pt x="315" y="334"/>
                    </a:moveTo>
                    <a:lnTo>
                      <a:pt x="319" y="328"/>
                    </a:lnTo>
                    <a:lnTo>
                      <a:pt x="320" y="330"/>
                    </a:lnTo>
                    <a:lnTo>
                      <a:pt x="320" y="350"/>
                    </a:lnTo>
                    <a:lnTo>
                      <a:pt x="319" y="348"/>
                    </a:lnTo>
                    <a:lnTo>
                      <a:pt x="317" y="337"/>
                    </a:lnTo>
                    <a:lnTo>
                      <a:pt x="314" y="336"/>
                    </a:lnTo>
                    <a:lnTo>
                      <a:pt x="315" y="334"/>
                    </a:lnTo>
                    <a:lnTo>
                      <a:pt x="315" y="334"/>
                    </a:lnTo>
                    <a:close/>
                  </a:path>
                </a:pathLst>
              </a:custGeom>
              <a:grpFill/>
              <a:ln w="4826" cap="rnd">
                <a:solidFill>
                  <a:schemeClr val="bg1"/>
                </a:solidFill>
                <a:prstDash val="solid"/>
                <a:round/>
                <a:headEnd/>
                <a:tailEnd/>
              </a:ln>
            </p:spPr>
            <p:txBody>
              <a:bodyPr/>
              <a:lstStyle/>
              <a:p>
                <a:pPr>
                  <a:defRPr/>
                </a:pPr>
                <a:endParaRPr lang="en-US">
                  <a:latin typeface="Arial" charset="0"/>
                </a:endParaRPr>
              </a:p>
            </p:txBody>
          </p:sp>
          <p:sp>
            <p:nvSpPr>
              <p:cNvPr id="69" name="Freeform 108"/>
              <p:cNvSpPr>
                <a:spLocks noEditPoints="1"/>
              </p:cNvSpPr>
              <p:nvPr/>
            </p:nvSpPr>
            <p:spPr bwMode="auto">
              <a:xfrm>
                <a:off x="6361113" y="3748088"/>
                <a:ext cx="661987" cy="549275"/>
              </a:xfrm>
              <a:custGeom>
                <a:avLst/>
                <a:gdLst/>
                <a:ahLst/>
                <a:cxnLst>
                  <a:cxn ang="0">
                    <a:pos x="119" y="172"/>
                  </a:cxn>
                  <a:cxn ang="0">
                    <a:pos x="114" y="167"/>
                  </a:cxn>
                  <a:cxn ang="0">
                    <a:pos x="112" y="164"/>
                  </a:cxn>
                  <a:cxn ang="0">
                    <a:pos x="109" y="162"/>
                  </a:cxn>
                  <a:cxn ang="0">
                    <a:pos x="106" y="156"/>
                  </a:cxn>
                  <a:cxn ang="0">
                    <a:pos x="106" y="152"/>
                  </a:cxn>
                  <a:cxn ang="0">
                    <a:pos x="98" y="147"/>
                  </a:cxn>
                  <a:cxn ang="0">
                    <a:pos x="89" y="141"/>
                  </a:cxn>
                  <a:cxn ang="0">
                    <a:pos x="81" y="130"/>
                  </a:cxn>
                  <a:cxn ang="0">
                    <a:pos x="73" y="125"/>
                  </a:cxn>
                  <a:cxn ang="0">
                    <a:pos x="62" y="119"/>
                  </a:cxn>
                  <a:cxn ang="0">
                    <a:pos x="56" y="109"/>
                  </a:cxn>
                  <a:cxn ang="0">
                    <a:pos x="44" y="94"/>
                  </a:cxn>
                  <a:cxn ang="0">
                    <a:pos x="37" y="83"/>
                  </a:cxn>
                  <a:cxn ang="0">
                    <a:pos x="26" y="75"/>
                  </a:cxn>
                  <a:cxn ang="0">
                    <a:pos x="17" y="72"/>
                  </a:cxn>
                  <a:cxn ang="0">
                    <a:pos x="8" y="66"/>
                  </a:cxn>
                  <a:cxn ang="0">
                    <a:pos x="0" y="56"/>
                  </a:cxn>
                  <a:cxn ang="0">
                    <a:pos x="3" y="49"/>
                  </a:cxn>
                  <a:cxn ang="0">
                    <a:pos x="6" y="44"/>
                  </a:cxn>
                  <a:cxn ang="0">
                    <a:pos x="8" y="42"/>
                  </a:cxn>
                  <a:cxn ang="0">
                    <a:pos x="11" y="38"/>
                  </a:cxn>
                  <a:cxn ang="0">
                    <a:pos x="12" y="35"/>
                  </a:cxn>
                  <a:cxn ang="0">
                    <a:pos x="19" y="28"/>
                  </a:cxn>
                  <a:cxn ang="0">
                    <a:pos x="37" y="19"/>
                  </a:cxn>
                  <a:cxn ang="0">
                    <a:pos x="47" y="13"/>
                  </a:cxn>
                  <a:cxn ang="0">
                    <a:pos x="56" y="10"/>
                  </a:cxn>
                  <a:cxn ang="0">
                    <a:pos x="62" y="8"/>
                  </a:cxn>
                  <a:cxn ang="0">
                    <a:pos x="95" y="3"/>
                  </a:cxn>
                  <a:cxn ang="0">
                    <a:pos x="140" y="2"/>
                  </a:cxn>
                  <a:cxn ang="0">
                    <a:pos x="148" y="3"/>
                  </a:cxn>
                  <a:cxn ang="0">
                    <a:pos x="161" y="25"/>
                  </a:cxn>
                  <a:cxn ang="0">
                    <a:pos x="231" y="14"/>
                  </a:cxn>
                  <a:cxn ang="0">
                    <a:pos x="278" y="50"/>
                  </a:cxn>
                  <a:cxn ang="0">
                    <a:pos x="315" y="83"/>
                  </a:cxn>
                  <a:cxn ang="0">
                    <a:pos x="287" y="134"/>
                  </a:cxn>
                  <a:cxn ang="0">
                    <a:pos x="285" y="150"/>
                  </a:cxn>
                  <a:cxn ang="0">
                    <a:pos x="276" y="164"/>
                  </a:cxn>
                  <a:cxn ang="0">
                    <a:pos x="265" y="175"/>
                  </a:cxn>
                  <a:cxn ang="0">
                    <a:pos x="246" y="183"/>
                  </a:cxn>
                  <a:cxn ang="0">
                    <a:pos x="248" y="194"/>
                  </a:cxn>
                  <a:cxn ang="0">
                    <a:pos x="226" y="217"/>
                  </a:cxn>
                  <a:cxn ang="0">
                    <a:pos x="218" y="219"/>
                  </a:cxn>
                  <a:cxn ang="0">
                    <a:pos x="203" y="219"/>
                  </a:cxn>
                  <a:cxn ang="0">
                    <a:pos x="217" y="234"/>
                  </a:cxn>
                  <a:cxn ang="0">
                    <a:pos x="193" y="225"/>
                  </a:cxn>
                  <a:cxn ang="0">
                    <a:pos x="192" y="231"/>
                  </a:cxn>
                  <a:cxn ang="0">
                    <a:pos x="176" y="259"/>
                  </a:cxn>
                  <a:cxn ang="0">
                    <a:pos x="175" y="245"/>
                  </a:cxn>
                  <a:cxn ang="0">
                    <a:pos x="168" y="237"/>
                  </a:cxn>
                  <a:cxn ang="0">
                    <a:pos x="164" y="225"/>
                  </a:cxn>
                  <a:cxn ang="0">
                    <a:pos x="156" y="222"/>
                  </a:cxn>
                  <a:cxn ang="0">
                    <a:pos x="153" y="220"/>
                  </a:cxn>
                  <a:cxn ang="0">
                    <a:pos x="150" y="212"/>
                  </a:cxn>
                  <a:cxn ang="0">
                    <a:pos x="147" y="205"/>
                  </a:cxn>
                  <a:cxn ang="0">
                    <a:pos x="147" y="200"/>
                  </a:cxn>
                  <a:cxn ang="0">
                    <a:pos x="143" y="195"/>
                  </a:cxn>
                  <a:cxn ang="0">
                    <a:pos x="140" y="191"/>
                  </a:cxn>
                  <a:cxn ang="0">
                    <a:pos x="137" y="184"/>
                  </a:cxn>
                  <a:cxn ang="0">
                    <a:pos x="125" y="178"/>
                  </a:cxn>
                  <a:cxn ang="0">
                    <a:pos x="120" y="173"/>
                  </a:cxn>
                  <a:cxn ang="0">
                    <a:pos x="197" y="256"/>
                  </a:cxn>
                </a:cxnLst>
                <a:rect l="0" t="0" r="r" b="b"/>
                <a:pathLst>
                  <a:path w="315" h="261">
                    <a:moveTo>
                      <a:pt x="120" y="173"/>
                    </a:moveTo>
                    <a:lnTo>
                      <a:pt x="120" y="172"/>
                    </a:lnTo>
                    <a:lnTo>
                      <a:pt x="119" y="172"/>
                    </a:lnTo>
                    <a:lnTo>
                      <a:pt x="119" y="172"/>
                    </a:lnTo>
                    <a:lnTo>
                      <a:pt x="117" y="172"/>
                    </a:lnTo>
                    <a:lnTo>
                      <a:pt x="114" y="170"/>
                    </a:lnTo>
                    <a:lnTo>
                      <a:pt x="115" y="169"/>
                    </a:lnTo>
                    <a:lnTo>
                      <a:pt x="114" y="167"/>
                    </a:lnTo>
                    <a:lnTo>
                      <a:pt x="115" y="167"/>
                    </a:lnTo>
                    <a:lnTo>
                      <a:pt x="112" y="166"/>
                    </a:lnTo>
                    <a:lnTo>
                      <a:pt x="114" y="164"/>
                    </a:lnTo>
                    <a:lnTo>
                      <a:pt x="112" y="164"/>
                    </a:lnTo>
                    <a:lnTo>
                      <a:pt x="112" y="166"/>
                    </a:lnTo>
                    <a:lnTo>
                      <a:pt x="111" y="162"/>
                    </a:lnTo>
                    <a:lnTo>
                      <a:pt x="109" y="162"/>
                    </a:lnTo>
                    <a:lnTo>
                      <a:pt x="109" y="162"/>
                    </a:lnTo>
                    <a:lnTo>
                      <a:pt x="108" y="162"/>
                    </a:lnTo>
                    <a:lnTo>
                      <a:pt x="106" y="159"/>
                    </a:lnTo>
                    <a:lnTo>
                      <a:pt x="108" y="159"/>
                    </a:lnTo>
                    <a:lnTo>
                      <a:pt x="106" y="156"/>
                    </a:lnTo>
                    <a:lnTo>
                      <a:pt x="108" y="156"/>
                    </a:lnTo>
                    <a:lnTo>
                      <a:pt x="106" y="155"/>
                    </a:lnTo>
                    <a:lnTo>
                      <a:pt x="108" y="153"/>
                    </a:lnTo>
                    <a:lnTo>
                      <a:pt x="106" y="152"/>
                    </a:lnTo>
                    <a:lnTo>
                      <a:pt x="103" y="150"/>
                    </a:lnTo>
                    <a:lnTo>
                      <a:pt x="101" y="148"/>
                    </a:lnTo>
                    <a:lnTo>
                      <a:pt x="100" y="147"/>
                    </a:lnTo>
                    <a:lnTo>
                      <a:pt x="98" y="147"/>
                    </a:lnTo>
                    <a:lnTo>
                      <a:pt x="97" y="144"/>
                    </a:lnTo>
                    <a:lnTo>
                      <a:pt x="92" y="144"/>
                    </a:lnTo>
                    <a:lnTo>
                      <a:pt x="90" y="144"/>
                    </a:lnTo>
                    <a:lnTo>
                      <a:pt x="89" y="141"/>
                    </a:lnTo>
                    <a:lnTo>
                      <a:pt x="87" y="141"/>
                    </a:lnTo>
                    <a:lnTo>
                      <a:pt x="84" y="136"/>
                    </a:lnTo>
                    <a:lnTo>
                      <a:pt x="84" y="136"/>
                    </a:lnTo>
                    <a:lnTo>
                      <a:pt x="81" y="130"/>
                    </a:lnTo>
                    <a:lnTo>
                      <a:pt x="78" y="128"/>
                    </a:lnTo>
                    <a:lnTo>
                      <a:pt x="78" y="127"/>
                    </a:lnTo>
                    <a:lnTo>
                      <a:pt x="75" y="125"/>
                    </a:lnTo>
                    <a:lnTo>
                      <a:pt x="73" y="125"/>
                    </a:lnTo>
                    <a:lnTo>
                      <a:pt x="72" y="123"/>
                    </a:lnTo>
                    <a:lnTo>
                      <a:pt x="69" y="123"/>
                    </a:lnTo>
                    <a:lnTo>
                      <a:pt x="67" y="122"/>
                    </a:lnTo>
                    <a:lnTo>
                      <a:pt x="62" y="119"/>
                    </a:lnTo>
                    <a:lnTo>
                      <a:pt x="59" y="116"/>
                    </a:lnTo>
                    <a:lnTo>
                      <a:pt x="59" y="116"/>
                    </a:lnTo>
                    <a:lnTo>
                      <a:pt x="56" y="111"/>
                    </a:lnTo>
                    <a:lnTo>
                      <a:pt x="56" y="109"/>
                    </a:lnTo>
                    <a:lnTo>
                      <a:pt x="51" y="103"/>
                    </a:lnTo>
                    <a:lnTo>
                      <a:pt x="45" y="100"/>
                    </a:lnTo>
                    <a:lnTo>
                      <a:pt x="45" y="97"/>
                    </a:lnTo>
                    <a:lnTo>
                      <a:pt x="44" y="94"/>
                    </a:lnTo>
                    <a:lnTo>
                      <a:pt x="42" y="91"/>
                    </a:lnTo>
                    <a:lnTo>
                      <a:pt x="41" y="89"/>
                    </a:lnTo>
                    <a:lnTo>
                      <a:pt x="39" y="86"/>
                    </a:lnTo>
                    <a:lnTo>
                      <a:pt x="37" y="83"/>
                    </a:lnTo>
                    <a:lnTo>
                      <a:pt x="36" y="80"/>
                    </a:lnTo>
                    <a:lnTo>
                      <a:pt x="34" y="77"/>
                    </a:lnTo>
                    <a:lnTo>
                      <a:pt x="31" y="75"/>
                    </a:lnTo>
                    <a:lnTo>
                      <a:pt x="26" y="75"/>
                    </a:lnTo>
                    <a:lnTo>
                      <a:pt x="25" y="77"/>
                    </a:lnTo>
                    <a:lnTo>
                      <a:pt x="22" y="75"/>
                    </a:lnTo>
                    <a:lnTo>
                      <a:pt x="19" y="72"/>
                    </a:lnTo>
                    <a:lnTo>
                      <a:pt x="17" y="72"/>
                    </a:lnTo>
                    <a:lnTo>
                      <a:pt x="16" y="69"/>
                    </a:lnTo>
                    <a:lnTo>
                      <a:pt x="14" y="69"/>
                    </a:lnTo>
                    <a:lnTo>
                      <a:pt x="12" y="66"/>
                    </a:lnTo>
                    <a:lnTo>
                      <a:pt x="8" y="66"/>
                    </a:lnTo>
                    <a:lnTo>
                      <a:pt x="3" y="63"/>
                    </a:lnTo>
                    <a:lnTo>
                      <a:pt x="2" y="61"/>
                    </a:lnTo>
                    <a:lnTo>
                      <a:pt x="0" y="59"/>
                    </a:lnTo>
                    <a:lnTo>
                      <a:pt x="0" y="56"/>
                    </a:lnTo>
                    <a:lnTo>
                      <a:pt x="2" y="55"/>
                    </a:lnTo>
                    <a:lnTo>
                      <a:pt x="0" y="52"/>
                    </a:lnTo>
                    <a:lnTo>
                      <a:pt x="2" y="50"/>
                    </a:lnTo>
                    <a:lnTo>
                      <a:pt x="3" y="49"/>
                    </a:lnTo>
                    <a:lnTo>
                      <a:pt x="3" y="47"/>
                    </a:lnTo>
                    <a:lnTo>
                      <a:pt x="5" y="47"/>
                    </a:lnTo>
                    <a:lnTo>
                      <a:pt x="5" y="45"/>
                    </a:lnTo>
                    <a:lnTo>
                      <a:pt x="6" y="44"/>
                    </a:lnTo>
                    <a:lnTo>
                      <a:pt x="5" y="44"/>
                    </a:lnTo>
                    <a:lnTo>
                      <a:pt x="6" y="44"/>
                    </a:lnTo>
                    <a:lnTo>
                      <a:pt x="6" y="42"/>
                    </a:lnTo>
                    <a:lnTo>
                      <a:pt x="8" y="42"/>
                    </a:lnTo>
                    <a:lnTo>
                      <a:pt x="8" y="41"/>
                    </a:lnTo>
                    <a:lnTo>
                      <a:pt x="9" y="39"/>
                    </a:lnTo>
                    <a:lnTo>
                      <a:pt x="9" y="38"/>
                    </a:lnTo>
                    <a:lnTo>
                      <a:pt x="11" y="38"/>
                    </a:lnTo>
                    <a:lnTo>
                      <a:pt x="12" y="38"/>
                    </a:lnTo>
                    <a:lnTo>
                      <a:pt x="12" y="38"/>
                    </a:lnTo>
                    <a:lnTo>
                      <a:pt x="11" y="36"/>
                    </a:lnTo>
                    <a:lnTo>
                      <a:pt x="12" y="35"/>
                    </a:lnTo>
                    <a:lnTo>
                      <a:pt x="12" y="36"/>
                    </a:lnTo>
                    <a:lnTo>
                      <a:pt x="12" y="33"/>
                    </a:lnTo>
                    <a:lnTo>
                      <a:pt x="12" y="31"/>
                    </a:lnTo>
                    <a:lnTo>
                      <a:pt x="19" y="28"/>
                    </a:lnTo>
                    <a:lnTo>
                      <a:pt x="25" y="25"/>
                    </a:lnTo>
                    <a:lnTo>
                      <a:pt x="33" y="22"/>
                    </a:lnTo>
                    <a:lnTo>
                      <a:pt x="37" y="20"/>
                    </a:lnTo>
                    <a:lnTo>
                      <a:pt x="37" y="19"/>
                    </a:lnTo>
                    <a:lnTo>
                      <a:pt x="37" y="17"/>
                    </a:lnTo>
                    <a:lnTo>
                      <a:pt x="39" y="17"/>
                    </a:lnTo>
                    <a:lnTo>
                      <a:pt x="44" y="14"/>
                    </a:lnTo>
                    <a:lnTo>
                      <a:pt x="47" y="13"/>
                    </a:lnTo>
                    <a:lnTo>
                      <a:pt x="50" y="11"/>
                    </a:lnTo>
                    <a:lnTo>
                      <a:pt x="53" y="11"/>
                    </a:lnTo>
                    <a:lnTo>
                      <a:pt x="55" y="8"/>
                    </a:lnTo>
                    <a:lnTo>
                      <a:pt x="56" y="10"/>
                    </a:lnTo>
                    <a:lnTo>
                      <a:pt x="58" y="10"/>
                    </a:lnTo>
                    <a:lnTo>
                      <a:pt x="58" y="8"/>
                    </a:lnTo>
                    <a:lnTo>
                      <a:pt x="59" y="10"/>
                    </a:lnTo>
                    <a:lnTo>
                      <a:pt x="62" y="8"/>
                    </a:lnTo>
                    <a:lnTo>
                      <a:pt x="67" y="6"/>
                    </a:lnTo>
                    <a:lnTo>
                      <a:pt x="81" y="5"/>
                    </a:lnTo>
                    <a:lnTo>
                      <a:pt x="87" y="5"/>
                    </a:lnTo>
                    <a:lnTo>
                      <a:pt x="95" y="3"/>
                    </a:lnTo>
                    <a:lnTo>
                      <a:pt x="120" y="2"/>
                    </a:lnTo>
                    <a:lnTo>
                      <a:pt x="123" y="2"/>
                    </a:lnTo>
                    <a:lnTo>
                      <a:pt x="140" y="0"/>
                    </a:lnTo>
                    <a:lnTo>
                      <a:pt x="140" y="2"/>
                    </a:lnTo>
                    <a:lnTo>
                      <a:pt x="142" y="3"/>
                    </a:lnTo>
                    <a:lnTo>
                      <a:pt x="140" y="6"/>
                    </a:lnTo>
                    <a:lnTo>
                      <a:pt x="142" y="10"/>
                    </a:lnTo>
                    <a:lnTo>
                      <a:pt x="148" y="3"/>
                    </a:lnTo>
                    <a:lnTo>
                      <a:pt x="151" y="6"/>
                    </a:lnTo>
                    <a:lnTo>
                      <a:pt x="156" y="10"/>
                    </a:lnTo>
                    <a:lnTo>
                      <a:pt x="159" y="14"/>
                    </a:lnTo>
                    <a:lnTo>
                      <a:pt x="161" y="25"/>
                    </a:lnTo>
                    <a:lnTo>
                      <a:pt x="176" y="24"/>
                    </a:lnTo>
                    <a:lnTo>
                      <a:pt x="190" y="20"/>
                    </a:lnTo>
                    <a:lnTo>
                      <a:pt x="217" y="17"/>
                    </a:lnTo>
                    <a:lnTo>
                      <a:pt x="231" y="14"/>
                    </a:lnTo>
                    <a:lnTo>
                      <a:pt x="232" y="16"/>
                    </a:lnTo>
                    <a:lnTo>
                      <a:pt x="248" y="27"/>
                    </a:lnTo>
                    <a:lnTo>
                      <a:pt x="250" y="28"/>
                    </a:lnTo>
                    <a:lnTo>
                      <a:pt x="278" y="50"/>
                    </a:lnTo>
                    <a:lnTo>
                      <a:pt x="309" y="75"/>
                    </a:lnTo>
                    <a:lnTo>
                      <a:pt x="315" y="81"/>
                    </a:lnTo>
                    <a:lnTo>
                      <a:pt x="314" y="83"/>
                    </a:lnTo>
                    <a:lnTo>
                      <a:pt x="315" y="83"/>
                    </a:lnTo>
                    <a:lnTo>
                      <a:pt x="301" y="97"/>
                    </a:lnTo>
                    <a:lnTo>
                      <a:pt x="293" y="113"/>
                    </a:lnTo>
                    <a:lnTo>
                      <a:pt x="287" y="125"/>
                    </a:lnTo>
                    <a:lnTo>
                      <a:pt x="287" y="134"/>
                    </a:lnTo>
                    <a:lnTo>
                      <a:pt x="287" y="133"/>
                    </a:lnTo>
                    <a:lnTo>
                      <a:pt x="281" y="137"/>
                    </a:lnTo>
                    <a:lnTo>
                      <a:pt x="287" y="147"/>
                    </a:lnTo>
                    <a:lnTo>
                      <a:pt x="285" y="150"/>
                    </a:lnTo>
                    <a:lnTo>
                      <a:pt x="278" y="152"/>
                    </a:lnTo>
                    <a:lnTo>
                      <a:pt x="281" y="152"/>
                    </a:lnTo>
                    <a:lnTo>
                      <a:pt x="282" y="155"/>
                    </a:lnTo>
                    <a:lnTo>
                      <a:pt x="276" y="164"/>
                    </a:lnTo>
                    <a:lnTo>
                      <a:pt x="265" y="166"/>
                    </a:lnTo>
                    <a:lnTo>
                      <a:pt x="262" y="169"/>
                    </a:lnTo>
                    <a:lnTo>
                      <a:pt x="265" y="173"/>
                    </a:lnTo>
                    <a:lnTo>
                      <a:pt x="265" y="175"/>
                    </a:lnTo>
                    <a:lnTo>
                      <a:pt x="256" y="186"/>
                    </a:lnTo>
                    <a:lnTo>
                      <a:pt x="246" y="187"/>
                    </a:lnTo>
                    <a:lnTo>
                      <a:pt x="251" y="175"/>
                    </a:lnTo>
                    <a:lnTo>
                      <a:pt x="246" y="183"/>
                    </a:lnTo>
                    <a:lnTo>
                      <a:pt x="243" y="178"/>
                    </a:lnTo>
                    <a:lnTo>
                      <a:pt x="242" y="180"/>
                    </a:lnTo>
                    <a:lnTo>
                      <a:pt x="243" y="187"/>
                    </a:lnTo>
                    <a:lnTo>
                      <a:pt x="248" y="194"/>
                    </a:lnTo>
                    <a:lnTo>
                      <a:pt x="250" y="198"/>
                    </a:lnTo>
                    <a:lnTo>
                      <a:pt x="243" y="205"/>
                    </a:lnTo>
                    <a:lnTo>
                      <a:pt x="231" y="211"/>
                    </a:lnTo>
                    <a:lnTo>
                      <a:pt x="226" y="217"/>
                    </a:lnTo>
                    <a:lnTo>
                      <a:pt x="221" y="217"/>
                    </a:lnTo>
                    <a:lnTo>
                      <a:pt x="217" y="205"/>
                    </a:lnTo>
                    <a:lnTo>
                      <a:pt x="215" y="205"/>
                    </a:lnTo>
                    <a:lnTo>
                      <a:pt x="218" y="219"/>
                    </a:lnTo>
                    <a:lnTo>
                      <a:pt x="214" y="219"/>
                    </a:lnTo>
                    <a:lnTo>
                      <a:pt x="207" y="215"/>
                    </a:lnTo>
                    <a:lnTo>
                      <a:pt x="209" y="219"/>
                    </a:lnTo>
                    <a:lnTo>
                      <a:pt x="203" y="219"/>
                    </a:lnTo>
                    <a:lnTo>
                      <a:pt x="203" y="222"/>
                    </a:lnTo>
                    <a:lnTo>
                      <a:pt x="214" y="225"/>
                    </a:lnTo>
                    <a:lnTo>
                      <a:pt x="218" y="230"/>
                    </a:lnTo>
                    <a:lnTo>
                      <a:pt x="217" y="234"/>
                    </a:lnTo>
                    <a:lnTo>
                      <a:pt x="207" y="240"/>
                    </a:lnTo>
                    <a:lnTo>
                      <a:pt x="203" y="239"/>
                    </a:lnTo>
                    <a:lnTo>
                      <a:pt x="198" y="234"/>
                    </a:lnTo>
                    <a:lnTo>
                      <a:pt x="193" y="225"/>
                    </a:lnTo>
                    <a:lnTo>
                      <a:pt x="193" y="222"/>
                    </a:lnTo>
                    <a:lnTo>
                      <a:pt x="190" y="222"/>
                    </a:lnTo>
                    <a:lnTo>
                      <a:pt x="187" y="220"/>
                    </a:lnTo>
                    <a:lnTo>
                      <a:pt x="192" y="231"/>
                    </a:lnTo>
                    <a:lnTo>
                      <a:pt x="197" y="244"/>
                    </a:lnTo>
                    <a:lnTo>
                      <a:pt x="192" y="261"/>
                    </a:lnTo>
                    <a:lnTo>
                      <a:pt x="178" y="259"/>
                    </a:lnTo>
                    <a:lnTo>
                      <a:pt x="176" y="259"/>
                    </a:lnTo>
                    <a:lnTo>
                      <a:pt x="176" y="253"/>
                    </a:lnTo>
                    <a:lnTo>
                      <a:pt x="173" y="250"/>
                    </a:lnTo>
                    <a:lnTo>
                      <a:pt x="173" y="247"/>
                    </a:lnTo>
                    <a:lnTo>
                      <a:pt x="175" y="245"/>
                    </a:lnTo>
                    <a:lnTo>
                      <a:pt x="173" y="240"/>
                    </a:lnTo>
                    <a:lnTo>
                      <a:pt x="172" y="239"/>
                    </a:lnTo>
                    <a:lnTo>
                      <a:pt x="172" y="240"/>
                    </a:lnTo>
                    <a:lnTo>
                      <a:pt x="168" y="237"/>
                    </a:lnTo>
                    <a:lnTo>
                      <a:pt x="168" y="236"/>
                    </a:lnTo>
                    <a:lnTo>
                      <a:pt x="167" y="234"/>
                    </a:lnTo>
                    <a:lnTo>
                      <a:pt x="167" y="230"/>
                    </a:lnTo>
                    <a:lnTo>
                      <a:pt x="164" y="225"/>
                    </a:lnTo>
                    <a:lnTo>
                      <a:pt x="162" y="225"/>
                    </a:lnTo>
                    <a:lnTo>
                      <a:pt x="161" y="223"/>
                    </a:lnTo>
                    <a:lnTo>
                      <a:pt x="159" y="222"/>
                    </a:lnTo>
                    <a:lnTo>
                      <a:pt x="156" y="222"/>
                    </a:lnTo>
                    <a:lnTo>
                      <a:pt x="156" y="222"/>
                    </a:lnTo>
                    <a:lnTo>
                      <a:pt x="154" y="222"/>
                    </a:lnTo>
                    <a:lnTo>
                      <a:pt x="154" y="222"/>
                    </a:lnTo>
                    <a:lnTo>
                      <a:pt x="153" y="220"/>
                    </a:lnTo>
                    <a:lnTo>
                      <a:pt x="151" y="219"/>
                    </a:lnTo>
                    <a:lnTo>
                      <a:pt x="151" y="215"/>
                    </a:lnTo>
                    <a:lnTo>
                      <a:pt x="150" y="212"/>
                    </a:lnTo>
                    <a:lnTo>
                      <a:pt x="150" y="212"/>
                    </a:lnTo>
                    <a:lnTo>
                      <a:pt x="150" y="209"/>
                    </a:lnTo>
                    <a:lnTo>
                      <a:pt x="148" y="208"/>
                    </a:lnTo>
                    <a:lnTo>
                      <a:pt x="148" y="208"/>
                    </a:lnTo>
                    <a:lnTo>
                      <a:pt x="147" y="205"/>
                    </a:lnTo>
                    <a:lnTo>
                      <a:pt x="148" y="203"/>
                    </a:lnTo>
                    <a:lnTo>
                      <a:pt x="147" y="201"/>
                    </a:lnTo>
                    <a:lnTo>
                      <a:pt x="147" y="201"/>
                    </a:lnTo>
                    <a:lnTo>
                      <a:pt x="147" y="200"/>
                    </a:lnTo>
                    <a:lnTo>
                      <a:pt x="145" y="200"/>
                    </a:lnTo>
                    <a:lnTo>
                      <a:pt x="145" y="198"/>
                    </a:lnTo>
                    <a:lnTo>
                      <a:pt x="143" y="198"/>
                    </a:lnTo>
                    <a:lnTo>
                      <a:pt x="143" y="195"/>
                    </a:lnTo>
                    <a:lnTo>
                      <a:pt x="143" y="197"/>
                    </a:lnTo>
                    <a:lnTo>
                      <a:pt x="140" y="192"/>
                    </a:lnTo>
                    <a:lnTo>
                      <a:pt x="140" y="191"/>
                    </a:lnTo>
                    <a:lnTo>
                      <a:pt x="140" y="191"/>
                    </a:lnTo>
                    <a:lnTo>
                      <a:pt x="140" y="187"/>
                    </a:lnTo>
                    <a:lnTo>
                      <a:pt x="139" y="186"/>
                    </a:lnTo>
                    <a:lnTo>
                      <a:pt x="137" y="184"/>
                    </a:lnTo>
                    <a:lnTo>
                      <a:pt x="137" y="184"/>
                    </a:lnTo>
                    <a:lnTo>
                      <a:pt x="136" y="183"/>
                    </a:lnTo>
                    <a:lnTo>
                      <a:pt x="133" y="183"/>
                    </a:lnTo>
                    <a:lnTo>
                      <a:pt x="131" y="181"/>
                    </a:lnTo>
                    <a:lnTo>
                      <a:pt x="125" y="178"/>
                    </a:lnTo>
                    <a:lnTo>
                      <a:pt x="122" y="178"/>
                    </a:lnTo>
                    <a:lnTo>
                      <a:pt x="122" y="175"/>
                    </a:lnTo>
                    <a:lnTo>
                      <a:pt x="120" y="173"/>
                    </a:lnTo>
                    <a:lnTo>
                      <a:pt x="120" y="173"/>
                    </a:lnTo>
                    <a:close/>
                    <a:moveTo>
                      <a:pt x="198" y="244"/>
                    </a:moveTo>
                    <a:lnTo>
                      <a:pt x="201" y="240"/>
                    </a:lnTo>
                    <a:lnTo>
                      <a:pt x="206" y="245"/>
                    </a:lnTo>
                    <a:lnTo>
                      <a:pt x="197" y="256"/>
                    </a:lnTo>
                    <a:lnTo>
                      <a:pt x="198" y="244"/>
                    </a:lnTo>
                    <a:lnTo>
                      <a:pt x="198" y="244"/>
                    </a:lnTo>
                    <a:close/>
                  </a:path>
                </a:pathLst>
              </a:custGeom>
              <a:grpFill/>
              <a:ln w="4826" cap="rnd">
                <a:solidFill>
                  <a:schemeClr val="bg1"/>
                </a:solidFill>
                <a:prstDash val="solid"/>
                <a:round/>
                <a:headEnd/>
                <a:tailEnd/>
              </a:ln>
            </p:spPr>
            <p:txBody>
              <a:bodyPr/>
              <a:lstStyle/>
              <a:p>
                <a:pPr>
                  <a:defRPr/>
                </a:pPr>
                <a:endParaRPr lang="en-US">
                  <a:latin typeface="Arial" charset="0"/>
                </a:endParaRPr>
              </a:p>
            </p:txBody>
          </p:sp>
          <p:sp>
            <p:nvSpPr>
              <p:cNvPr id="70" name="Freeform 109"/>
              <p:cNvSpPr>
                <a:spLocks noEditPoints="1"/>
              </p:cNvSpPr>
              <p:nvPr/>
            </p:nvSpPr>
            <p:spPr bwMode="auto">
              <a:xfrm>
                <a:off x="5849938" y="4537075"/>
                <a:ext cx="1203325" cy="1004888"/>
              </a:xfrm>
              <a:custGeom>
                <a:avLst/>
                <a:gdLst/>
                <a:ahLst/>
                <a:cxnLst>
                  <a:cxn ang="0">
                    <a:pos x="521" y="234"/>
                  </a:cxn>
                  <a:cxn ang="0">
                    <a:pos x="550" y="287"/>
                  </a:cxn>
                  <a:cxn ang="0">
                    <a:pos x="555" y="293"/>
                  </a:cxn>
                  <a:cxn ang="0">
                    <a:pos x="571" y="405"/>
                  </a:cxn>
                  <a:cxn ang="0">
                    <a:pos x="552" y="455"/>
                  </a:cxn>
                  <a:cxn ang="0">
                    <a:pos x="505" y="458"/>
                  </a:cxn>
                  <a:cxn ang="0">
                    <a:pos x="507" y="447"/>
                  </a:cxn>
                  <a:cxn ang="0">
                    <a:pos x="458" y="404"/>
                  </a:cxn>
                  <a:cxn ang="0">
                    <a:pos x="433" y="363"/>
                  </a:cxn>
                  <a:cxn ang="0">
                    <a:pos x="430" y="363"/>
                  </a:cxn>
                  <a:cxn ang="0">
                    <a:pos x="427" y="321"/>
                  </a:cxn>
                  <a:cxn ang="0">
                    <a:pos x="408" y="326"/>
                  </a:cxn>
                  <a:cxn ang="0">
                    <a:pos x="401" y="332"/>
                  </a:cxn>
                  <a:cxn ang="0">
                    <a:pos x="382" y="305"/>
                  </a:cxn>
                  <a:cxn ang="0">
                    <a:pos x="371" y="287"/>
                  </a:cxn>
                  <a:cxn ang="0">
                    <a:pos x="379" y="284"/>
                  </a:cxn>
                  <a:cxn ang="0">
                    <a:pos x="386" y="252"/>
                  </a:cxn>
                  <a:cxn ang="0">
                    <a:pos x="368" y="246"/>
                  </a:cxn>
                  <a:cxn ang="0">
                    <a:pos x="376" y="255"/>
                  </a:cxn>
                  <a:cxn ang="0">
                    <a:pos x="365" y="274"/>
                  </a:cxn>
                  <a:cxn ang="0">
                    <a:pos x="360" y="177"/>
                  </a:cxn>
                  <a:cxn ang="0">
                    <a:pos x="319" y="142"/>
                  </a:cxn>
                  <a:cxn ang="0">
                    <a:pos x="287" y="109"/>
                  </a:cxn>
                  <a:cxn ang="0">
                    <a:pos x="227" y="87"/>
                  </a:cxn>
                  <a:cxn ang="0">
                    <a:pos x="221" y="99"/>
                  </a:cxn>
                  <a:cxn ang="0">
                    <a:pos x="159" y="121"/>
                  </a:cxn>
                  <a:cxn ang="0">
                    <a:pos x="167" y="117"/>
                  </a:cxn>
                  <a:cxn ang="0">
                    <a:pos x="156" y="98"/>
                  </a:cxn>
                  <a:cxn ang="0">
                    <a:pos x="134" y="89"/>
                  </a:cxn>
                  <a:cxn ang="0">
                    <a:pos x="124" y="81"/>
                  </a:cxn>
                  <a:cxn ang="0">
                    <a:pos x="79" y="74"/>
                  </a:cxn>
                  <a:cxn ang="0">
                    <a:pos x="98" y="67"/>
                  </a:cxn>
                  <a:cxn ang="0">
                    <a:pos x="50" y="73"/>
                  </a:cxn>
                  <a:cxn ang="0">
                    <a:pos x="32" y="67"/>
                  </a:cxn>
                  <a:cxn ang="0">
                    <a:pos x="21" y="76"/>
                  </a:cxn>
                  <a:cxn ang="0">
                    <a:pos x="15" y="56"/>
                  </a:cxn>
                  <a:cxn ang="0">
                    <a:pos x="1" y="35"/>
                  </a:cxn>
                  <a:cxn ang="0">
                    <a:pos x="95" y="23"/>
                  </a:cxn>
                  <a:cxn ang="0">
                    <a:pos x="177" y="17"/>
                  </a:cxn>
                  <a:cxn ang="0">
                    <a:pos x="184" y="34"/>
                  </a:cxn>
                  <a:cxn ang="0">
                    <a:pos x="240" y="34"/>
                  </a:cxn>
                  <a:cxn ang="0">
                    <a:pos x="304" y="31"/>
                  </a:cxn>
                  <a:cxn ang="0">
                    <a:pos x="366" y="29"/>
                  </a:cxn>
                  <a:cxn ang="0">
                    <a:pos x="380" y="42"/>
                  </a:cxn>
                  <a:cxn ang="0">
                    <a:pos x="380" y="21"/>
                  </a:cxn>
                  <a:cxn ang="0">
                    <a:pos x="380" y="4"/>
                  </a:cxn>
                  <a:cxn ang="0">
                    <a:pos x="391" y="3"/>
                  </a:cxn>
                  <a:cxn ang="0">
                    <a:pos x="404" y="6"/>
                  </a:cxn>
                  <a:cxn ang="0">
                    <a:pos x="415" y="20"/>
                  </a:cxn>
                  <a:cxn ang="0">
                    <a:pos x="436" y="79"/>
                  </a:cxn>
                  <a:cxn ang="0">
                    <a:pos x="486" y="160"/>
                  </a:cxn>
                  <a:cxn ang="0">
                    <a:pos x="78" y="76"/>
                  </a:cxn>
                  <a:cxn ang="0">
                    <a:pos x="26" y="87"/>
                  </a:cxn>
                  <a:cxn ang="0">
                    <a:pos x="56" y="78"/>
                  </a:cxn>
                  <a:cxn ang="0">
                    <a:pos x="474" y="138"/>
                  </a:cxn>
                  <a:cxn ang="0">
                    <a:pos x="503" y="174"/>
                  </a:cxn>
                  <a:cxn ang="0">
                    <a:pos x="499" y="173"/>
                  </a:cxn>
                  <a:cxn ang="0">
                    <a:pos x="499" y="170"/>
                  </a:cxn>
                  <a:cxn ang="0">
                    <a:pos x="500" y="190"/>
                  </a:cxn>
                  <a:cxn ang="0">
                    <a:pos x="424" y="358"/>
                  </a:cxn>
                  <a:cxn ang="0">
                    <a:pos x="424" y="358"/>
                  </a:cxn>
                  <a:cxn ang="0">
                    <a:pos x="567" y="449"/>
                  </a:cxn>
                </a:cxnLst>
                <a:rect l="0" t="0" r="r" b="b"/>
                <a:pathLst>
                  <a:path w="572" h="477">
                    <a:moveTo>
                      <a:pt x="486" y="160"/>
                    </a:moveTo>
                    <a:lnTo>
                      <a:pt x="489" y="165"/>
                    </a:lnTo>
                    <a:lnTo>
                      <a:pt x="483" y="162"/>
                    </a:lnTo>
                    <a:lnTo>
                      <a:pt x="483" y="162"/>
                    </a:lnTo>
                    <a:lnTo>
                      <a:pt x="496" y="193"/>
                    </a:lnTo>
                    <a:lnTo>
                      <a:pt x="521" y="234"/>
                    </a:lnTo>
                    <a:lnTo>
                      <a:pt x="519" y="238"/>
                    </a:lnTo>
                    <a:lnTo>
                      <a:pt x="521" y="237"/>
                    </a:lnTo>
                    <a:lnTo>
                      <a:pt x="528" y="246"/>
                    </a:lnTo>
                    <a:lnTo>
                      <a:pt x="533" y="259"/>
                    </a:lnTo>
                    <a:lnTo>
                      <a:pt x="546" y="282"/>
                    </a:lnTo>
                    <a:lnTo>
                      <a:pt x="550" y="287"/>
                    </a:lnTo>
                    <a:lnTo>
                      <a:pt x="547" y="285"/>
                    </a:lnTo>
                    <a:lnTo>
                      <a:pt x="542" y="284"/>
                    </a:lnTo>
                    <a:lnTo>
                      <a:pt x="539" y="284"/>
                    </a:lnTo>
                    <a:lnTo>
                      <a:pt x="542" y="287"/>
                    </a:lnTo>
                    <a:lnTo>
                      <a:pt x="549" y="287"/>
                    </a:lnTo>
                    <a:lnTo>
                      <a:pt x="555" y="293"/>
                    </a:lnTo>
                    <a:lnTo>
                      <a:pt x="561" y="304"/>
                    </a:lnTo>
                    <a:lnTo>
                      <a:pt x="558" y="304"/>
                    </a:lnTo>
                    <a:lnTo>
                      <a:pt x="566" y="318"/>
                    </a:lnTo>
                    <a:lnTo>
                      <a:pt x="571" y="358"/>
                    </a:lnTo>
                    <a:lnTo>
                      <a:pt x="572" y="386"/>
                    </a:lnTo>
                    <a:lnTo>
                      <a:pt x="571" y="405"/>
                    </a:lnTo>
                    <a:lnTo>
                      <a:pt x="564" y="419"/>
                    </a:lnTo>
                    <a:lnTo>
                      <a:pt x="564" y="430"/>
                    </a:lnTo>
                    <a:lnTo>
                      <a:pt x="567" y="436"/>
                    </a:lnTo>
                    <a:lnTo>
                      <a:pt x="561" y="450"/>
                    </a:lnTo>
                    <a:lnTo>
                      <a:pt x="561" y="455"/>
                    </a:lnTo>
                    <a:lnTo>
                      <a:pt x="552" y="455"/>
                    </a:lnTo>
                    <a:lnTo>
                      <a:pt x="542" y="461"/>
                    </a:lnTo>
                    <a:lnTo>
                      <a:pt x="530" y="461"/>
                    </a:lnTo>
                    <a:lnTo>
                      <a:pt x="522" y="468"/>
                    </a:lnTo>
                    <a:lnTo>
                      <a:pt x="513" y="468"/>
                    </a:lnTo>
                    <a:lnTo>
                      <a:pt x="510" y="466"/>
                    </a:lnTo>
                    <a:lnTo>
                      <a:pt x="505" y="458"/>
                    </a:lnTo>
                    <a:lnTo>
                      <a:pt x="508" y="454"/>
                    </a:lnTo>
                    <a:lnTo>
                      <a:pt x="519" y="461"/>
                    </a:lnTo>
                    <a:lnTo>
                      <a:pt x="524" y="461"/>
                    </a:lnTo>
                    <a:lnTo>
                      <a:pt x="525" y="457"/>
                    </a:lnTo>
                    <a:lnTo>
                      <a:pt x="521" y="452"/>
                    </a:lnTo>
                    <a:lnTo>
                      <a:pt x="507" y="447"/>
                    </a:lnTo>
                    <a:lnTo>
                      <a:pt x="496" y="424"/>
                    </a:lnTo>
                    <a:lnTo>
                      <a:pt x="499" y="421"/>
                    </a:lnTo>
                    <a:lnTo>
                      <a:pt x="494" y="415"/>
                    </a:lnTo>
                    <a:lnTo>
                      <a:pt x="472" y="408"/>
                    </a:lnTo>
                    <a:lnTo>
                      <a:pt x="460" y="410"/>
                    </a:lnTo>
                    <a:lnTo>
                      <a:pt x="458" y="404"/>
                    </a:lnTo>
                    <a:lnTo>
                      <a:pt x="452" y="396"/>
                    </a:lnTo>
                    <a:lnTo>
                      <a:pt x="447" y="380"/>
                    </a:lnTo>
                    <a:lnTo>
                      <a:pt x="444" y="377"/>
                    </a:lnTo>
                    <a:lnTo>
                      <a:pt x="443" y="368"/>
                    </a:lnTo>
                    <a:lnTo>
                      <a:pt x="436" y="368"/>
                    </a:lnTo>
                    <a:lnTo>
                      <a:pt x="433" y="363"/>
                    </a:lnTo>
                    <a:lnTo>
                      <a:pt x="436" y="362"/>
                    </a:lnTo>
                    <a:lnTo>
                      <a:pt x="438" y="352"/>
                    </a:lnTo>
                    <a:lnTo>
                      <a:pt x="446" y="344"/>
                    </a:lnTo>
                    <a:lnTo>
                      <a:pt x="436" y="351"/>
                    </a:lnTo>
                    <a:lnTo>
                      <a:pt x="435" y="360"/>
                    </a:lnTo>
                    <a:lnTo>
                      <a:pt x="430" y="363"/>
                    </a:lnTo>
                    <a:lnTo>
                      <a:pt x="424" y="347"/>
                    </a:lnTo>
                    <a:lnTo>
                      <a:pt x="424" y="343"/>
                    </a:lnTo>
                    <a:lnTo>
                      <a:pt x="424" y="335"/>
                    </a:lnTo>
                    <a:lnTo>
                      <a:pt x="419" y="330"/>
                    </a:lnTo>
                    <a:lnTo>
                      <a:pt x="427" y="326"/>
                    </a:lnTo>
                    <a:lnTo>
                      <a:pt x="427" y="321"/>
                    </a:lnTo>
                    <a:lnTo>
                      <a:pt x="425" y="321"/>
                    </a:lnTo>
                    <a:lnTo>
                      <a:pt x="425" y="326"/>
                    </a:lnTo>
                    <a:lnTo>
                      <a:pt x="416" y="330"/>
                    </a:lnTo>
                    <a:lnTo>
                      <a:pt x="408" y="326"/>
                    </a:lnTo>
                    <a:lnTo>
                      <a:pt x="405" y="324"/>
                    </a:lnTo>
                    <a:lnTo>
                      <a:pt x="408" y="326"/>
                    </a:lnTo>
                    <a:lnTo>
                      <a:pt x="415" y="332"/>
                    </a:lnTo>
                    <a:lnTo>
                      <a:pt x="418" y="343"/>
                    </a:lnTo>
                    <a:lnTo>
                      <a:pt x="407" y="338"/>
                    </a:lnTo>
                    <a:lnTo>
                      <a:pt x="402" y="330"/>
                    </a:lnTo>
                    <a:lnTo>
                      <a:pt x="397" y="327"/>
                    </a:lnTo>
                    <a:lnTo>
                      <a:pt x="401" y="332"/>
                    </a:lnTo>
                    <a:lnTo>
                      <a:pt x="402" y="335"/>
                    </a:lnTo>
                    <a:lnTo>
                      <a:pt x="399" y="332"/>
                    </a:lnTo>
                    <a:lnTo>
                      <a:pt x="386" y="308"/>
                    </a:lnTo>
                    <a:lnTo>
                      <a:pt x="385" y="307"/>
                    </a:lnTo>
                    <a:lnTo>
                      <a:pt x="386" y="312"/>
                    </a:lnTo>
                    <a:lnTo>
                      <a:pt x="382" y="305"/>
                    </a:lnTo>
                    <a:lnTo>
                      <a:pt x="383" y="301"/>
                    </a:lnTo>
                    <a:lnTo>
                      <a:pt x="382" y="296"/>
                    </a:lnTo>
                    <a:lnTo>
                      <a:pt x="372" y="290"/>
                    </a:lnTo>
                    <a:lnTo>
                      <a:pt x="374" y="287"/>
                    </a:lnTo>
                    <a:lnTo>
                      <a:pt x="372" y="288"/>
                    </a:lnTo>
                    <a:lnTo>
                      <a:pt x="371" y="287"/>
                    </a:lnTo>
                    <a:lnTo>
                      <a:pt x="386" y="288"/>
                    </a:lnTo>
                    <a:lnTo>
                      <a:pt x="383" y="285"/>
                    </a:lnTo>
                    <a:lnTo>
                      <a:pt x="390" y="284"/>
                    </a:lnTo>
                    <a:lnTo>
                      <a:pt x="379" y="287"/>
                    </a:lnTo>
                    <a:lnTo>
                      <a:pt x="374" y="285"/>
                    </a:lnTo>
                    <a:lnTo>
                      <a:pt x="379" y="284"/>
                    </a:lnTo>
                    <a:lnTo>
                      <a:pt x="380" y="280"/>
                    </a:lnTo>
                    <a:lnTo>
                      <a:pt x="376" y="284"/>
                    </a:lnTo>
                    <a:lnTo>
                      <a:pt x="380" y="277"/>
                    </a:lnTo>
                    <a:lnTo>
                      <a:pt x="379" y="274"/>
                    </a:lnTo>
                    <a:lnTo>
                      <a:pt x="388" y="262"/>
                    </a:lnTo>
                    <a:lnTo>
                      <a:pt x="386" y="252"/>
                    </a:lnTo>
                    <a:lnTo>
                      <a:pt x="382" y="249"/>
                    </a:lnTo>
                    <a:lnTo>
                      <a:pt x="382" y="259"/>
                    </a:lnTo>
                    <a:lnTo>
                      <a:pt x="380" y="259"/>
                    </a:lnTo>
                    <a:lnTo>
                      <a:pt x="377" y="251"/>
                    </a:lnTo>
                    <a:lnTo>
                      <a:pt x="368" y="243"/>
                    </a:lnTo>
                    <a:lnTo>
                      <a:pt x="368" y="246"/>
                    </a:lnTo>
                    <a:lnTo>
                      <a:pt x="365" y="243"/>
                    </a:lnTo>
                    <a:lnTo>
                      <a:pt x="366" y="246"/>
                    </a:lnTo>
                    <a:lnTo>
                      <a:pt x="365" y="249"/>
                    </a:lnTo>
                    <a:lnTo>
                      <a:pt x="369" y="249"/>
                    </a:lnTo>
                    <a:lnTo>
                      <a:pt x="363" y="252"/>
                    </a:lnTo>
                    <a:lnTo>
                      <a:pt x="376" y="255"/>
                    </a:lnTo>
                    <a:lnTo>
                      <a:pt x="371" y="259"/>
                    </a:lnTo>
                    <a:lnTo>
                      <a:pt x="372" y="269"/>
                    </a:lnTo>
                    <a:lnTo>
                      <a:pt x="369" y="271"/>
                    </a:lnTo>
                    <a:lnTo>
                      <a:pt x="360" y="262"/>
                    </a:lnTo>
                    <a:lnTo>
                      <a:pt x="366" y="271"/>
                    </a:lnTo>
                    <a:lnTo>
                      <a:pt x="365" y="274"/>
                    </a:lnTo>
                    <a:lnTo>
                      <a:pt x="357" y="260"/>
                    </a:lnTo>
                    <a:lnTo>
                      <a:pt x="357" y="234"/>
                    </a:lnTo>
                    <a:lnTo>
                      <a:pt x="362" y="210"/>
                    </a:lnTo>
                    <a:lnTo>
                      <a:pt x="362" y="188"/>
                    </a:lnTo>
                    <a:lnTo>
                      <a:pt x="357" y="179"/>
                    </a:lnTo>
                    <a:lnTo>
                      <a:pt x="360" y="177"/>
                    </a:lnTo>
                    <a:lnTo>
                      <a:pt x="358" y="171"/>
                    </a:lnTo>
                    <a:lnTo>
                      <a:pt x="349" y="162"/>
                    </a:lnTo>
                    <a:lnTo>
                      <a:pt x="344" y="151"/>
                    </a:lnTo>
                    <a:lnTo>
                      <a:pt x="327" y="151"/>
                    </a:lnTo>
                    <a:lnTo>
                      <a:pt x="324" y="143"/>
                    </a:lnTo>
                    <a:lnTo>
                      <a:pt x="319" y="142"/>
                    </a:lnTo>
                    <a:lnTo>
                      <a:pt x="321" y="138"/>
                    </a:lnTo>
                    <a:lnTo>
                      <a:pt x="316" y="138"/>
                    </a:lnTo>
                    <a:lnTo>
                      <a:pt x="312" y="131"/>
                    </a:lnTo>
                    <a:lnTo>
                      <a:pt x="301" y="124"/>
                    </a:lnTo>
                    <a:lnTo>
                      <a:pt x="296" y="112"/>
                    </a:lnTo>
                    <a:lnTo>
                      <a:pt x="287" y="109"/>
                    </a:lnTo>
                    <a:lnTo>
                      <a:pt x="277" y="95"/>
                    </a:lnTo>
                    <a:lnTo>
                      <a:pt x="254" y="84"/>
                    </a:lnTo>
                    <a:lnTo>
                      <a:pt x="246" y="82"/>
                    </a:lnTo>
                    <a:lnTo>
                      <a:pt x="241" y="84"/>
                    </a:lnTo>
                    <a:lnTo>
                      <a:pt x="235" y="84"/>
                    </a:lnTo>
                    <a:lnTo>
                      <a:pt x="227" y="87"/>
                    </a:lnTo>
                    <a:lnTo>
                      <a:pt x="229" y="95"/>
                    </a:lnTo>
                    <a:lnTo>
                      <a:pt x="223" y="95"/>
                    </a:lnTo>
                    <a:lnTo>
                      <a:pt x="224" y="98"/>
                    </a:lnTo>
                    <a:lnTo>
                      <a:pt x="230" y="98"/>
                    </a:lnTo>
                    <a:lnTo>
                      <a:pt x="230" y="101"/>
                    </a:lnTo>
                    <a:lnTo>
                      <a:pt x="221" y="99"/>
                    </a:lnTo>
                    <a:lnTo>
                      <a:pt x="196" y="118"/>
                    </a:lnTo>
                    <a:lnTo>
                      <a:pt x="191" y="117"/>
                    </a:lnTo>
                    <a:lnTo>
                      <a:pt x="188" y="121"/>
                    </a:lnTo>
                    <a:lnTo>
                      <a:pt x="173" y="126"/>
                    </a:lnTo>
                    <a:lnTo>
                      <a:pt x="163" y="128"/>
                    </a:lnTo>
                    <a:lnTo>
                      <a:pt x="159" y="121"/>
                    </a:lnTo>
                    <a:lnTo>
                      <a:pt x="157" y="113"/>
                    </a:lnTo>
                    <a:lnTo>
                      <a:pt x="159" y="112"/>
                    </a:lnTo>
                    <a:lnTo>
                      <a:pt x="159" y="118"/>
                    </a:lnTo>
                    <a:lnTo>
                      <a:pt x="163" y="128"/>
                    </a:lnTo>
                    <a:lnTo>
                      <a:pt x="167" y="126"/>
                    </a:lnTo>
                    <a:lnTo>
                      <a:pt x="167" y="117"/>
                    </a:lnTo>
                    <a:lnTo>
                      <a:pt x="159" y="109"/>
                    </a:lnTo>
                    <a:lnTo>
                      <a:pt x="142" y="96"/>
                    </a:lnTo>
                    <a:lnTo>
                      <a:pt x="145" y="95"/>
                    </a:lnTo>
                    <a:lnTo>
                      <a:pt x="152" y="99"/>
                    </a:lnTo>
                    <a:lnTo>
                      <a:pt x="156" y="99"/>
                    </a:lnTo>
                    <a:lnTo>
                      <a:pt x="156" y="98"/>
                    </a:lnTo>
                    <a:lnTo>
                      <a:pt x="159" y="99"/>
                    </a:lnTo>
                    <a:lnTo>
                      <a:pt x="159" y="98"/>
                    </a:lnTo>
                    <a:lnTo>
                      <a:pt x="157" y="96"/>
                    </a:lnTo>
                    <a:lnTo>
                      <a:pt x="152" y="98"/>
                    </a:lnTo>
                    <a:lnTo>
                      <a:pt x="148" y="92"/>
                    </a:lnTo>
                    <a:lnTo>
                      <a:pt x="134" y="89"/>
                    </a:lnTo>
                    <a:lnTo>
                      <a:pt x="137" y="82"/>
                    </a:lnTo>
                    <a:lnTo>
                      <a:pt x="142" y="82"/>
                    </a:lnTo>
                    <a:lnTo>
                      <a:pt x="143" y="76"/>
                    </a:lnTo>
                    <a:lnTo>
                      <a:pt x="134" y="81"/>
                    </a:lnTo>
                    <a:lnTo>
                      <a:pt x="131" y="79"/>
                    </a:lnTo>
                    <a:lnTo>
                      <a:pt x="124" y="81"/>
                    </a:lnTo>
                    <a:lnTo>
                      <a:pt x="126" y="85"/>
                    </a:lnTo>
                    <a:lnTo>
                      <a:pt x="131" y="85"/>
                    </a:lnTo>
                    <a:lnTo>
                      <a:pt x="134" y="93"/>
                    </a:lnTo>
                    <a:lnTo>
                      <a:pt x="115" y="82"/>
                    </a:lnTo>
                    <a:lnTo>
                      <a:pt x="87" y="76"/>
                    </a:lnTo>
                    <a:lnTo>
                      <a:pt x="79" y="74"/>
                    </a:lnTo>
                    <a:lnTo>
                      <a:pt x="87" y="74"/>
                    </a:lnTo>
                    <a:lnTo>
                      <a:pt x="96" y="74"/>
                    </a:lnTo>
                    <a:lnTo>
                      <a:pt x="96" y="71"/>
                    </a:lnTo>
                    <a:lnTo>
                      <a:pt x="106" y="74"/>
                    </a:lnTo>
                    <a:lnTo>
                      <a:pt x="104" y="71"/>
                    </a:lnTo>
                    <a:lnTo>
                      <a:pt x="98" y="67"/>
                    </a:lnTo>
                    <a:lnTo>
                      <a:pt x="87" y="70"/>
                    </a:lnTo>
                    <a:lnTo>
                      <a:pt x="81" y="67"/>
                    </a:lnTo>
                    <a:lnTo>
                      <a:pt x="71" y="74"/>
                    </a:lnTo>
                    <a:lnTo>
                      <a:pt x="59" y="76"/>
                    </a:lnTo>
                    <a:lnTo>
                      <a:pt x="32" y="84"/>
                    </a:lnTo>
                    <a:lnTo>
                      <a:pt x="50" y="73"/>
                    </a:lnTo>
                    <a:lnTo>
                      <a:pt x="43" y="70"/>
                    </a:lnTo>
                    <a:lnTo>
                      <a:pt x="45" y="62"/>
                    </a:lnTo>
                    <a:lnTo>
                      <a:pt x="42" y="64"/>
                    </a:lnTo>
                    <a:lnTo>
                      <a:pt x="40" y="74"/>
                    </a:lnTo>
                    <a:lnTo>
                      <a:pt x="35" y="65"/>
                    </a:lnTo>
                    <a:lnTo>
                      <a:pt x="32" y="67"/>
                    </a:lnTo>
                    <a:lnTo>
                      <a:pt x="34" y="74"/>
                    </a:lnTo>
                    <a:lnTo>
                      <a:pt x="28" y="84"/>
                    </a:lnTo>
                    <a:lnTo>
                      <a:pt x="17" y="89"/>
                    </a:lnTo>
                    <a:lnTo>
                      <a:pt x="17" y="81"/>
                    </a:lnTo>
                    <a:lnTo>
                      <a:pt x="21" y="78"/>
                    </a:lnTo>
                    <a:lnTo>
                      <a:pt x="21" y="76"/>
                    </a:lnTo>
                    <a:lnTo>
                      <a:pt x="15" y="74"/>
                    </a:lnTo>
                    <a:lnTo>
                      <a:pt x="14" y="71"/>
                    </a:lnTo>
                    <a:lnTo>
                      <a:pt x="15" y="68"/>
                    </a:lnTo>
                    <a:lnTo>
                      <a:pt x="17" y="62"/>
                    </a:lnTo>
                    <a:lnTo>
                      <a:pt x="15" y="59"/>
                    </a:lnTo>
                    <a:lnTo>
                      <a:pt x="15" y="56"/>
                    </a:lnTo>
                    <a:lnTo>
                      <a:pt x="12" y="56"/>
                    </a:lnTo>
                    <a:lnTo>
                      <a:pt x="6" y="53"/>
                    </a:lnTo>
                    <a:lnTo>
                      <a:pt x="6" y="50"/>
                    </a:lnTo>
                    <a:lnTo>
                      <a:pt x="0" y="45"/>
                    </a:lnTo>
                    <a:lnTo>
                      <a:pt x="0" y="42"/>
                    </a:lnTo>
                    <a:lnTo>
                      <a:pt x="1" y="35"/>
                    </a:lnTo>
                    <a:lnTo>
                      <a:pt x="0" y="31"/>
                    </a:lnTo>
                    <a:lnTo>
                      <a:pt x="29" y="29"/>
                    </a:lnTo>
                    <a:lnTo>
                      <a:pt x="56" y="26"/>
                    </a:lnTo>
                    <a:lnTo>
                      <a:pt x="60" y="26"/>
                    </a:lnTo>
                    <a:lnTo>
                      <a:pt x="82" y="25"/>
                    </a:lnTo>
                    <a:lnTo>
                      <a:pt x="95" y="23"/>
                    </a:lnTo>
                    <a:lnTo>
                      <a:pt x="106" y="21"/>
                    </a:lnTo>
                    <a:lnTo>
                      <a:pt x="142" y="17"/>
                    </a:lnTo>
                    <a:lnTo>
                      <a:pt x="142" y="17"/>
                    </a:lnTo>
                    <a:lnTo>
                      <a:pt x="174" y="14"/>
                    </a:lnTo>
                    <a:lnTo>
                      <a:pt x="174" y="15"/>
                    </a:lnTo>
                    <a:lnTo>
                      <a:pt x="177" y="17"/>
                    </a:lnTo>
                    <a:lnTo>
                      <a:pt x="177" y="20"/>
                    </a:lnTo>
                    <a:lnTo>
                      <a:pt x="181" y="21"/>
                    </a:lnTo>
                    <a:lnTo>
                      <a:pt x="181" y="26"/>
                    </a:lnTo>
                    <a:lnTo>
                      <a:pt x="181" y="31"/>
                    </a:lnTo>
                    <a:lnTo>
                      <a:pt x="182" y="32"/>
                    </a:lnTo>
                    <a:lnTo>
                      <a:pt x="184" y="34"/>
                    </a:lnTo>
                    <a:lnTo>
                      <a:pt x="185" y="34"/>
                    </a:lnTo>
                    <a:lnTo>
                      <a:pt x="187" y="37"/>
                    </a:lnTo>
                    <a:lnTo>
                      <a:pt x="187" y="37"/>
                    </a:lnTo>
                    <a:lnTo>
                      <a:pt x="220" y="34"/>
                    </a:lnTo>
                    <a:lnTo>
                      <a:pt x="226" y="34"/>
                    </a:lnTo>
                    <a:lnTo>
                      <a:pt x="240" y="34"/>
                    </a:lnTo>
                    <a:lnTo>
                      <a:pt x="246" y="34"/>
                    </a:lnTo>
                    <a:lnTo>
                      <a:pt x="263" y="32"/>
                    </a:lnTo>
                    <a:lnTo>
                      <a:pt x="271" y="31"/>
                    </a:lnTo>
                    <a:lnTo>
                      <a:pt x="293" y="31"/>
                    </a:lnTo>
                    <a:lnTo>
                      <a:pt x="293" y="31"/>
                    </a:lnTo>
                    <a:lnTo>
                      <a:pt x="304" y="31"/>
                    </a:lnTo>
                    <a:lnTo>
                      <a:pt x="333" y="28"/>
                    </a:lnTo>
                    <a:lnTo>
                      <a:pt x="341" y="28"/>
                    </a:lnTo>
                    <a:lnTo>
                      <a:pt x="349" y="28"/>
                    </a:lnTo>
                    <a:lnTo>
                      <a:pt x="354" y="28"/>
                    </a:lnTo>
                    <a:lnTo>
                      <a:pt x="366" y="26"/>
                    </a:lnTo>
                    <a:lnTo>
                      <a:pt x="366" y="29"/>
                    </a:lnTo>
                    <a:lnTo>
                      <a:pt x="368" y="31"/>
                    </a:lnTo>
                    <a:lnTo>
                      <a:pt x="369" y="32"/>
                    </a:lnTo>
                    <a:lnTo>
                      <a:pt x="369" y="37"/>
                    </a:lnTo>
                    <a:lnTo>
                      <a:pt x="371" y="42"/>
                    </a:lnTo>
                    <a:lnTo>
                      <a:pt x="372" y="43"/>
                    </a:lnTo>
                    <a:lnTo>
                      <a:pt x="380" y="42"/>
                    </a:lnTo>
                    <a:lnTo>
                      <a:pt x="380" y="40"/>
                    </a:lnTo>
                    <a:lnTo>
                      <a:pt x="380" y="35"/>
                    </a:lnTo>
                    <a:lnTo>
                      <a:pt x="380" y="34"/>
                    </a:lnTo>
                    <a:lnTo>
                      <a:pt x="380" y="31"/>
                    </a:lnTo>
                    <a:lnTo>
                      <a:pt x="380" y="23"/>
                    </a:lnTo>
                    <a:lnTo>
                      <a:pt x="380" y="21"/>
                    </a:lnTo>
                    <a:lnTo>
                      <a:pt x="377" y="17"/>
                    </a:lnTo>
                    <a:lnTo>
                      <a:pt x="377" y="7"/>
                    </a:lnTo>
                    <a:lnTo>
                      <a:pt x="377" y="7"/>
                    </a:lnTo>
                    <a:lnTo>
                      <a:pt x="377" y="4"/>
                    </a:lnTo>
                    <a:lnTo>
                      <a:pt x="380" y="6"/>
                    </a:lnTo>
                    <a:lnTo>
                      <a:pt x="380" y="4"/>
                    </a:lnTo>
                    <a:lnTo>
                      <a:pt x="380" y="1"/>
                    </a:lnTo>
                    <a:lnTo>
                      <a:pt x="382" y="1"/>
                    </a:lnTo>
                    <a:lnTo>
                      <a:pt x="385" y="3"/>
                    </a:lnTo>
                    <a:lnTo>
                      <a:pt x="385" y="0"/>
                    </a:lnTo>
                    <a:lnTo>
                      <a:pt x="386" y="3"/>
                    </a:lnTo>
                    <a:lnTo>
                      <a:pt x="391" y="3"/>
                    </a:lnTo>
                    <a:lnTo>
                      <a:pt x="394" y="6"/>
                    </a:lnTo>
                    <a:lnTo>
                      <a:pt x="396" y="4"/>
                    </a:lnTo>
                    <a:lnTo>
                      <a:pt x="396" y="4"/>
                    </a:lnTo>
                    <a:lnTo>
                      <a:pt x="397" y="6"/>
                    </a:lnTo>
                    <a:lnTo>
                      <a:pt x="404" y="6"/>
                    </a:lnTo>
                    <a:lnTo>
                      <a:pt x="404" y="6"/>
                    </a:lnTo>
                    <a:lnTo>
                      <a:pt x="405" y="7"/>
                    </a:lnTo>
                    <a:lnTo>
                      <a:pt x="405" y="6"/>
                    </a:lnTo>
                    <a:lnTo>
                      <a:pt x="411" y="7"/>
                    </a:lnTo>
                    <a:lnTo>
                      <a:pt x="411" y="6"/>
                    </a:lnTo>
                    <a:lnTo>
                      <a:pt x="415" y="15"/>
                    </a:lnTo>
                    <a:lnTo>
                      <a:pt x="415" y="20"/>
                    </a:lnTo>
                    <a:lnTo>
                      <a:pt x="419" y="28"/>
                    </a:lnTo>
                    <a:lnTo>
                      <a:pt x="418" y="34"/>
                    </a:lnTo>
                    <a:lnTo>
                      <a:pt x="421" y="35"/>
                    </a:lnTo>
                    <a:lnTo>
                      <a:pt x="424" y="45"/>
                    </a:lnTo>
                    <a:lnTo>
                      <a:pt x="436" y="71"/>
                    </a:lnTo>
                    <a:lnTo>
                      <a:pt x="436" y="79"/>
                    </a:lnTo>
                    <a:lnTo>
                      <a:pt x="443" y="85"/>
                    </a:lnTo>
                    <a:lnTo>
                      <a:pt x="444" y="92"/>
                    </a:lnTo>
                    <a:lnTo>
                      <a:pt x="457" y="110"/>
                    </a:lnTo>
                    <a:lnTo>
                      <a:pt x="458" y="117"/>
                    </a:lnTo>
                    <a:lnTo>
                      <a:pt x="486" y="160"/>
                    </a:lnTo>
                    <a:lnTo>
                      <a:pt x="486" y="160"/>
                    </a:lnTo>
                    <a:close/>
                    <a:moveTo>
                      <a:pt x="56" y="78"/>
                    </a:moveTo>
                    <a:lnTo>
                      <a:pt x="59" y="78"/>
                    </a:lnTo>
                    <a:lnTo>
                      <a:pt x="71" y="74"/>
                    </a:lnTo>
                    <a:lnTo>
                      <a:pt x="76" y="74"/>
                    </a:lnTo>
                    <a:lnTo>
                      <a:pt x="78" y="76"/>
                    </a:lnTo>
                    <a:lnTo>
                      <a:pt x="78" y="76"/>
                    </a:lnTo>
                    <a:lnTo>
                      <a:pt x="62" y="78"/>
                    </a:lnTo>
                    <a:lnTo>
                      <a:pt x="59" y="78"/>
                    </a:lnTo>
                    <a:lnTo>
                      <a:pt x="56" y="79"/>
                    </a:lnTo>
                    <a:lnTo>
                      <a:pt x="29" y="87"/>
                    </a:lnTo>
                    <a:lnTo>
                      <a:pt x="28" y="87"/>
                    </a:lnTo>
                    <a:lnTo>
                      <a:pt x="26" y="87"/>
                    </a:lnTo>
                    <a:lnTo>
                      <a:pt x="26" y="85"/>
                    </a:lnTo>
                    <a:lnTo>
                      <a:pt x="32" y="85"/>
                    </a:lnTo>
                    <a:lnTo>
                      <a:pt x="35" y="84"/>
                    </a:lnTo>
                    <a:lnTo>
                      <a:pt x="42" y="82"/>
                    </a:lnTo>
                    <a:lnTo>
                      <a:pt x="50" y="81"/>
                    </a:lnTo>
                    <a:lnTo>
                      <a:pt x="56" y="78"/>
                    </a:lnTo>
                    <a:lnTo>
                      <a:pt x="56" y="78"/>
                    </a:lnTo>
                    <a:close/>
                    <a:moveTo>
                      <a:pt x="491" y="160"/>
                    </a:moveTo>
                    <a:lnTo>
                      <a:pt x="488" y="157"/>
                    </a:lnTo>
                    <a:lnTo>
                      <a:pt x="483" y="152"/>
                    </a:lnTo>
                    <a:lnTo>
                      <a:pt x="477" y="143"/>
                    </a:lnTo>
                    <a:lnTo>
                      <a:pt x="474" y="138"/>
                    </a:lnTo>
                    <a:lnTo>
                      <a:pt x="475" y="138"/>
                    </a:lnTo>
                    <a:lnTo>
                      <a:pt x="479" y="145"/>
                    </a:lnTo>
                    <a:lnTo>
                      <a:pt x="491" y="160"/>
                    </a:lnTo>
                    <a:lnTo>
                      <a:pt x="491" y="160"/>
                    </a:lnTo>
                    <a:close/>
                    <a:moveTo>
                      <a:pt x="491" y="160"/>
                    </a:moveTo>
                    <a:lnTo>
                      <a:pt x="503" y="174"/>
                    </a:lnTo>
                    <a:lnTo>
                      <a:pt x="510" y="185"/>
                    </a:lnTo>
                    <a:lnTo>
                      <a:pt x="505" y="190"/>
                    </a:lnTo>
                    <a:lnTo>
                      <a:pt x="503" y="190"/>
                    </a:lnTo>
                    <a:lnTo>
                      <a:pt x="505" y="177"/>
                    </a:lnTo>
                    <a:lnTo>
                      <a:pt x="502" y="174"/>
                    </a:lnTo>
                    <a:lnTo>
                      <a:pt x="499" y="173"/>
                    </a:lnTo>
                    <a:lnTo>
                      <a:pt x="496" y="176"/>
                    </a:lnTo>
                    <a:lnTo>
                      <a:pt x="489" y="174"/>
                    </a:lnTo>
                    <a:lnTo>
                      <a:pt x="488" y="168"/>
                    </a:lnTo>
                    <a:lnTo>
                      <a:pt x="491" y="167"/>
                    </a:lnTo>
                    <a:lnTo>
                      <a:pt x="489" y="165"/>
                    </a:lnTo>
                    <a:lnTo>
                      <a:pt x="499" y="170"/>
                    </a:lnTo>
                    <a:lnTo>
                      <a:pt x="491" y="160"/>
                    </a:lnTo>
                    <a:lnTo>
                      <a:pt x="491" y="160"/>
                    </a:lnTo>
                    <a:close/>
                    <a:moveTo>
                      <a:pt x="496" y="177"/>
                    </a:moveTo>
                    <a:lnTo>
                      <a:pt x="499" y="174"/>
                    </a:lnTo>
                    <a:lnTo>
                      <a:pt x="502" y="176"/>
                    </a:lnTo>
                    <a:lnTo>
                      <a:pt x="500" y="190"/>
                    </a:lnTo>
                    <a:lnTo>
                      <a:pt x="502" y="199"/>
                    </a:lnTo>
                    <a:lnTo>
                      <a:pt x="508" y="212"/>
                    </a:lnTo>
                    <a:lnTo>
                      <a:pt x="497" y="193"/>
                    </a:lnTo>
                    <a:lnTo>
                      <a:pt x="496" y="177"/>
                    </a:lnTo>
                    <a:lnTo>
                      <a:pt x="496" y="177"/>
                    </a:lnTo>
                    <a:close/>
                    <a:moveTo>
                      <a:pt x="424" y="358"/>
                    </a:moveTo>
                    <a:lnTo>
                      <a:pt x="427" y="366"/>
                    </a:lnTo>
                    <a:lnTo>
                      <a:pt x="425" y="366"/>
                    </a:lnTo>
                    <a:lnTo>
                      <a:pt x="421" y="354"/>
                    </a:lnTo>
                    <a:lnTo>
                      <a:pt x="416" y="352"/>
                    </a:lnTo>
                    <a:lnTo>
                      <a:pt x="421" y="351"/>
                    </a:lnTo>
                    <a:lnTo>
                      <a:pt x="424" y="358"/>
                    </a:lnTo>
                    <a:lnTo>
                      <a:pt x="424" y="358"/>
                    </a:lnTo>
                    <a:close/>
                    <a:moveTo>
                      <a:pt x="572" y="440"/>
                    </a:moveTo>
                    <a:lnTo>
                      <a:pt x="567" y="458"/>
                    </a:lnTo>
                    <a:lnTo>
                      <a:pt x="553" y="477"/>
                    </a:lnTo>
                    <a:lnTo>
                      <a:pt x="566" y="454"/>
                    </a:lnTo>
                    <a:lnTo>
                      <a:pt x="567" y="449"/>
                    </a:lnTo>
                    <a:lnTo>
                      <a:pt x="564" y="446"/>
                    </a:lnTo>
                    <a:lnTo>
                      <a:pt x="572" y="440"/>
                    </a:lnTo>
                    <a:lnTo>
                      <a:pt x="572" y="440"/>
                    </a:lnTo>
                    <a:close/>
                  </a:path>
                </a:pathLst>
              </a:custGeom>
              <a:grpFill/>
              <a:ln w="4826" cap="rnd">
                <a:solidFill>
                  <a:schemeClr val="bg1"/>
                </a:solidFill>
                <a:prstDash val="solid"/>
                <a:round/>
                <a:headEnd/>
                <a:tailEnd/>
              </a:ln>
            </p:spPr>
            <p:txBody>
              <a:bodyPr/>
              <a:lstStyle/>
              <a:p>
                <a:pPr>
                  <a:defRPr/>
                </a:pPr>
                <a:endParaRPr lang="en-US">
                  <a:latin typeface="Arial" charset="0"/>
                </a:endParaRPr>
              </a:p>
            </p:txBody>
          </p:sp>
        </p:grpSp>
        <p:sp>
          <p:nvSpPr>
            <p:cNvPr id="71" name="Freeform 70"/>
            <p:cNvSpPr>
              <a:spLocks noEditPoints="1"/>
            </p:cNvSpPr>
            <p:nvPr/>
          </p:nvSpPr>
          <p:spPr bwMode="auto">
            <a:xfrm>
              <a:off x="2714527" y="3432656"/>
              <a:ext cx="741362" cy="675948"/>
            </a:xfrm>
            <a:custGeom>
              <a:avLst/>
              <a:gdLst>
                <a:gd name="T0" fmla="*/ 13 w 68"/>
                <a:gd name="T1" fmla="*/ 61 h 62"/>
                <a:gd name="T2" fmla="*/ 10 w 68"/>
                <a:gd name="T3" fmla="*/ 61 h 62"/>
                <a:gd name="T4" fmla="*/ 15 w 68"/>
                <a:gd name="T5" fmla="*/ 58 h 62"/>
                <a:gd name="T6" fmla="*/ 5 w 68"/>
                <a:gd name="T7" fmla="*/ 60 h 62"/>
                <a:gd name="T8" fmla="*/ 7 w 68"/>
                <a:gd name="T9" fmla="*/ 57 h 62"/>
                <a:gd name="T10" fmla="*/ 10 w 68"/>
                <a:gd name="T11" fmla="*/ 56 h 62"/>
                <a:gd name="T12" fmla="*/ 3 w 68"/>
                <a:gd name="T13" fmla="*/ 55 h 62"/>
                <a:gd name="T14" fmla="*/ 3 w 68"/>
                <a:gd name="T15" fmla="*/ 54 h 62"/>
                <a:gd name="T16" fmla="*/ 8 w 68"/>
                <a:gd name="T17" fmla="*/ 52 h 62"/>
                <a:gd name="T18" fmla="*/ 0 w 68"/>
                <a:gd name="T19" fmla="*/ 52 h 62"/>
                <a:gd name="T20" fmla="*/ 5 w 68"/>
                <a:gd name="T21" fmla="*/ 49 h 62"/>
                <a:gd name="T22" fmla="*/ 8 w 68"/>
                <a:gd name="T23" fmla="*/ 50 h 62"/>
                <a:gd name="T24" fmla="*/ 9 w 68"/>
                <a:gd name="T25" fmla="*/ 48 h 62"/>
                <a:gd name="T26" fmla="*/ 13 w 68"/>
                <a:gd name="T27" fmla="*/ 44 h 62"/>
                <a:gd name="T28" fmla="*/ 26 w 68"/>
                <a:gd name="T29" fmla="*/ 43 h 62"/>
                <a:gd name="T30" fmla="*/ 19 w 68"/>
                <a:gd name="T31" fmla="*/ 43 h 62"/>
                <a:gd name="T32" fmla="*/ 8 w 68"/>
                <a:gd name="T33" fmla="*/ 44 h 62"/>
                <a:gd name="T34" fmla="*/ 16 w 68"/>
                <a:gd name="T35" fmla="*/ 39 h 62"/>
                <a:gd name="T36" fmla="*/ 23 w 68"/>
                <a:gd name="T37" fmla="*/ 34 h 62"/>
                <a:gd name="T38" fmla="*/ 15 w 68"/>
                <a:gd name="T39" fmla="*/ 34 h 62"/>
                <a:gd name="T40" fmla="*/ 8 w 68"/>
                <a:gd name="T41" fmla="*/ 31 h 62"/>
                <a:gd name="T42" fmla="*/ 5 w 68"/>
                <a:gd name="T43" fmla="*/ 30 h 62"/>
                <a:gd name="T44" fmla="*/ 5 w 68"/>
                <a:gd name="T45" fmla="*/ 28 h 62"/>
                <a:gd name="T46" fmla="*/ 13 w 68"/>
                <a:gd name="T47" fmla="*/ 25 h 62"/>
                <a:gd name="T48" fmla="*/ 8 w 68"/>
                <a:gd name="T49" fmla="*/ 22 h 62"/>
                <a:gd name="T50" fmla="*/ 8 w 68"/>
                <a:gd name="T51" fmla="*/ 21 h 62"/>
                <a:gd name="T52" fmla="*/ 8 w 68"/>
                <a:gd name="T53" fmla="*/ 19 h 62"/>
                <a:gd name="T54" fmla="*/ 5 w 68"/>
                <a:gd name="T55" fmla="*/ 18 h 62"/>
                <a:gd name="T56" fmla="*/ 10 w 68"/>
                <a:gd name="T57" fmla="*/ 17 h 62"/>
                <a:gd name="T58" fmla="*/ 19 w 68"/>
                <a:gd name="T59" fmla="*/ 17 h 62"/>
                <a:gd name="T60" fmla="*/ 24 w 68"/>
                <a:gd name="T61" fmla="*/ 17 h 62"/>
                <a:gd name="T62" fmla="*/ 30 w 68"/>
                <a:gd name="T63" fmla="*/ 17 h 62"/>
                <a:gd name="T64" fmla="*/ 30 w 68"/>
                <a:gd name="T65" fmla="*/ 14 h 62"/>
                <a:gd name="T66" fmla="*/ 34 w 68"/>
                <a:gd name="T67" fmla="*/ 12 h 62"/>
                <a:gd name="T68" fmla="*/ 27 w 68"/>
                <a:gd name="T69" fmla="*/ 12 h 62"/>
                <a:gd name="T70" fmla="*/ 29 w 68"/>
                <a:gd name="T71" fmla="*/ 9 h 62"/>
                <a:gd name="T72" fmla="*/ 31 w 68"/>
                <a:gd name="T73" fmla="*/ 7 h 62"/>
                <a:gd name="T74" fmla="*/ 33 w 68"/>
                <a:gd name="T75" fmla="*/ 5 h 62"/>
                <a:gd name="T76" fmla="*/ 36 w 68"/>
                <a:gd name="T77" fmla="*/ 3 h 62"/>
                <a:gd name="T78" fmla="*/ 42 w 68"/>
                <a:gd name="T79" fmla="*/ 2 h 62"/>
                <a:gd name="T80" fmla="*/ 44 w 68"/>
                <a:gd name="T81" fmla="*/ 3 h 62"/>
                <a:gd name="T82" fmla="*/ 53 w 68"/>
                <a:gd name="T83" fmla="*/ 2 h 62"/>
                <a:gd name="T84" fmla="*/ 44 w 68"/>
                <a:gd name="T85" fmla="*/ 10 h 62"/>
                <a:gd name="T86" fmla="*/ 42 w 68"/>
                <a:gd name="T87" fmla="*/ 12 h 62"/>
                <a:gd name="T88" fmla="*/ 39 w 68"/>
                <a:gd name="T89" fmla="*/ 17 h 62"/>
                <a:gd name="T90" fmla="*/ 48 w 68"/>
                <a:gd name="T91" fmla="*/ 20 h 62"/>
                <a:gd name="T92" fmla="*/ 55 w 68"/>
                <a:gd name="T93" fmla="*/ 18 h 62"/>
                <a:gd name="T94" fmla="*/ 63 w 68"/>
                <a:gd name="T95" fmla="*/ 21 h 62"/>
                <a:gd name="T96" fmla="*/ 64 w 68"/>
                <a:gd name="T97" fmla="*/ 24 h 62"/>
                <a:gd name="T98" fmla="*/ 66 w 68"/>
                <a:gd name="T99" fmla="*/ 30 h 62"/>
                <a:gd name="T100" fmla="*/ 67 w 68"/>
                <a:gd name="T101" fmla="*/ 38 h 62"/>
                <a:gd name="T102" fmla="*/ 62 w 68"/>
                <a:gd name="T103" fmla="*/ 48 h 62"/>
                <a:gd name="T104" fmla="*/ 62 w 68"/>
                <a:gd name="T105" fmla="*/ 50 h 62"/>
                <a:gd name="T106" fmla="*/ 54 w 68"/>
                <a:gd name="T107" fmla="*/ 51 h 62"/>
                <a:gd name="T108" fmla="*/ 51 w 68"/>
                <a:gd name="T109" fmla="*/ 52 h 62"/>
                <a:gd name="T110" fmla="*/ 44 w 68"/>
                <a:gd name="T111" fmla="*/ 52 h 62"/>
                <a:gd name="T112" fmla="*/ 39 w 68"/>
                <a:gd name="T113" fmla="*/ 54 h 62"/>
                <a:gd name="T114" fmla="*/ 34 w 68"/>
                <a:gd name="T115" fmla="*/ 56 h 62"/>
                <a:gd name="T116" fmla="*/ 33 w 68"/>
                <a:gd name="T117" fmla="*/ 57 h 62"/>
                <a:gd name="T118" fmla="*/ 28 w 68"/>
                <a:gd name="T119" fmla="*/ 59 h 62"/>
                <a:gd name="T120" fmla="*/ 20 w 68"/>
                <a:gd name="T121" fmla="*/ 60 h 62"/>
                <a:gd name="T122" fmla="*/ 7 w 68"/>
                <a:gd name="T123"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 h="62">
                  <a:moveTo>
                    <a:pt x="17" y="61"/>
                  </a:moveTo>
                  <a:lnTo>
                    <a:pt x="16" y="62"/>
                  </a:lnTo>
                  <a:lnTo>
                    <a:pt x="16" y="62"/>
                  </a:lnTo>
                  <a:lnTo>
                    <a:pt x="16" y="61"/>
                  </a:lnTo>
                  <a:lnTo>
                    <a:pt x="16" y="60"/>
                  </a:lnTo>
                  <a:lnTo>
                    <a:pt x="15" y="60"/>
                  </a:lnTo>
                  <a:lnTo>
                    <a:pt x="15" y="61"/>
                  </a:lnTo>
                  <a:lnTo>
                    <a:pt x="13" y="61"/>
                  </a:lnTo>
                  <a:lnTo>
                    <a:pt x="13" y="61"/>
                  </a:lnTo>
                  <a:lnTo>
                    <a:pt x="13" y="61"/>
                  </a:lnTo>
                  <a:lnTo>
                    <a:pt x="12" y="61"/>
                  </a:lnTo>
                  <a:lnTo>
                    <a:pt x="10" y="61"/>
                  </a:lnTo>
                  <a:lnTo>
                    <a:pt x="11" y="62"/>
                  </a:lnTo>
                  <a:lnTo>
                    <a:pt x="10" y="62"/>
                  </a:lnTo>
                  <a:lnTo>
                    <a:pt x="9" y="61"/>
                  </a:lnTo>
                  <a:lnTo>
                    <a:pt x="10" y="61"/>
                  </a:lnTo>
                  <a:lnTo>
                    <a:pt x="12" y="60"/>
                  </a:lnTo>
                  <a:lnTo>
                    <a:pt x="13" y="59"/>
                  </a:lnTo>
                  <a:lnTo>
                    <a:pt x="10" y="60"/>
                  </a:lnTo>
                  <a:lnTo>
                    <a:pt x="10" y="60"/>
                  </a:lnTo>
                  <a:lnTo>
                    <a:pt x="15" y="58"/>
                  </a:lnTo>
                  <a:lnTo>
                    <a:pt x="15" y="58"/>
                  </a:lnTo>
                  <a:lnTo>
                    <a:pt x="15" y="58"/>
                  </a:lnTo>
                  <a:lnTo>
                    <a:pt x="15" y="58"/>
                  </a:lnTo>
                  <a:lnTo>
                    <a:pt x="14" y="57"/>
                  </a:lnTo>
                  <a:lnTo>
                    <a:pt x="13" y="57"/>
                  </a:lnTo>
                  <a:lnTo>
                    <a:pt x="13" y="57"/>
                  </a:lnTo>
                  <a:lnTo>
                    <a:pt x="13" y="58"/>
                  </a:lnTo>
                  <a:lnTo>
                    <a:pt x="8" y="59"/>
                  </a:lnTo>
                  <a:lnTo>
                    <a:pt x="8" y="59"/>
                  </a:lnTo>
                  <a:lnTo>
                    <a:pt x="6" y="60"/>
                  </a:lnTo>
                  <a:lnTo>
                    <a:pt x="5" y="60"/>
                  </a:lnTo>
                  <a:lnTo>
                    <a:pt x="5" y="59"/>
                  </a:lnTo>
                  <a:lnTo>
                    <a:pt x="5" y="59"/>
                  </a:lnTo>
                  <a:lnTo>
                    <a:pt x="5" y="59"/>
                  </a:lnTo>
                  <a:lnTo>
                    <a:pt x="5" y="58"/>
                  </a:lnTo>
                  <a:lnTo>
                    <a:pt x="7" y="58"/>
                  </a:lnTo>
                  <a:lnTo>
                    <a:pt x="8" y="58"/>
                  </a:lnTo>
                  <a:lnTo>
                    <a:pt x="7" y="58"/>
                  </a:lnTo>
                  <a:lnTo>
                    <a:pt x="7" y="57"/>
                  </a:lnTo>
                  <a:lnTo>
                    <a:pt x="8" y="57"/>
                  </a:lnTo>
                  <a:lnTo>
                    <a:pt x="8" y="57"/>
                  </a:lnTo>
                  <a:lnTo>
                    <a:pt x="9" y="57"/>
                  </a:lnTo>
                  <a:lnTo>
                    <a:pt x="10" y="57"/>
                  </a:lnTo>
                  <a:lnTo>
                    <a:pt x="10" y="56"/>
                  </a:lnTo>
                  <a:lnTo>
                    <a:pt x="12" y="55"/>
                  </a:lnTo>
                  <a:lnTo>
                    <a:pt x="10" y="55"/>
                  </a:lnTo>
                  <a:lnTo>
                    <a:pt x="10" y="56"/>
                  </a:lnTo>
                  <a:lnTo>
                    <a:pt x="9" y="56"/>
                  </a:lnTo>
                  <a:lnTo>
                    <a:pt x="8" y="57"/>
                  </a:lnTo>
                  <a:lnTo>
                    <a:pt x="8" y="56"/>
                  </a:lnTo>
                  <a:lnTo>
                    <a:pt x="5" y="57"/>
                  </a:lnTo>
                  <a:lnTo>
                    <a:pt x="5" y="57"/>
                  </a:lnTo>
                  <a:lnTo>
                    <a:pt x="3" y="57"/>
                  </a:lnTo>
                  <a:lnTo>
                    <a:pt x="5" y="56"/>
                  </a:lnTo>
                  <a:lnTo>
                    <a:pt x="3" y="55"/>
                  </a:lnTo>
                  <a:lnTo>
                    <a:pt x="3" y="56"/>
                  </a:lnTo>
                  <a:lnTo>
                    <a:pt x="2" y="57"/>
                  </a:lnTo>
                  <a:lnTo>
                    <a:pt x="2" y="55"/>
                  </a:lnTo>
                  <a:lnTo>
                    <a:pt x="0" y="55"/>
                  </a:lnTo>
                  <a:lnTo>
                    <a:pt x="0" y="55"/>
                  </a:lnTo>
                  <a:lnTo>
                    <a:pt x="3" y="55"/>
                  </a:lnTo>
                  <a:lnTo>
                    <a:pt x="3" y="54"/>
                  </a:lnTo>
                  <a:lnTo>
                    <a:pt x="3" y="54"/>
                  </a:lnTo>
                  <a:lnTo>
                    <a:pt x="3" y="54"/>
                  </a:lnTo>
                  <a:lnTo>
                    <a:pt x="7" y="53"/>
                  </a:lnTo>
                  <a:lnTo>
                    <a:pt x="8" y="53"/>
                  </a:lnTo>
                  <a:lnTo>
                    <a:pt x="8" y="52"/>
                  </a:lnTo>
                  <a:lnTo>
                    <a:pt x="10" y="52"/>
                  </a:lnTo>
                  <a:lnTo>
                    <a:pt x="8" y="51"/>
                  </a:lnTo>
                  <a:lnTo>
                    <a:pt x="8" y="51"/>
                  </a:lnTo>
                  <a:lnTo>
                    <a:pt x="8" y="52"/>
                  </a:lnTo>
                  <a:lnTo>
                    <a:pt x="7" y="52"/>
                  </a:lnTo>
                  <a:lnTo>
                    <a:pt x="3" y="52"/>
                  </a:lnTo>
                  <a:lnTo>
                    <a:pt x="3" y="52"/>
                  </a:lnTo>
                  <a:lnTo>
                    <a:pt x="3" y="52"/>
                  </a:lnTo>
                  <a:lnTo>
                    <a:pt x="0" y="52"/>
                  </a:lnTo>
                  <a:lnTo>
                    <a:pt x="2" y="52"/>
                  </a:lnTo>
                  <a:lnTo>
                    <a:pt x="0" y="52"/>
                  </a:lnTo>
                  <a:lnTo>
                    <a:pt x="0" y="52"/>
                  </a:lnTo>
                  <a:lnTo>
                    <a:pt x="0" y="51"/>
                  </a:lnTo>
                  <a:lnTo>
                    <a:pt x="0" y="51"/>
                  </a:lnTo>
                  <a:lnTo>
                    <a:pt x="0" y="51"/>
                  </a:lnTo>
                  <a:lnTo>
                    <a:pt x="0" y="50"/>
                  </a:lnTo>
                  <a:lnTo>
                    <a:pt x="0" y="50"/>
                  </a:lnTo>
                  <a:lnTo>
                    <a:pt x="2" y="50"/>
                  </a:lnTo>
                  <a:lnTo>
                    <a:pt x="3" y="49"/>
                  </a:lnTo>
                  <a:lnTo>
                    <a:pt x="5" y="49"/>
                  </a:lnTo>
                  <a:lnTo>
                    <a:pt x="5" y="50"/>
                  </a:lnTo>
                  <a:lnTo>
                    <a:pt x="5" y="50"/>
                  </a:lnTo>
                  <a:lnTo>
                    <a:pt x="6" y="49"/>
                  </a:lnTo>
                  <a:lnTo>
                    <a:pt x="5" y="49"/>
                  </a:lnTo>
                  <a:lnTo>
                    <a:pt x="6" y="49"/>
                  </a:lnTo>
                  <a:lnTo>
                    <a:pt x="6" y="49"/>
                  </a:lnTo>
                  <a:lnTo>
                    <a:pt x="8" y="50"/>
                  </a:lnTo>
                  <a:lnTo>
                    <a:pt x="8" y="50"/>
                  </a:lnTo>
                  <a:lnTo>
                    <a:pt x="10" y="50"/>
                  </a:lnTo>
                  <a:lnTo>
                    <a:pt x="10" y="50"/>
                  </a:lnTo>
                  <a:lnTo>
                    <a:pt x="10" y="50"/>
                  </a:lnTo>
                  <a:lnTo>
                    <a:pt x="10" y="49"/>
                  </a:lnTo>
                  <a:lnTo>
                    <a:pt x="8" y="49"/>
                  </a:lnTo>
                  <a:lnTo>
                    <a:pt x="8" y="49"/>
                  </a:lnTo>
                  <a:lnTo>
                    <a:pt x="9" y="49"/>
                  </a:lnTo>
                  <a:lnTo>
                    <a:pt x="9" y="48"/>
                  </a:lnTo>
                  <a:lnTo>
                    <a:pt x="9" y="47"/>
                  </a:lnTo>
                  <a:lnTo>
                    <a:pt x="8" y="47"/>
                  </a:lnTo>
                  <a:lnTo>
                    <a:pt x="8" y="47"/>
                  </a:lnTo>
                  <a:lnTo>
                    <a:pt x="10" y="46"/>
                  </a:lnTo>
                  <a:lnTo>
                    <a:pt x="11" y="46"/>
                  </a:lnTo>
                  <a:lnTo>
                    <a:pt x="12" y="46"/>
                  </a:lnTo>
                  <a:lnTo>
                    <a:pt x="12" y="45"/>
                  </a:lnTo>
                  <a:lnTo>
                    <a:pt x="13" y="44"/>
                  </a:lnTo>
                  <a:lnTo>
                    <a:pt x="15" y="45"/>
                  </a:lnTo>
                  <a:lnTo>
                    <a:pt x="16" y="44"/>
                  </a:lnTo>
                  <a:lnTo>
                    <a:pt x="18" y="44"/>
                  </a:lnTo>
                  <a:lnTo>
                    <a:pt x="21" y="43"/>
                  </a:lnTo>
                  <a:lnTo>
                    <a:pt x="22" y="43"/>
                  </a:lnTo>
                  <a:lnTo>
                    <a:pt x="23" y="43"/>
                  </a:lnTo>
                  <a:lnTo>
                    <a:pt x="24" y="42"/>
                  </a:lnTo>
                  <a:lnTo>
                    <a:pt x="26" y="43"/>
                  </a:lnTo>
                  <a:lnTo>
                    <a:pt x="26" y="42"/>
                  </a:lnTo>
                  <a:lnTo>
                    <a:pt x="23" y="42"/>
                  </a:lnTo>
                  <a:lnTo>
                    <a:pt x="23" y="42"/>
                  </a:lnTo>
                  <a:lnTo>
                    <a:pt x="23" y="42"/>
                  </a:lnTo>
                  <a:lnTo>
                    <a:pt x="22" y="41"/>
                  </a:lnTo>
                  <a:lnTo>
                    <a:pt x="21" y="42"/>
                  </a:lnTo>
                  <a:lnTo>
                    <a:pt x="21" y="43"/>
                  </a:lnTo>
                  <a:lnTo>
                    <a:pt x="19" y="43"/>
                  </a:lnTo>
                  <a:lnTo>
                    <a:pt x="16" y="44"/>
                  </a:lnTo>
                  <a:lnTo>
                    <a:pt x="14" y="43"/>
                  </a:lnTo>
                  <a:lnTo>
                    <a:pt x="13" y="42"/>
                  </a:lnTo>
                  <a:lnTo>
                    <a:pt x="13" y="43"/>
                  </a:lnTo>
                  <a:lnTo>
                    <a:pt x="13" y="43"/>
                  </a:lnTo>
                  <a:lnTo>
                    <a:pt x="11" y="44"/>
                  </a:lnTo>
                  <a:lnTo>
                    <a:pt x="8" y="45"/>
                  </a:lnTo>
                  <a:lnTo>
                    <a:pt x="8" y="44"/>
                  </a:lnTo>
                  <a:lnTo>
                    <a:pt x="10" y="44"/>
                  </a:lnTo>
                  <a:lnTo>
                    <a:pt x="12" y="42"/>
                  </a:lnTo>
                  <a:lnTo>
                    <a:pt x="13" y="42"/>
                  </a:lnTo>
                  <a:lnTo>
                    <a:pt x="15" y="42"/>
                  </a:lnTo>
                  <a:lnTo>
                    <a:pt x="15" y="41"/>
                  </a:lnTo>
                  <a:lnTo>
                    <a:pt x="16" y="40"/>
                  </a:lnTo>
                  <a:lnTo>
                    <a:pt x="16" y="39"/>
                  </a:lnTo>
                  <a:lnTo>
                    <a:pt x="16" y="39"/>
                  </a:lnTo>
                  <a:lnTo>
                    <a:pt x="15" y="39"/>
                  </a:lnTo>
                  <a:lnTo>
                    <a:pt x="16" y="38"/>
                  </a:lnTo>
                  <a:lnTo>
                    <a:pt x="19" y="35"/>
                  </a:lnTo>
                  <a:lnTo>
                    <a:pt x="20" y="35"/>
                  </a:lnTo>
                  <a:lnTo>
                    <a:pt x="21" y="35"/>
                  </a:lnTo>
                  <a:lnTo>
                    <a:pt x="23" y="35"/>
                  </a:lnTo>
                  <a:lnTo>
                    <a:pt x="23" y="34"/>
                  </a:lnTo>
                  <a:lnTo>
                    <a:pt x="23" y="34"/>
                  </a:lnTo>
                  <a:lnTo>
                    <a:pt x="23" y="34"/>
                  </a:lnTo>
                  <a:lnTo>
                    <a:pt x="22" y="34"/>
                  </a:lnTo>
                  <a:lnTo>
                    <a:pt x="22" y="33"/>
                  </a:lnTo>
                  <a:lnTo>
                    <a:pt x="23" y="33"/>
                  </a:lnTo>
                  <a:lnTo>
                    <a:pt x="23" y="33"/>
                  </a:lnTo>
                  <a:lnTo>
                    <a:pt x="21" y="33"/>
                  </a:lnTo>
                  <a:lnTo>
                    <a:pt x="20" y="33"/>
                  </a:lnTo>
                  <a:lnTo>
                    <a:pt x="15" y="34"/>
                  </a:lnTo>
                  <a:lnTo>
                    <a:pt x="13" y="33"/>
                  </a:lnTo>
                  <a:lnTo>
                    <a:pt x="13" y="32"/>
                  </a:lnTo>
                  <a:lnTo>
                    <a:pt x="13" y="32"/>
                  </a:lnTo>
                  <a:lnTo>
                    <a:pt x="14" y="31"/>
                  </a:lnTo>
                  <a:lnTo>
                    <a:pt x="12" y="31"/>
                  </a:lnTo>
                  <a:lnTo>
                    <a:pt x="10" y="32"/>
                  </a:lnTo>
                  <a:lnTo>
                    <a:pt x="8" y="32"/>
                  </a:lnTo>
                  <a:lnTo>
                    <a:pt x="8" y="31"/>
                  </a:lnTo>
                  <a:lnTo>
                    <a:pt x="10" y="31"/>
                  </a:lnTo>
                  <a:lnTo>
                    <a:pt x="8" y="30"/>
                  </a:lnTo>
                  <a:lnTo>
                    <a:pt x="8" y="31"/>
                  </a:lnTo>
                  <a:lnTo>
                    <a:pt x="8" y="31"/>
                  </a:lnTo>
                  <a:lnTo>
                    <a:pt x="6" y="31"/>
                  </a:lnTo>
                  <a:lnTo>
                    <a:pt x="5" y="30"/>
                  </a:lnTo>
                  <a:lnTo>
                    <a:pt x="5" y="31"/>
                  </a:lnTo>
                  <a:lnTo>
                    <a:pt x="5" y="30"/>
                  </a:lnTo>
                  <a:lnTo>
                    <a:pt x="3" y="31"/>
                  </a:lnTo>
                  <a:lnTo>
                    <a:pt x="5" y="30"/>
                  </a:lnTo>
                  <a:lnTo>
                    <a:pt x="5" y="30"/>
                  </a:lnTo>
                  <a:lnTo>
                    <a:pt x="5" y="29"/>
                  </a:lnTo>
                  <a:lnTo>
                    <a:pt x="5" y="29"/>
                  </a:lnTo>
                  <a:lnTo>
                    <a:pt x="5" y="28"/>
                  </a:lnTo>
                  <a:lnTo>
                    <a:pt x="5" y="28"/>
                  </a:lnTo>
                  <a:lnTo>
                    <a:pt x="5" y="28"/>
                  </a:lnTo>
                  <a:lnTo>
                    <a:pt x="7" y="28"/>
                  </a:lnTo>
                  <a:lnTo>
                    <a:pt x="5" y="28"/>
                  </a:lnTo>
                  <a:lnTo>
                    <a:pt x="8" y="28"/>
                  </a:lnTo>
                  <a:lnTo>
                    <a:pt x="8" y="26"/>
                  </a:lnTo>
                  <a:lnTo>
                    <a:pt x="8" y="26"/>
                  </a:lnTo>
                  <a:lnTo>
                    <a:pt x="10" y="25"/>
                  </a:lnTo>
                  <a:lnTo>
                    <a:pt x="13" y="26"/>
                  </a:lnTo>
                  <a:lnTo>
                    <a:pt x="13" y="25"/>
                  </a:lnTo>
                  <a:lnTo>
                    <a:pt x="13" y="24"/>
                  </a:lnTo>
                  <a:lnTo>
                    <a:pt x="13" y="24"/>
                  </a:lnTo>
                  <a:lnTo>
                    <a:pt x="13" y="23"/>
                  </a:lnTo>
                  <a:lnTo>
                    <a:pt x="10" y="23"/>
                  </a:lnTo>
                  <a:lnTo>
                    <a:pt x="9" y="24"/>
                  </a:lnTo>
                  <a:lnTo>
                    <a:pt x="8" y="24"/>
                  </a:lnTo>
                  <a:lnTo>
                    <a:pt x="8" y="24"/>
                  </a:lnTo>
                  <a:lnTo>
                    <a:pt x="8" y="22"/>
                  </a:lnTo>
                  <a:lnTo>
                    <a:pt x="10" y="22"/>
                  </a:lnTo>
                  <a:lnTo>
                    <a:pt x="10" y="23"/>
                  </a:lnTo>
                  <a:lnTo>
                    <a:pt x="10" y="22"/>
                  </a:lnTo>
                  <a:lnTo>
                    <a:pt x="10" y="22"/>
                  </a:lnTo>
                  <a:lnTo>
                    <a:pt x="10" y="22"/>
                  </a:lnTo>
                  <a:lnTo>
                    <a:pt x="9" y="22"/>
                  </a:lnTo>
                  <a:lnTo>
                    <a:pt x="9" y="21"/>
                  </a:lnTo>
                  <a:lnTo>
                    <a:pt x="8" y="21"/>
                  </a:lnTo>
                  <a:lnTo>
                    <a:pt x="8" y="21"/>
                  </a:lnTo>
                  <a:lnTo>
                    <a:pt x="9" y="20"/>
                  </a:lnTo>
                  <a:lnTo>
                    <a:pt x="8" y="20"/>
                  </a:lnTo>
                  <a:lnTo>
                    <a:pt x="8" y="19"/>
                  </a:lnTo>
                  <a:lnTo>
                    <a:pt x="8" y="19"/>
                  </a:lnTo>
                  <a:lnTo>
                    <a:pt x="8" y="19"/>
                  </a:lnTo>
                  <a:lnTo>
                    <a:pt x="8" y="19"/>
                  </a:lnTo>
                  <a:lnTo>
                    <a:pt x="8" y="19"/>
                  </a:lnTo>
                  <a:lnTo>
                    <a:pt x="6" y="18"/>
                  </a:lnTo>
                  <a:lnTo>
                    <a:pt x="6" y="19"/>
                  </a:lnTo>
                  <a:lnTo>
                    <a:pt x="5" y="19"/>
                  </a:lnTo>
                  <a:lnTo>
                    <a:pt x="6" y="19"/>
                  </a:lnTo>
                  <a:lnTo>
                    <a:pt x="5" y="19"/>
                  </a:lnTo>
                  <a:lnTo>
                    <a:pt x="6" y="20"/>
                  </a:lnTo>
                  <a:lnTo>
                    <a:pt x="5" y="19"/>
                  </a:lnTo>
                  <a:lnTo>
                    <a:pt x="5" y="18"/>
                  </a:lnTo>
                  <a:lnTo>
                    <a:pt x="5" y="18"/>
                  </a:lnTo>
                  <a:lnTo>
                    <a:pt x="5" y="17"/>
                  </a:lnTo>
                  <a:lnTo>
                    <a:pt x="7" y="17"/>
                  </a:lnTo>
                  <a:lnTo>
                    <a:pt x="8" y="17"/>
                  </a:lnTo>
                  <a:lnTo>
                    <a:pt x="8" y="17"/>
                  </a:lnTo>
                  <a:lnTo>
                    <a:pt x="8" y="18"/>
                  </a:lnTo>
                  <a:lnTo>
                    <a:pt x="9" y="17"/>
                  </a:lnTo>
                  <a:lnTo>
                    <a:pt x="10" y="17"/>
                  </a:lnTo>
                  <a:lnTo>
                    <a:pt x="10" y="17"/>
                  </a:lnTo>
                  <a:lnTo>
                    <a:pt x="8" y="17"/>
                  </a:lnTo>
                  <a:lnTo>
                    <a:pt x="10" y="16"/>
                  </a:lnTo>
                  <a:lnTo>
                    <a:pt x="12" y="17"/>
                  </a:lnTo>
                  <a:lnTo>
                    <a:pt x="15" y="17"/>
                  </a:lnTo>
                  <a:lnTo>
                    <a:pt x="16" y="17"/>
                  </a:lnTo>
                  <a:lnTo>
                    <a:pt x="16" y="17"/>
                  </a:lnTo>
                  <a:lnTo>
                    <a:pt x="19" y="17"/>
                  </a:lnTo>
                  <a:lnTo>
                    <a:pt x="19" y="17"/>
                  </a:lnTo>
                  <a:lnTo>
                    <a:pt x="19" y="18"/>
                  </a:lnTo>
                  <a:lnTo>
                    <a:pt x="19" y="18"/>
                  </a:lnTo>
                  <a:lnTo>
                    <a:pt x="20" y="18"/>
                  </a:lnTo>
                  <a:lnTo>
                    <a:pt x="20" y="19"/>
                  </a:lnTo>
                  <a:lnTo>
                    <a:pt x="21" y="17"/>
                  </a:lnTo>
                  <a:lnTo>
                    <a:pt x="23" y="17"/>
                  </a:lnTo>
                  <a:lnTo>
                    <a:pt x="24" y="17"/>
                  </a:lnTo>
                  <a:lnTo>
                    <a:pt x="27" y="17"/>
                  </a:lnTo>
                  <a:lnTo>
                    <a:pt x="28" y="18"/>
                  </a:lnTo>
                  <a:lnTo>
                    <a:pt x="29" y="18"/>
                  </a:lnTo>
                  <a:lnTo>
                    <a:pt x="28" y="17"/>
                  </a:lnTo>
                  <a:lnTo>
                    <a:pt x="28" y="17"/>
                  </a:lnTo>
                  <a:lnTo>
                    <a:pt x="30" y="17"/>
                  </a:lnTo>
                  <a:lnTo>
                    <a:pt x="28" y="17"/>
                  </a:lnTo>
                  <a:lnTo>
                    <a:pt x="30" y="17"/>
                  </a:lnTo>
                  <a:lnTo>
                    <a:pt x="28" y="16"/>
                  </a:lnTo>
                  <a:lnTo>
                    <a:pt x="27" y="17"/>
                  </a:lnTo>
                  <a:lnTo>
                    <a:pt x="27" y="16"/>
                  </a:lnTo>
                  <a:lnTo>
                    <a:pt x="28" y="15"/>
                  </a:lnTo>
                  <a:lnTo>
                    <a:pt x="28" y="15"/>
                  </a:lnTo>
                  <a:lnTo>
                    <a:pt x="29" y="15"/>
                  </a:lnTo>
                  <a:lnTo>
                    <a:pt x="30" y="14"/>
                  </a:lnTo>
                  <a:lnTo>
                    <a:pt x="30" y="14"/>
                  </a:lnTo>
                  <a:lnTo>
                    <a:pt x="31" y="14"/>
                  </a:lnTo>
                  <a:lnTo>
                    <a:pt x="34" y="14"/>
                  </a:lnTo>
                  <a:lnTo>
                    <a:pt x="34" y="14"/>
                  </a:lnTo>
                  <a:lnTo>
                    <a:pt x="34" y="13"/>
                  </a:lnTo>
                  <a:lnTo>
                    <a:pt x="35" y="12"/>
                  </a:lnTo>
                  <a:lnTo>
                    <a:pt x="36" y="12"/>
                  </a:lnTo>
                  <a:lnTo>
                    <a:pt x="35" y="12"/>
                  </a:lnTo>
                  <a:lnTo>
                    <a:pt x="34" y="12"/>
                  </a:lnTo>
                  <a:lnTo>
                    <a:pt x="33" y="12"/>
                  </a:lnTo>
                  <a:lnTo>
                    <a:pt x="34" y="12"/>
                  </a:lnTo>
                  <a:lnTo>
                    <a:pt x="33" y="12"/>
                  </a:lnTo>
                  <a:lnTo>
                    <a:pt x="32" y="12"/>
                  </a:lnTo>
                  <a:lnTo>
                    <a:pt x="32" y="13"/>
                  </a:lnTo>
                  <a:lnTo>
                    <a:pt x="31" y="12"/>
                  </a:lnTo>
                  <a:lnTo>
                    <a:pt x="31" y="12"/>
                  </a:lnTo>
                  <a:lnTo>
                    <a:pt x="27" y="12"/>
                  </a:lnTo>
                  <a:lnTo>
                    <a:pt x="26" y="12"/>
                  </a:lnTo>
                  <a:lnTo>
                    <a:pt x="26" y="11"/>
                  </a:lnTo>
                  <a:lnTo>
                    <a:pt x="26" y="11"/>
                  </a:lnTo>
                  <a:lnTo>
                    <a:pt x="26" y="10"/>
                  </a:lnTo>
                  <a:lnTo>
                    <a:pt x="27" y="9"/>
                  </a:lnTo>
                  <a:lnTo>
                    <a:pt x="32" y="10"/>
                  </a:lnTo>
                  <a:lnTo>
                    <a:pt x="30" y="9"/>
                  </a:lnTo>
                  <a:lnTo>
                    <a:pt x="29" y="9"/>
                  </a:lnTo>
                  <a:lnTo>
                    <a:pt x="30" y="9"/>
                  </a:lnTo>
                  <a:lnTo>
                    <a:pt x="31" y="9"/>
                  </a:lnTo>
                  <a:lnTo>
                    <a:pt x="28" y="8"/>
                  </a:lnTo>
                  <a:lnTo>
                    <a:pt x="30" y="8"/>
                  </a:lnTo>
                  <a:lnTo>
                    <a:pt x="32" y="8"/>
                  </a:lnTo>
                  <a:lnTo>
                    <a:pt x="31" y="8"/>
                  </a:lnTo>
                  <a:lnTo>
                    <a:pt x="31" y="7"/>
                  </a:lnTo>
                  <a:lnTo>
                    <a:pt x="31" y="7"/>
                  </a:lnTo>
                  <a:lnTo>
                    <a:pt x="31" y="7"/>
                  </a:lnTo>
                  <a:lnTo>
                    <a:pt x="31" y="6"/>
                  </a:lnTo>
                  <a:lnTo>
                    <a:pt x="31" y="6"/>
                  </a:lnTo>
                  <a:lnTo>
                    <a:pt x="31" y="6"/>
                  </a:lnTo>
                  <a:lnTo>
                    <a:pt x="31" y="5"/>
                  </a:lnTo>
                  <a:lnTo>
                    <a:pt x="32" y="5"/>
                  </a:lnTo>
                  <a:lnTo>
                    <a:pt x="32" y="5"/>
                  </a:lnTo>
                  <a:lnTo>
                    <a:pt x="33" y="5"/>
                  </a:lnTo>
                  <a:lnTo>
                    <a:pt x="32" y="4"/>
                  </a:lnTo>
                  <a:lnTo>
                    <a:pt x="33" y="4"/>
                  </a:lnTo>
                  <a:lnTo>
                    <a:pt x="33" y="4"/>
                  </a:lnTo>
                  <a:lnTo>
                    <a:pt x="34" y="3"/>
                  </a:lnTo>
                  <a:lnTo>
                    <a:pt x="35" y="3"/>
                  </a:lnTo>
                  <a:lnTo>
                    <a:pt x="34" y="4"/>
                  </a:lnTo>
                  <a:lnTo>
                    <a:pt x="36" y="3"/>
                  </a:lnTo>
                  <a:lnTo>
                    <a:pt x="36" y="3"/>
                  </a:lnTo>
                  <a:lnTo>
                    <a:pt x="36" y="3"/>
                  </a:lnTo>
                  <a:lnTo>
                    <a:pt x="38" y="2"/>
                  </a:lnTo>
                  <a:lnTo>
                    <a:pt x="38" y="3"/>
                  </a:lnTo>
                  <a:lnTo>
                    <a:pt x="39" y="3"/>
                  </a:lnTo>
                  <a:lnTo>
                    <a:pt x="39" y="2"/>
                  </a:lnTo>
                  <a:lnTo>
                    <a:pt x="40" y="3"/>
                  </a:lnTo>
                  <a:lnTo>
                    <a:pt x="41" y="3"/>
                  </a:lnTo>
                  <a:lnTo>
                    <a:pt x="42" y="2"/>
                  </a:lnTo>
                  <a:lnTo>
                    <a:pt x="43" y="1"/>
                  </a:lnTo>
                  <a:lnTo>
                    <a:pt x="44" y="2"/>
                  </a:lnTo>
                  <a:lnTo>
                    <a:pt x="44" y="3"/>
                  </a:lnTo>
                  <a:lnTo>
                    <a:pt x="44" y="3"/>
                  </a:lnTo>
                  <a:lnTo>
                    <a:pt x="44" y="4"/>
                  </a:lnTo>
                  <a:lnTo>
                    <a:pt x="46" y="4"/>
                  </a:lnTo>
                  <a:lnTo>
                    <a:pt x="46" y="3"/>
                  </a:lnTo>
                  <a:lnTo>
                    <a:pt x="44" y="3"/>
                  </a:lnTo>
                  <a:lnTo>
                    <a:pt x="46" y="1"/>
                  </a:lnTo>
                  <a:lnTo>
                    <a:pt x="48" y="1"/>
                  </a:lnTo>
                  <a:lnTo>
                    <a:pt x="46" y="0"/>
                  </a:lnTo>
                  <a:lnTo>
                    <a:pt x="50" y="0"/>
                  </a:lnTo>
                  <a:lnTo>
                    <a:pt x="50" y="1"/>
                  </a:lnTo>
                  <a:lnTo>
                    <a:pt x="53" y="2"/>
                  </a:lnTo>
                  <a:lnTo>
                    <a:pt x="54" y="2"/>
                  </a:lnTo>
                  <a:lnTo>
                    <a:pt x="53" y="2"/>
                  </a:lnTo>
                  <a:lnTo>
                    <a:pt x="50" y="4"/>
                  </a:lnTo>
                  <a:lnTo>
                    <a:pt x="49" y="4"/>
                  </a:lnTo>
                  <a:lnTo>
                    <a:pt x="49" y="5"/>
                  </a:lnTo>
                  <a:lnTo>
                    <a:pt x="46" y="6"/>
                  </a:lnTo>
                  <a:lnTo>
                    <a:pt x="45" y="7"/>
                  </a:lnTo>
                  <a:lnTo>
                    <a:pt x="45" y="8"/>
                  </a:lnTo>
                  <a:lnTo>
                    <a:pt x="45" y="8"/>
                  </a:lnTo>
                  <a:lnTo>
                    <a:pt x="44" y="10"/>
                  </a:lnTo>
                  <a:lnTo>
                    <a:pt x="43" y="10"/>
                  </a:lnTo>
                  <a:lnTo>
                    <a:pt x="41" y="11"/>
                  </a:lnTo>
                  <a:lnTo>
                    <a:pt x="40" y="10"/>
                  </a:lnTo>
                  <a:lnTo>
                    <a:pt x="39" y="10"/>
                  </a:lnTo>
                  <a:lnTo>
                    <a:pt x="39" y="11"/>
                  </a:lnTo>
                  <a:lnTo>
                    <a:pt x="39" y="12"/>
                  </a:lnTo>
                  <a:lnTo>
                    <a:pt x="41" y="12"/>
                  </a:lnTo>
                  <a:lnTo>
                    <a:pt x="42" y="12"/>
                  </a:lnTo>
                  <a:lnTo>
                    <a:pt x="40" y="13"/>
                  </a:lnTo>
                  <a:lnTo>
                    <a:pt x="39" y="14"/>
                  </a:lnTo>
                  <a:lnTo>
                    <a:pt x="36" y="14"/>
                  </a:lnTo>
                  <a:lnTo>
                    <a:pt x="36" y="14"/>
                  </a:lnTo>
                  <a:lnTo>
                    <a:pt x="35" y="14"/>
                  </a:lnTo>
                  <a:lnTo>
                    <a:pt x="36" y="16"/>
                  </a:lnTo>
                  <a:lnTo>
                    <a:pt x="38" y="16"/>
                  </a:lnTo>
                  <a:lnTo>
                    <a:pt x="39" y="17"/>
                  </a:lnTo>
                  <a:lnTo>
                    <a:pt x="39" y="17"/>
                  </a:lnTo>
                  <a:lnTo>
                    <a:pt x="40" y="18"/>
                  </a:lnTo>
                  <a:lnTo>
                    <a:pt x="42" y="18"/>
                  </a:lnTo>
                  <a:lnTo>
                    <a:pt x="44" y="19"/>
                  </a:lnTo>
                  <a:lnTo>
                    <a:pt x="45" y="20"/>
                  </a:lnTo>
                  <a:lnTo>
                    <a:pt x="46" y="19"/>
                  </a:lnTo>
                  <a:lnTo>
                    <a:pt x="46" y="19"/>
                  </a:lnTo>
                  <a:lnTo>
                    <a:pt x="48" y="20"/>
                  </a:lnTo>
                  <a:lnTo>
                    <a:pt x="49" y="18"/>
                  </a:lnTo>
                  <a:lnTo>
                    <a:pt x="50" y="18"/>
                  </a:lnTo>
                  <a:lnTo>
                    <a:pt x="50" y="17"/>
                  </a:lnTo>
                  <a:lnTo>
                    <a:pt x="49" y="17"/>
                  </a:lnTo>
                  <a:lnTo>
                    <a:pt x="52" y="15"/>
                  </a:lnTo>
                  <a:lnTo>
                    <a:pt x="53" y="15"/>
                  </a:lnTo>
                  <a:lnTo>
                    <a:pt x="54" y="16"/>
                  </a:lnTo>
                  <a:lnTo>
                    <a:pt x="55" y="18"/>
                  </a:lnTo>
                  <a:lnTo>
                    <a:pt x="57" y="19"/>
                  </a:lnTo>
                  <a:lnTo>
                    <a:pt x="57" y="18"/>
                  </a:lnTo>
                  <a:lnTo>
                    <a:pt x="58" y="19"/>
                  </a:lnTo>
                  <a:lnTo>
                    <a:pt x="58" y="19"/>
                  </a:lnTo>
                  <a:lnTo>
                    <a:pt x="58" y="21"/>
                  </a:lnTo>
                  <a:lnTo>
                    <a:pt x="59" y="21"/>
                  </a:lnTo>
                  <a:lnTo>
                    <a:pt x="60" y="21"/>
                  </a:lnTo>
                  <a:lnTo>
                    <a:pt x="63" y="21"/>
                  </a:lnTo>
                  <a:lnTo>
                    <a:pt x="65" y="21"/>
                  </a:lnTo>
                  <a:lnTo>
                    <a:pt x="67" y="21"/>
                  </a:lnTo>
                  <a:lnTo>
                    <a:pt x="64" y="22"/>
                  </a:lnTo>
                  <a:lnTo>
                    <a:pt x="63" y="21"/>
                  </a:lnTo>
                  <a:lnTo>
                    <a:pt x="62" y="22"/>
                  </a:lnTo>
                  <a:lnTo>
                    <a:pt x="62" y="23"/>
                  </a:lnTo>
                  <a:lnTo>
                    <a:pt x="63" y="24"/>
                  </a:lnTo>
                  <a:lnTo>
                    <a:pt x="64" y="24"/>
                  </a:lnTo>
                  <a:lnTo>
                    <a:pt x="64" y="25"/>
                  </a:lnTo>
                  <a:lnTo>
                    <a:pt x="64" y="25"/>
                  </a:lnTo>
                  <a:lnTo>
                    <a:pt x="64" y="26"/>
                  </a:lnTo>
                  <a:lnTo>
                    <a:pt x="64" y="26"/>
                  </a:lnTo>
                  <a:lnTo>
                    <a:pt x="64" y="27"/>
                  </a:lnTo>
                  <a:lnTo>
                    <a:pt x="66" y="28"/>
                  </a:lnTo>
                  <a:lnTo>
                    <a:pt x="66" y="29"/>
                  </a:lnTo>
                  <a:lnTo>
                    <a:pt x="66" y="30"/>
                  </a:lnTo>
                  <a:lnTo>
                    <a:pt x="66" y="31"/>
                  </a:lnTo>
                  <a:lnTo>
                    <a:pt x="64" y="31"/>
                  </a:lnTo>
                  <a:lnTo>
                    <a:pt x="64" y="31"/>
                  </a:lnTo>
                  <a:lnTo>
                    <a:pt x="66" y="32"/>
                  </a:lnTo>
                  <a:lnTo>
                    <a:pt x="66" y="33"/>
                  </a:lnTo>
                  <a:lnTo>
                    <a:pt x="66" y="34"/>
                  </a:lnTo>
                  <a:lnTo>
                    <a:pt x="67" y="35"/>
                  </a:lnTo>
                  <a:lnTo>
                    <a:pt x="67" y="38"/>
                  </a:lnTo>
                  <a:lnTo>
                    <a:pt x="68" y="38"/>
                  </a:lnTo>
                  <a:lnTo>
                    <a:pt x="67" y="40"/>
                  </a:lnTo>
                  <a:lnTo>
                    <a:pt x="66" y="40"/>
                  </a:lnTo>
                  <a:lnTo>
                    <a:pt x="66" y="42"/>
                  </a:lnTo>
                  <a:lnTo>
                    <a:pt x="64" y="42"/>
                  </a:lnTo>
                  <a:lnTo>
                    <a:pt x="64" y="45"/>
                  </a:lnTo>
                  <a:lnTo>
                    <a:pt x="63" y="47"/>
                  </a:lnTo>
                  <a:lnTo>
                    <a:pt x="62" y="48"/>
                  </a:lnTo>
                  <a:lnTo>
                    <a:pt x="62" y="48"/>
                  </a:lnTo>
                  <a:lnTo>
                    <a:pt x="62" y="48"/>
                  </a:lnTo>
                  <a:lnTo>
                    <a:pt x="62" y="49"/>
                  </a:lnTo>
                  <a:lnTo>
                    <a:pt x="63" y="48"/>
                  </a:lnTo>
                  <a:lnTo>
                    <a:pt x="62" y="49"/>
                  </a:lnTo>
                  <a:lnTo>
                    <a:pt x="63" y="50"/>
                  </a:lnTo>
                  <a:lnTo>
                    <a:pt x="62" y="51"/>
                  </a:lnTo>
                  <a:lnTo>
                    <a:pt x="62" y="50"/>
                  </a:lnTo>
                  <a:lnTo>
                    <a:pt x="61" y="51"/>
                  </a:lnTo>
                  <a:lnTo>
                    <a:pt x="61" y="50"/>
                  </a:lnTo>
                  <a:lnTo>
                    <a:pt x="59" y="51"/>
                  </a:lnTo>
                  <a:lnTo>
                    <a:pt x="57" y="50"/>
                  </a:lnTo>
                  <a:lnTo>
                    <a:pt x="55" y="50"/>
                  </a:lnTo>
                  <a:lnTo>
                    <a:pt x="55" y="50"/>
                  </a:lnTo>
                  <a:lnTo>
                    <a:pt x="55" y="51"/>
                  </a:lnTo>
                  <a:lnTo>
                    <a:pt x="54" y="51"/>
                  </a:lnTo>
                  <a:lnTo>
                    <a:pt x="54" y="51"/>
                  </a:lnTo>
                  <a:lnTo>
                    <a:pt x="54" y="50"/>
                  </a:lnTo>
                  <a:lnTo>
                    <a:pt x="53" y="50"/>
                  </a:lnTo>
                  <a:lnTo>
                    <a:pt x="53" y="49"/>
                  </a:lnTo>
                  <a:lnTo>
                    <a:pt x="53" y="50"/>
                  </a:lnTo>
                  <a:lnTo>
                    <a:pt x="53" y="51"/>
                  </a:lnTo>
                  <a:lnTo>
                    <a:pt x="53" y="52"/>
                  </a:lnTo>
                  <a:lnTo>
                    <a:pt x="51" y="52"/>
                  </a:lnTo>
                  <a:lnTo>
                    <a:pt x="52" y="51"/>
                  </a:lnTo>
                  <a:lnTo>
                    <a:pt x="51" y="51"/>
                  </a:lnTo>
                  <a:lnTo>
                    <a:pt x="51" y="51"/>
                  </a:lnTo>
                  <a:lnTo>
                    <a:pt x="50" y="51"/>
                  </a:lnTo>
                  <a:lnTo>
                    <a:pt x="50" y="52"/>
                  </a:lnTo>
                  <a:lnTo>
                    <a:pt x="46" y="52"/>
                  </a:lnTo>
                  <a:lnTo>
                    <a:pt x="45" y="52"/>
                  </a:lnTo>
                  <a:lnTo>
                    <a:pt x="44" y="52"/>
                  </a:lnTo>
                  <a:lnTo>
                    <a:pt x="44" y="53"/>
                  </a:lnTo>
                  <a:lnTo>
                    <a:pt x="45" y="53"/>
                  </a:lnTo>
                  <a:lnTo>
                    <a:pt x="44" y="53"/>
                  </a:lnTo>
                  <a:lnTo>
                    <a:pt x="44" y="53"/>
                  </a:lnTo>
                  <a:lnTo>
                    <a:pt x="41" y="54"/>
                  </a:lnTo>
                  <a:lnTo>
                    <a:pt x="41" y="54"/>
                  </a:lnTo>
                  <a:lnTo>
                    <a:pt x="40" y="54"/>
                  </a:lnTo>
                  <a:lnTo>
                    <a:pt x="39" y="54"/>
                  </a:lnTo>
                  <a:lnTo>
                    <a:pt x="39" y="54"/>
                  </a:lnTo>
                  <a:lnTo>
                    <a:pt x="39" y="55"/>
                  </a:lnTo>
                  <a:lnTo>
                    <a:pt x="36" y="55"/>
                  </a:lnTo>
                  <a:lnTo>
                    <a:pt x="36" y="56"/>
                  </a:lnTo>
                  <a:lnTo>
                    <a:pt x="36" y="56"/>
                  </a:lnTo>
                  <a:lnTo>
                    <a:pt x="35" y="57"/>
                  </a:lnTo>
                  <a:lnTo>
                    <a:pt x="34" y="57"/>
                  </a:lnTo>
                  <a:lnTo>
                    <a:pt x="34" y="56"/>
                  </a:lnTo>
                  <a:lnTo>
                    <a:pt x="34" y="55"/>
                  </a:lnTo>
                  <a:lnTo>
                    <a:pt x="35" y="55"/>
                  </a:lnTo>
                  <a:lnTo>
                    <a:pt x="33" y="55"/>
                  </a:lnTo>
                  <a:lnTo>
                    <a:pt x="31" y="55"/>
                  </a:lnTo>
                  <a:lnTo>
                    <a:pt x="31" y="55"/>
                  </a:lnTo>
                  <a:lnTo>
                    <a:pt x="32" y="55"/>
                  </a:lnTo>
                  <a:lnTo>
                    <a:pt x="34" y="56"/>
                  </a:lnTo>
                  <a:lnTo>
                    <a:pt x="33" y="57"/>
                  </a:lnTo>
                  <a:lnTo>
                    <a:pt x="32" y="58"/>
                  </a:lnTo>
                  <a:lnTo>
                    <a:pt x="31" y="58"/>
                  </a:lnTo>
                  <a:lnTo>
                    <a:pt x="31" y="58"/>
                  </a:lnTo>
                  <a:lnTo>
                    <a:pt x="29" y="58"/>
                  </a:lnTo>
                  <a:lnTo>
                    <a:pt x="29" y="58"/>
                  </a:lnTo>
                  <a:lnTo>
                    <a:pt x="28" y="59"/>
                  </a:lnTo>
                  <a:lnTo>
                    <a:pt x="29" y="60"/>
                  </a:lnTo>
                  <a:lnTo>
                    <a:pt x="28" y="59"/>
                  </a:lnTo>
                  <a:lnTo>
                    <a:pt x="27" y="59"/>
                  </a:lnTo>
                  <a:lnTo>
                    <a:pt x="26" y="60"/>
                  </a:lnTo>
                  <a:lnTo>
                    <a:pt x="26" y="60"/>
                  </a:lnTo>
                  <a:lnTo>
                    <a:pt x="23" y="60"/>
                  </a:lnTo>
                  <a:lnTo>
                    <a:pt x="23" y="60"/>
                  </a:lnTo>
                  <a:lnTo>
                    <a:pt x="23" y="61"/>
                  </a:lnTo>
                  <a:lnTo>
                    <a:pt x="22" y="60"/>
                  </a:lnTo>
                  <a:lnTo>
                    <a:pt x="20" y="60"/>
                  </a:lnTo>
                  <a:lnTo>
                    <a:pt x="21" y="61"/>
                  </a:lnTo>
                  <a:lnTo>
                    <a:pt x="20" y="61"/>
                  </a:lnTo>
                  <a:lnTo>
                    <a:pt x="20" y="61"/>
                  </a:lnTo>
                  <a:lnTo>
                    <a:pt x="17" y="61"/>
                  </a:lnTo>
                  <a:close/>
                  <a:moveTo>
                    <a:pt x="8" y="20"/>
                  </a:moveTo>
                  <a:lnTo>
                    <a:pt x="8" y="21"/>
                  </a:lnTo>
                  <a:lnTo>
                    <a:pt x="8" y="21"/>
                  </a:lnTo>
                  <a:lnTo>
                    <a:pt x="7" y="20"/>
                  </a:lnTo>
                  <a:lnTo>
                    <a:pt x="8" y="20"/>
                  </a:lnTo>
                  <a:close/>
                  <a:moveTo>
                    <a:pt x="8" y="18"/>
                  </a:moveTo>
                  <a:lnTo>
                    <a:pt x="7" y="18"/>
                  </a:lnTo>
                  <a:lnTo>
                    <a:pt x="8" y="18"/>
                  </a:lnTo>
                  <a:lnTo>
                    <a:pt x="8" y="18"/>
                  </a:lnTo>
                  <a:close/>
                </a:path>
              </a:pathLst>
            </a:custGeom>
            <a:solidFill>
              <a:srgbClr val="00698C"/>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Arc 5"/>
            <p:cNvSpPr/>
            <p:nvPr/>
          </p:nvSpPr>
          <p:spPr>
            <a:xfrm>
              <a:off x="1214996" y="3212376"/>
              <a:ext cx="2240894" cy="1664424"/>
            </a:xfrm>
            <a:prstGeom prst="arc">
              <a:avLst>
                <a:gd name="adj1" fmla="val 10904885"/>
                <a:gd name="adj2" fmla="val 20949635"/>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Oval 4"/>
            <p:cNvSpPr/>
            <p:nvPr/>
          </p:nvSpPr>
          <p:spPr>
            <a:xfrm>
              <a:off x="3349544" y="3742027"/>
              <a:ext cx="131762" cy="13176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1159245" y="3977546"/>
              <a:ext cx="131762" cy="13176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41767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Webroot video</a:t>
            </a:r>
          </a:p>
        </p:txBody>
      </p:sp>
      <p:sp>
        <p:nvSpPr>
          <p:cNvPr id="4" name="Content Placeholder 2"/>
          <p:cNvSpPr txBox="1">
            <a:spLocks/>
          </p:cNvSpPr>
          <p:nvPr/>
        </p:nvSpPr>
        <p:spPr bwMode="auto">
          <a:xfrm>
            <a:off x="0" y="1123950"/>
            <a:ext cx="9144000" cy="5175250"/>
          </a:xfrm>
          <a:prstGeom prst="rect">
            <a:avLst/>
          </a:prstGeom>
          <a:solidFill>
            <a:schemeClr val="bg1">
              <a:lumMod val="75000"/>
            </a:schemeClr>
          </a:solidFill>
          <a:ln>
            <a:noFill/>
          </a:ln>
          <a:extLst/>
        </p:spPr>
        <p:txBody>
          <a:bodyPr vert="horz" wrap="square" lIns="0" tIns="0" rIns="0" bIns="0" numCol="1" anchor="ctr" anchorCtr="0" compatLnSpc="1">
            <a:prstTxWarp prst="textNoShape">
              <a:avLst/>
            </a:prstTxWarp>
            <a:normAutofit/>
          </a:bodyPr>
          <a:lstStyle>
            <a:lvl1pPr marL="342900" indent="-342900" algn="l" rtl="0" eaLnBrk="1" fontAlgn="base" hangingPunct="1">
              <a:spcBef>
                <a:spcPct val="0"/>
              </a:spcBef>
              <a:spcAft>
                <a:spcPts val="1200"/>
              </a:spcAft>
              <a:buFont typeface="Wingdings" pitchFamily="2" charset="2"/>
              <a:buChar char="§"/>
              <a:defRPr sz="2200" kern="1200">
                <a:solidFill>
                  <a:schemeClr val="tx1"/>
                </a:solidFill>
                <a:latin typeface="Verdana" pitchFamily="34" charset="0"/>
                <a:ea typeface="+mn-ea"/>
                <a:cs typeface="+mn-cs"/>
              </a:defRPr>
            </a:lvl1pPr>
            <a:lvl2pPr marL="687388" indent="-342900" algn="l" rtl="0" eaLnBrk="1" fontAlgn="base" hangingPunct="1">
              <a:spcBef>
                <a:spcPct val="0"/>
              </a:spcBef>
              <a:spcAft>
                <a:spcPts val="1200"/>
              </a:spcAft>
              <a:buFont typeface="Verdana" pitchFamily="34" charset="0"/>
              <a:buChar char="–"/>
              <a:defRPr sz="2000" kern="1200">
                <a:solidFill>
                  <a:schemeClr val="tx1"/>
                </a:solidFill>
                <a:latin typeface="Verdana" pitchFamily="34" charset="0"/>
                <a:ea typeface="+mn-ea"/>
                <a:cs typeface="+mn-cs"/>
              </a:defRPr>
            </a:lvl2pPr>
            <a:lvl3pPr marL="914400" indent="-227013" algn="l" rtl="0" eaLnBrk="1" fontAlgn="base" hangingPunct="1">
              <a:spcBef>
                <a:spcPct val="0"/>
              </a:spcBef>
              <a:spcAft>
                <a:spcPts val="1200"/>
              </a:spcAft>
              <a:buFont typeface="Arial" charset="0"/>
              <a:buChar char="•"/>
              <a:defRPr kern="1200">
                <a:solidFill>
                  <a:schemeClr val="tx1"/>
                </a:solidFill>
                <a:latin typeface="Verdana" pitchFamily="34" charset="0"/>
                <a:ea typeface="+mn-ea"/>
                <a:cs typeface="+mn-cs"/>
              </a:defRPr>
            </a:lvl3pPr>
            <a:lvl4pPr marL="1141413" indent="-227013" algn="l" rtl="0" eaLnBrk="1" fontAlgn="base" hangingPunct="1">
              <a:spcBef>
                <a:spcPct val="0"/>
              </a:spcBef>
              <a:spcAft>
                <a:spcPts val="1200"/>
              </a:spcAft>
              <a:buFont typeface="Wingdings" pitchFamily="2" charset="2"/>
              <a:buChar char="§"/>
              <a:defRPr sz="1600" kern="1200">
                <a:solidFill>
                  <a:schemeClr val="tx1"/>
                </a:solidFill>
                <a:latin typeface="Verdana" pitchFamily="34" charset="0"/>
                <a:ea typeface="+mn-ea"/>
                <a:cs typeface="+mn-cs"/>
              </a:defRPr>
            </a:lvl4pPr>
            <a:lvl5pPr marL="1376363" indent="-234950" algn="l" rtl="0" eaLnBrk="1" fontAlgn="base" hangingPunct="1">
              <a:spcBef>
                <a:spcPct val="0"/>
              </a:spcBef>
              <a:spcAft>
                <a:spcPts val="1200"/>
              </a:spcAft>
              <a:buFont typeface="Wingdings" pitchFamily="2" charset="2"/>
              <a:buChar char="§"/>
              <a:defRPr sz="16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a:solidFill>
                  <a:schemeClr val="bg1"/>
                </a:solidFill>
                <a:hlinkClick r:id="rId2"/>
              </a:rPr>
              <a:t>Webroot Video</a:t>
            </a:r>
            <a:endParaRPr lang="en-US" dirty="0">
              <a:solidFill>
                <a:schemeClr val="bg1"/>
              </a:solidFill>
            </a:endParaRPr>
          </a:p>
        </p:txBody>
      </p:sp>
    </p:spTree>
    <p:extLst>
      <p:ext uri="{BB962C8B-B14F-4D97-AF65-F5344CB8AC3E}">
        <p14:creationId xmlns:p14="http://schemas.microsoft.com/office/powerpoint/2010/main" val="21215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8992" r="4895" b="2145"/>
          <a:stretch/>
        </p:blipFill>
        <p:spPr>
          <a:xfrm>
            <a:off x="-1" y="1135380"/>
            <a:ext cx="9144001" cy="5722620"/>
          </a:xfrm>
          <a:prstGeom prst="rect">
            <a:avLst/>
          </a:prstGeom>
        </p:spPr>
      </p:pic>
      <p:sp>
        <p:nvSpPr>
          <p:cNvPr id="2" name="Title 1"/>
          <p:cNvSpPr>
            <a:spLocks noGrp="1"/>
          </p:cNvSpPr>
          <p:nvPr>
            <p:ph type="title"/>
          </p:nvPr>
        </p:nvSpPr>
        <p:spPr/>
        <p:txBody>
          <a:bodyPr/>
          <a:lstStyle/>
          <a:p>
            <a:r>
              <a:rPr lang="en-US" dirty="0"/>
              <a:t>Webroot’s solutions</a:t>
            </a:r>
          </a:p>
        </p:txBody>
      </p:sp>
      <p:sp>
        <p:nvSpPr>
          <p:cNvPr id="7" name="Content Placeholder 13"/>
          <p:cNvSpPr txBox="1">
            <a:spLocks/>
          </p:cNvSpPr>
          <p:nvPr/>
        </p:nvSpPr>
        <p:spPr>
          <a:xfrm>
            <a:off x="284481" y="1752471"/>
            <a:ext cx="4290695" cy="3962529"/>
          </a:xfrm>
          <a:prstGeom prst="wedgeRectCallout">
            <a:avLst/>
          </a:prstGeom>
          <a:solidFill>
            <a:schemeClr val="bg1">
              <a:alpha val="80000"/>
            </a:schemeClr>
          </a:solidFill>
        </p:spPr>
        <p:txBody>
          <a:bodyPr vert="horz" lIns="182880" tIns="34291" rIns="182880" bIns="34291" rtlCol="0" anchor="ctr">
            <a:noAutofit/>
          </a:bodyPr>
          <a:lstStyle>
            <a:lvl1pPr marL="228600" indent="228600" algn="ctr" eaLnBrk="1" hangingPunct="1">
              <a:spcBef>
                <a:spcPts val="200"/>
              </a:spcBef>
              <a:buSzPct val="115000"/>
              <a:buFontTx/>
              <a:buNone/>
              <a:defRPr sz="1600">
                <a:solidFill>
                  <a:schemeClr val="accent2"/>
                </a:solidFill>
                <a:latin typeface="+mn-lt"/>
              </a:defRPr>
            </a:lvl1pPr>
            <a:lvl2pPr marL="457200" indent="228600" algn="ctr" eaLnBrk="1" hangingPunct="1">
              <a:spcBef>
                <a:spcPts val="200"/>
              </a:spcBef>
              <a:buSzPct val="115000"/>
              <a:buFontTx/>
              <a:buNone/>
              <a:defRPr sz="1600">
                <a:solidFill>
                  <a:schemeClr val="accent2"/>
                </a:solidFill>
                <a:latin typeface="+mn-lt"/>
              </a:defRPr>
            </a:lvl2pPr>
            <a:lvl3pPr marL="685800" indent="228600" algn="ctr" eaLnBrk="1" hangingPunct="1">
              <a:spcBef>
                <a:spcPts val="200"/>
              </a:spcBef>
              <a:buSzPct val="115000"/>
              <a:buFontTx/>
              <a:buNone/>
              <a:defRPr sz="1600">
                <a:solidFill>
                  <a:schemeClr val="accent2"/>
                </a:solidFill>
                <a:latin typeface="+mn-lt"/>
              </a:defRPr>
            </a:lvl3pPr>
            <a:lvl4pPr marL="914400" indent="228600" algn="ctr" eaLnBrk="1" hangingPunct="1">
              <a:spcBef>
                <a:spcPts val="200"/>
              </a:spcBef>
              <a:buSzPct val="115000"/>
              <a:buFontTx/>
              <a:buNone/>
              <a:defRPr sz="1600">
                <a:solidFill>
                  <a:schemeClr val="accent2"/>
                </a:solidFill>
                <a:latin typeface="+mn-lt"/>
              </a:defRPr>
            </a:lvl4pPr>
            <a:lvl5pPr marL="1143000" indent="228600" algn="ctr" eaLnBrk="1" hangingPunct="1">
              <a:spcBef>
                <a:spcPts val="200"/>
              </a:spcBef>
              <a:buSzPct val="115000"/>
              <a:buFontTx/>
              <a:buNone/>
              <a:defRPr sz="1600">
                <a:solidFill>
                  <a:schemeClr val="accent2"/>
                </a:solidFill>
                <a:latin typeface="+mn-lt"/>
              </a:defRPr>
            </a:lvl5pPr>
          </a:lstStyle>
          <a:p>
            <a:pPr marL="0" indent="0" algn="l" defTabSz="685783" fontAlgn="auto">
              <a:spcBef>
                <a:spcPts val="151"/>
              </a:spcBef>
              <a:spcAft>
                <a:spcPts val="0"/>
              </a:spcAft>
              <a:defRPr/>
            </a:pPr>
            <a:r>
              <a:rPr lang="en-US" sz="1800" kern="0" dirty="0">
                <a:solidFill>
                  <a:schemeClr val="tx1"/>
                </a:solidFill>
              </a:rPr>
              <a:t>“I can be a central point of contact internally for any banking question…and run whichever report is necessary and share that with our whole team. Everyone is looking at the same information coming from the same source.”</a:t>
            </a:r>
          </a:p>
          <a:p>
            <a:pPr marL="171446" indent="171446" algn="l" defTabSz="685783" fontAlgn="auto">
              <a:spcBef>
                <a:spcPts val="151"/>
              </a:spcBef>
              <a:spcAft>
                <a:spcPts val="0"/>
              </a:spcAft>
              <a:defRPr/>
            </a:pPr>
            <a:endParaRPr lang="en-US" sz="1800" kern="0" dirty="0">
              <a:solidFill>
                <a:schemeClr val="tx1"/>
              </a:solidFill>
            </a:endParaRPr>
          </a:p>
          <a:p>
            <a:pPr marL="1371566" indent="0" algn="l" defTabSz="685783" fontAlgn="auto">
              <a:spcBef>
                <a:spcPts val="151"/>
              </a:spcBef>
              <a:spcAft>
                <a:spcPts val="0"/>
              </a:spcAft>
              <a:defRPr/>
            </a:pPr>
            <a:r>
              <a:rPr lang="en-US" kern="0" dirty="0">
                <a:solidFill>
                  <a:schemeClr val="tx1"/>
                </a:solidFill>
              </a:rPr>
              <a:t>Nick Dooley</a:t>
            </a:r>
          </a:p>
          <a:p>
            <a:pPr marL="1371566" indent="0" algn="l" defTabSz="685783" fontAlgn="auto">
              <a:spcBef>
                <a:spcPts val="151"/>
              </a:spcBef>
              <a:spcAft>
                <a:spcPts val="0"/>
              </a:spcAft>
              <a:defRPr/>
            </a:pPr>
            <a:r>
              <a:rPr lang="en-US" kern="0" dirty="0">
                <a:solidFill>
                  <a:schemeClr val="tx1"/>
                </a:solidFill>
              </a:rPr>
              <a:t>Strategic Finance &amp; Treasury Manager</a:t>
            </a:r>
          </a:p>
          <a:p>
            <a:pPr marL="1371566" indent="0" algn="l" defTabSz="685783" fontAlgn="auto">
              <a:spcBef>
                <a:spcPts val="151"/>
              </a:spcBef>
              <a:spcAft>
                <a:spcPts val="0"/>
              </a:spcAft>
              <a:defRPr/>
            </a:pPr>
            <a:r>
              <a:rPr lang="en-US" kern="0" dirty="0">
                <a:solidFill>
                  <a:schemeClr val="tx1"/>
                </a:solidFill>
              </a:rPr>
              <a:t>Webroot</a:t>
            </a:r>
          </a:p>
        </p:txBody>
      </p:sp>
      <p:sp>
        <p:nvSpPr>
          <p:cNvPr id="8" name="Text Box 86"/>
          <p:cNvSpPr txBox="1">
            <a:spLocks noChangeArrowheads="1"/>
          </p:cNvSpPr>
          <p:nvPr/>
        </p:nvSpPr>
        <p:spPr bwMode="auto">
          <a:xfrm>
            <a:off x="4815834" y="3124200"/>
            <a:ext cx="3961455" cy="1219329"/>
          </a:xfrm>
          <a:prstGeom prst="rect">
            <a:avLst/>
          </a:prstGeom>
          <a:solidFill>
            <a:srgbClr val="0095C8">
              <a:alpha val="80000"/>
            </a:srgbClr>
          </a:solidFill>
          <a:ln>
            <a:noFill/>
          </a:ln>
          <a:extLst/>
        </p:spPr>
        <p:txBody>
          <a:bodyPr lIns="137160" rIns="34291" anchor="ctr" anchorCtr="0"/>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defTabSz="685783" eaLnBrk="1" fontAlgn="auto" hangingPunct="1">
              <a:spcBef>
                <a:spcPct val="50000"/>
              </a:spcBef>
              <a:spcAft>
                <a:spcPts val="0"/>
              </a:spcAft>
              <a:defRPr/>
            </a:pPr>
            <a:r>
              <a:rPr lang="en-US" kern="0" dirty="0">
                <a:solidFill>
                  <a:sysClr val="window" lastClr="FFFFFF"/>
                </a:solidFill>
                <a:latin typeface="Verdana" panose="020B0604030504040204" pitchFamily="34" charset="0"/>
                <a:ea typeface="Verdana" panose="020B0604030504040204" pitchFamily="34" charset="0"/>
                <a:cs typeface="Verdana" panose="020B0604030504040204" pitchFamily="34" charset="0"/>
              </a:rPr>
              <a:t>Automation of payables</a:t>
            </a:r>
            <a:br>
              <a:rPr lang="en-US" kern="0" dirty="0">
                <a:solidFill>
                  <a:sysClr val="window" lastClr="FFFFFF"/>
                </a:solidFill>
                <a:latin typeface="Verdana" panose="020B0604030504040204" pitchFamily="34" charset="0"/>
                <a:ea typeface="Verdana" panose="020B0604030504040204" pitchFamily="34" charset="0"/>
                <a:cs typeface="Verdana" panose="020B0604030504040204" pitchFamily="34" charset="0"/>
              </a:rPr>
            </a:br>
            <a:r>
              <a:rPr lang="en-US" kern="0" dirty="0">
                <a:solidFill>
                  <a:sysClr val="window" lastClr="FFFFFF"/>
                </a:solidFill>
                <a:latin typeface="Verdana" panose="020B0604030504040204" pitchFamily="34" charset="0"/>
                <a:ea typeface="Verdana" panose="020B0604030504040204" pitchFamily="34" charset="0"/>
                <a:cs typeface="Verdana" panose="020B0604030504040204" pitchFamily="34" charset="0"/>
              </a:rPr>
              <a:t>&amp; receivables </a:t>
            </a:r>
          </a:p>
        </p:txBody>
      </p:sp>
      <p:sp>
        <p:nvSpPr>
          <p:cNvPr id="10" name="Text Box 88"/>
          <p:cNvSpPr txBox="1">
            <a:spLocks noChangeArrowheads="1"/>
          </p:cNvSpPr>
          <p:nvPr/>
        </p:nvSpPr>
        <p:spPr bwMode="auto">
          <a:xfrm>
            <a:off x="4815833" y="4495671"/>
            <a:ext cx="3961455" cy="1219329"/>
          </a:xfrm>
          <a:prstGeom prst="rect">
            <a:avLst/>
          </a:prstGeom>
          <a:solidFill>
            <a:srgbClr val="0095C8">
              <a:alpha val="80000"/>
            </a:srgbClr>
          </a:solidFill>
          <a:ln>
            <a:noFill/>
          </a:ln>
          <a:extLst/>
        </p:spPr>
        <p:txBody>
          <a:bodyPr lIns="137160" rIns="34291" anchor="ctr" anchorCtr="0"/>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defTabSz="685783" eaLnBrk="1" fontAlgn="auto" hangingPunct="1">
              <a:spcBef>
                <a:spcPct val="50000"/>
              </a:spcBef>
              <a:spcAft>
                <a:spcPts val="0"/>
              </a:spcAft>
              <a:defRPr/>
            </a:pPr>
            <a:r>
              <a:rPr lang="en-US" kern="0" dirty="0">
                <a:solidFill>
                  <a:sysClr val="window" lastClr="FFFFFF"/>
                </a:solidFill>
                <a:latin typeface="Verdana" panose="020B0604030504040204" pitchFamily="34" charset="0"/>
                <a:ea typeface="Verdana" panose="020B0604030504040204" pitchFamily="34" charset="0"/>
                <a:cs typeface="Verdana" panose="020B0604030504040204" pitchFamily="34" charset="0"/>
              </a:rPr>
              <a:t>Consistent processes </a:t>
            </a:r>
            <a:br>
              <a:rPr lang="en-US" kern="0" dirty="0">
                <a:solidFill>
                  <a:sysClr val="window" lastClr="FFFFFF"/>
                </a:solidFill>
                <a:latin typeface="Verdana" panose="020B0604030504040204" pitchFamily="34" charset="0"/>
                <a:ea typeface="Verdana" panose="020B0604030504040204" pitchFamily="34" charset="0"/>
                <a:cs typeface="Verdana" panose="020B0604030504040204" pitchFamily="34" charset="0"/>
              </a:rPr>
            </a:br>
            <a:r>
              <a:rPr lang="en-US" kern="0" dirty="0">
                <a:solidFill>
                  <a:sysClr val="window" lastClr="FFFFFF"/>
                </a:solidFill>
                <a:latin typeface="Verdana" panose="020B0604030504040204" pitchFamily="34" charset="0"/>
                <a:ea typeface="Verdana" panose="020B0604030504040204" pitchFamily="34" charset="0"/>
                <a:cs typeface="Verdana" panose="020B0604030504040204" pitchFamily="34" charset="0"/>
              </a:rPr>
              <a:t>across entities</a:t>
            </a:r>
          </a:p>
        </p:txBody>
      </p:sp>
      <p:sp>
        <p:nvSpPr>
          <p:cNvPr id="12" name="Text Box 87"/>
          <p:cNvSpPr txBox="1">
            <a:spLocks noChangeArrowheads="1"/>
          </p:cNvSpPr>
          <p:nvPr/>
        </p:nvSpPr>
        <p:spPr bwMode="auto">
          <a:xfrm>
            <a:off x="4826070" y="1752471"/>
            <a:ext cx="3961455" cy="1219329"/>
          </a:xfrm>
          <a:prstGeom prst="rect">
            <a:avLst/>
          </a:prstGeom>
          <a:solidFill>
            <a:srgbClr val="0095C8">
              <a:alpha val="80000"/>
            </a:srgbClr>
          </a:solidFill>
          <a:ln>
            <a:noFill/>
          </a:ln>
          <a:extLst/>
        </p:spPr>
        <p:txBody>
          <a:bodyPr lIns="137160" rIns="34291" anchor="ctr" anchorCtr="0"/>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defTabSz="685783" eaLnBrk="1" fontAlgn="auto" hangingPunct="1">
              <a:spcBef>
                <a:spcPct val="50000"/>
              </a:spcBef>
              <a:spcAft>
                <a:spcPts val="0"/>
              </a:spcAft>
              <a:defRPr/>
            </a:pPr>
            <a:r>
              <a:rPr lang="en-US" kern="0" dirty="0">
                <a:solidFill>
                  <a:sysClr val="window" lastClr="FFFFFF"/>
                </a:solidFill>
                <a:latin typeface="Verdana" panose="020B0604030504040204" pitchFamily="34" charset="0"/>
                <a:ea typeface="Verdana" panose="020B0604030504040204" pitchFamily="34" charset="0"/>
                <a:cs typeface="Verdana" panose="020B0604030504040204" pitchFamily="34" charset="0"/>
              </a:rPr>
              <a:t>Global visibility</a:t>
            </a:r>
          </a:p>
        </p:txBody>
      </p:sp>
    </p:spTree>
    <p:extLst>
      <p:ext uri="{BB962C8B-B14F-4D97-AF65-F5344CB8AC3E}">
        <p14:creationId xmlns:p14="http://schemas.microsoft.com/office/powerpoint/2010/main" val="224022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Operational centralization</a:t>
            </a:r>
          </a:p>
        </p:txBody>
      </p:sp>
      <p:sp>
        <p:nvSpPr>
          <p:cNvPr id="4" name="Rectangle 3"/>
          <p:cNvSpPr/>
          <p:nvPr/>
        </p:nvSpPr>
        <p:spPr>
          <a:xfrm>
            <a:off x="3902242" y="2333625"/>
            <a:ext cx="4860758" cy="939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t"/>
          <a:lstStyle/>
          <a:p>
            <a:endParaRPr lang="en-US" sz="2000" b="1" dirty="0"/>
          </a:p>
          <a:p>
            <a:r>
              <a:rPr lang="en-US" sz="2000" b="1" dirty="0"/>
              <a:t>Visibility &amp; control</a:t>
            </a:r>
          </a:p>
        </p:txBody>
      </p:sp>
      <p:sp>
        <p:nvSpPr>
          <p:cNvPr id="6" name="Rectangle 5"/>
          <p:cNvSpPr/>
          <p:nvPr/>
        </p:nvSpPr>
        <p:spPr>
          <a:xfrm>
            <a:off x="3902242" y="4410075"/>
            <a:ext cx="4860758" cy="914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000" b="1" dirty="0"/>
              <a:t>Payments/collections</a:t>
            </a:r>
          </a:p>
        </p:txBody>
      </p:sp>
      <p:sp>
        <p:nvSpPr>
          <p:cNvPr id="10" name="Rectangle 9"/>
          <p:cNvSpPr/>
          <p:nvPr/>
        </p:nvSpPr>
        <p:spPr>
          <a:xfrm>
            <a:off x="3902242" y="1282700"/>
            <a:ext cx="4860758" cy="939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000" b="1" dirty="0"/>
              <a:t>Liquidity</a:t>
            </a:r>
          </a:p>
        </p:txBody>
      </p:sp>
      <p:sp>
        <p:nvSpPr>
          <p:cNvPr id="11" name="Rectangle 10"/>
          <p:cNvSpPr/>
          <p:nvPr/>
        </p:nvSpPr>
        <p:spPr>
          <a:xfrm>
            <a:off x="3902242" y="3384550"/>
            <a:ext cx="4860758" cy="91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000" b="1" dirty="0"/>
              <a:t>Account structures/location</a:t>
            </a:r>
          </a:p>
        </p:txBody>
      </p:sp>
      <p:sp>
        <p:nvSpPr>
          <p:cNvPr id="12" name="Rectangle 11"/>
          <p:cNvSpPr/>
          <p:nvPr/>
        </p:nvSpPr>
        <p:spPr>
          <a:xfrm>
            <a:off x="3902242" y="5435600"/>
            <a:ext cx="4860758" cy="91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000" b="1" dirty="0"/>
              <a:t>Risk management</a:t>
            </a:r>
          </a:p>
        </p:txBody>
      </p:sp>
      <p:sp>
        <p:nvSpPr>
          <p:cNvPr id="9" name="Content Placeholder 13"/>
          <p:cNvSpPr txBox="1">
            <a:spLocks/>
          </p:cNvSpPr>
          <p:nvPr/>
        </p:nvSpPr>
        <p:spPr>
          <a:xfrm>
            <a:off x="304799" y="1282700"/>
            <a:ext cx="3449319" cy="4023360"/>
          </a:xfrm>
          <a:prstGeom prst="wedgeRectCallout">
            <a:avLst>
              <a:gd name="adj1" fmla="val 20351"/>
              <a:gd name="adj2" fmla="val 59609"/>
            </a:avLst>
          </a:prstGeom>
          <a:solidFill>
            <a:schemeClr val="bg1">
              <a:lumMod val="85000"/>
              <a:alpha val="80000"/>
            </a:schemeClr>
          </a:solidFill>
        </p:spPr>
        <p:txBody>
          <a:bodyPr vert="horz" lIns="274320" tIns="34291" rIns="68580" bIns="34291" rtlCol="0" anchor="ctr">
            <a:noAutofit/>
          </a:bodyPr>
          <a:lstStyle>
            <a:lvl1pPr marL="228600" indent="228600" algn="ctr" eaLnBrk="1" hangingPunct="1">
              <a:spcBef>
                <a:spcPts val="200"/>
              </a:spcBef>
              <a:buSzPct val="115000"/>
              <a:buFontTx/>
              <a:buNone/>
              <a:defRPr sz="1600">
                <a:solidFill>
                  <a:schemeClr val="accent2"/>
                </a:solidFill>
                <a:latin typeface="+mn-lt"/>
              </a:defRPr>
            </a:lvl1pPr>
            <a:lvl2pPr marL="457200" indent="228600" algn="ctr" eaLnBrk="1" hangingPunct="1">
              <a:spcBef>
                <a:spcPts val="200"/>
              </a:spcBef>
              <a:buSzPct val="115000"/>
              <a:buFontTx/>
              <a:buNone/>
              <a:defRPr sz="1600">
                <a:solidFill>
                  <a:schemeClr val="accent2"/>
                </a:solidFill>
                <a:latin typeface="+mn-lt"/>
              </a:defRPr>
            </a:lvl2pPr>
            <a:lvl3pPr marL="685800" indent="228600" algn="ctr" eaLnBrk="1" hangingPunct="1">
              <a:spcBef>
                <a:spcPts val="200"/>
              </a:spcBef>
              <a:buSzPct val="115000"/>
              <a:buFontTx/>
              <a:buNone/>
              <a:defRPr sz="1600">
                <a:solidFill>
                  <a:schemeClr val="accent2"/>
                </a:solidFill>
                <a:latin typeface="+mn-lt"/>
              </a:defRPr>
            </a:lvl3pPr>
            <a:lvl4pPr marL="914400" indent="228600" algn="ctr" eaLnBrk="1" hangingPunct="1">
              <a:spcBef>
                <a:spcPts val="200"/>
              </a:spcBef>
              <a:buSzPct val="115000"/>
              <a:buFontTx/>
              <a:buNone/>
              <a:defRPr sz="1600">
                <a:solidFill>
                  <a:schemeClr val="accent2"/>
                </a:solidFill>
                <a:latin typeface="+mn-lt"/>
              </a:defRPr>
            </a:lvl4pPr>
            <a:lvl5pPr marL="1143000" indent="228600" algn="ctr" eaLnBrk="1" hangingPunct="1">
              <a:spcBef>
                <a:spcPts val="200"/>
              </a:spcBef>
              <a:buSzPct val="115000"/>
              <a:buFontTx/>
              <a:buNone/>
              <a:defRPr sz="1600">
                <a:solidFill>
                  <a:schemeClr val="accent2"/>
                </a:solidFill>
                <a:latin typeface="+mn-lt"/>
              </a:defRPr>
            </a:lvl5pPr>
          </a:lstStyle>
          <a:p>
            <a:pPr marL="0" indent="0" algn="l" defTabSz="685783" fontAlgn="auto">
              <a:spcBef>
                <a:spcPts val="151"/>
              </a:spcBef>
              <a:spcAft>
                <a:spcPts val="0"/>
              </a:spcAft>
              <a:defRPr/>
            </a:pPr>
            <a:r>
              <a:rPr lang="en-US" sz="1800" kern="0" dirty="0">
                <a:solidFill>
                  <a:schemeClr val="tx1"/>
                </a:solidFill>
              </a:rPr>
              <a:t>“One of the biggest challenges for us was </a:t>
            </a:r>
            <a:br>
              <a:rPr lang="en-US" sz="1800" kern="0" dirty="0">
                <a:solidFill>
                  <a:schemeClr val="tx1"/>
                </a:solidFill>
              </a:rPr>
            </a:br>
            <a:r>
              <a:rPr lang="en-US" sz="1800" kern="0" dirty="0">
                <a:solidFill>
                  <a:schemeClr val="tx1"/>
                </a:solidFill>
              </a:rPr>
              <a:t>that we had multiple systems we had to look through… which led to a lot of different processes being done by different teams around the world.”</a:t>
            </a:r>
          </a:p>
          <a:p>
            <a:pPr marL="1371566" indent="0" algn="l" defTabSz="685783" fontAlgn="auto">
              <a:spcBef>
                <a:spcPts val="151"/>
              </a:spcBef>
              <a:spcAft>
                <a:spcPts val="0"/>
              </a:spcAft>
              <a:defRPr/>
            </a:pPr>
            <a:endParaRPr lang="en-US" sz="1400" kern="0" dirty="0">
              <a:solidFill>
                <a:schemeClr val="tx1"/>
              </a:solidFill>
            </a:endParaRPr>
          </a:p>
          <a:p>
            <a:pPr marL="973138" indent="0" algn="l" defTabSz="685783" fontAlgn="auto">
              <a:spcBef>
                <a:spcPts val="151"/>
              </a:spcBef>
              <a:spcAft>
                <a:spcPts val="0"/>
              </a:spcAft>
              <a:defRPr/>
            </a:pPr>
            <a:r>
              <a:rPr lang="en-US" kern="0" dirty="0">
                <a:solidFill>
                  <a:schemeClr val="tx1"/>
                </a:solidFill>
              </a:rPr>
              <a:t>Nick Dooley</a:t>
            </a:r>
          </a:p>
          <a:p>
            <a:pPr marL="973138" indent="0" algn="l" defTabSz="685783" fontAlgn="auto">
              <a:spcBef>
                <a:spcPts val="151"/>
              </a:spcBef>
              <a:spcAft>
                <a:spcPts val="0"/>
              </a:spcAft>
              <a:defRPr/>
            </a:pPr>
            <a:r>
              <a:rPr lang="en-US" kern="0" dirty="0">
                <a:solidFill>
                  <a:schemeClr val="tx1"/>
                </a:solidFill>
              </a:rPr>
              <a:t>Strategic Finance &amp; Treasury Manager</a:t>
            </a:r>
          </a:p>
          <a:p>
            <a:pPr marL="973138" indent="0" algn="l" defTabSz="685783" fontAlgn="auto">
              <a:spcBef>
                <a:spcPts val="151"/>
              </a:spcBef>
              <a:spcAft>
                <a:spcPts val="0"/>
              </a:spcAft>
              <a:defRPr/>
            </a:pPr>
            <a:r>
              <a:rPr lang="en-US" kern="0" dirty="0">
                <a:solidFill>
                  <a:schemeClr val="tx1"/>
                </a:solidFill>
              </a:rPr>
              <a:t>Webroot</a:t>
            </a:r>
          </a:p>
        </p:txBody>
      </p:sp>
    </p:spTree>
    <p:extLst>
      <p:ext uri="{BB962C8B-B14F-4D97-AF65-F5344CB8AC3E}">
        <p14:creationId xmlns:p14="http://schemas.microsoft.com/office/powerpoint/2010/main" val="1404953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 your operations</a:t>
            </a:r>
          </a:p>
        </p:txBody>
      </p:sp>
      <p:grpSp>
        <p:nvGrpSpPr>
          <p:cNvPr id="4" name="Group 3"/>
          <p:cNvGrpSpPr/>
          <p:nvPr/>
        </p:nvGrpSpPr>
        <p:grpSpPr>
          <a:xfrm>
            <a:off x="483318" y="1219200"/>
            <a:ext cx="8177365" cy="4952542"/>
            <a:chOff x="599923" y="1954213"/>
            <a:chExt cx="7945632" cy="3734165"/>
          </a:xfrm>
        </p:grpSpPr>
        <p:sp>
          <p:nvSpPr>
            <p:cNvPr id="5" name="Rectangle 4"/>
            <p:cNvSpPr/>
            <p:nvPr/>
          </p:nvSpPr>
          <p:spPr>
            <a:xfrm>
              <a:off x="599923" y="1954213"/>
              <a:ext cx="1911884" cy="2043803"/>
            </a:xfrm>
            <a:prstGeom prst="rect">
              <a:avLst/>
            </a:prstGeom>
            <a:solidFill>
              <a:srgbClr val="007337"/>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34291" rtlCol="0" anchor="t"/>
            <a:lstStyle/>
            <a:p>
              <a:r>
                <a:rPr lang="en-US" dirty="0"/>
                <a:t>What type of business will you be conducting in the foreign location?</a:t>
              </a:r>
            </a:p>
          </p:txBody>
        </p:sp>
        <p:sp>
          <p:nvSpPr>
            <p:cNvPr id="6" name="Rectangle 5"/>
            <p:cNvSpPr/>
            <p:nvPr/>
          </p:nvSpPr>
          <p:spPr>
            <a:xfrm>
              <a:off x="2588203" y="1954214"/>
              <a:ext cx="1911884" cy="1035037"/>
            </a:xfrm>
            <a:prstGeom prst="rect">
              <a:avLst/>
            </a:prstGeom>
            <a:solidFill>
              <a:srgbClr val="00698C"/>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34291" rtlCol="0" anchor="t"/>
            <a:lstStyle/>
            <a:p>
              <a:r>
                <a:rPr lang="en-US" dirty="0"/>
                <a:t>How will the funds flow (incoming and outgoing)?</a:t>
              </a:r>
            </a:p>
          </p:txBody>
        </p:sp>
        <p:sp>
          <p:nvSpPr>
            <p:cNvPr id="7" name="Rectangle 6"/>
            <p:cNvSpPr/>
            <p:nvPr/>
          </p:nvSpPr>
          <p:spPr>
            <a:xfrm>
              <a:off x="4580456" y="1954214"/>
              <a:ext cx="3965099" cy="10350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34291" rtlCol="0" anchor="t"/>
            <a:lstStyle/>
            <a:p>
              <a:r>
                <a:rPr lang="en-US" dirty="0"/>
                <a:t>How are the operations going to be managed?</a:t>
              </a:r>
            </a:p>
          </p:txBody>
        </p:sp>
        <p:sp>
          <p:nvSpPr>
            <p:cNvPr id="8" name="Rectangle 7"/>
            <p:cNvSpPr/>
            <p:nvPr/>
          </p:nvSpPr>
          <p:spPr>
            <a:xfrm>
              <a:off x="599924" y="4064890"/>
              <a:ext cx="1911884" cy="1623488"/>
            </a:xfrm>
            <a:prstGeom prst="rect">
              <a:avLst/>
            </a:prstGeom>
            <a:solidFill>
              <a:srgbClr val="82186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34291" rtlCol="0" anchor="t"/>
            <a:lstStyle/>
            <a:p>
              <a:r>
                <a:rPr lang="en-US" dirty="0"/>
                <a:t>What banking services will </a:t>
              </a:r>
              <a:br>
                <a:rPr lang="en-US" dirty="0"/>
              </a:br>
              <a:r>
                <a:rPr lang="en-US" dirty="0"/>
                <a:t>be needed?</a:t>
              </a:r>
            </a:p>
          </p:txBody>
        </p:sp>
        <p:sp>
          <p:nvSpPr>
            <p:cNvPr id="9" name="Rectangle 8"/>
            <p:cNvSpPr/>
            <p:nvPr/>
          </p:nvSpPr>
          <p:spPr>
            <a:xfrm>
              <a:off x="2588203" y="3056125"/>
              <a:ext cx="1911884" cy="941892"/>
            </a:xfrm>
            <a:prstGeom prst="rect">
              <a:avLst/>
            </a:prstGeom>
            <a:solidFill>
              <a:srgbClr val="82186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34291" rtlCol="0" anchor="t"/>
            <a:lstStyle/>
            <a:p>
              <a:r>
                <a:rPr lang="en-US" dirty="0"/>
                <a:t>How will you mitigate your FX risk?</a:t>
              </a:r>
            </a:p>
          </p:txBody>
        </p:sp>
        <p:sp>
          <p:nvSpPr>
            <p:cNvPr id="10" name="Rectangle 9"/>
            <p:cNvSpPr/>
            <p:nvPr/>
          </p:nvSpPr>
          <p:spPr>
            <a:xfrm>
              <a:off x="4586498" y="3056123"/>
              <a:ext cx="1954672" cy="1224135"/>
            </a:xfrm>
            <a:prstGeom prst="rect">
              <a:avLst/>
            </a:prstGeom>
            <a:solidFill>
              <a:srgbClr val="007337"/>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34291" rtlCol="0" anchor="t"/>
            <a:lstStyle/>
            <a:p>
              <a:r>
                <a:rPr lang="en-US" dirty="0"/>
                <a:t>What type of payments do you need to collect and send?</a:t>
              </a:r>
            </a:p>
          </p:txBody>
        </p:sp>
        <p:sp>
          <p:nvSpPr>
            <p:cNvPr id="11" name="Rectangle 10"/>
            <p:cNvSpPr/>
            <p:nvPr/>
          </p:nvSpPr>
          <p:spPr>
            <a:xfrm>
              <a:off x="6626352" y="3056123"/>
              <a:ext cx="1919203" cy="2632255"/>
            </a:xfrm>
            <a:prstGeom prst="rect">
              <a:avLst/>
            </a:prstGeom>
            <a:solidFill>
              <a:srgbClr val="82186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34291" rtlCol="0" anchor="t"/>
            <a:lstStyle/>
            <a:p>
              <a:r>
                <a:rPr lang="en-US" dirty="0"/>
                <a:t>Will you be dealing in foreign currency?</a:t>
              </a:r>
            </a:p>
          </p:txBody>
        </p:sp>
        <p:sp>
          <p:nvSpPr>
            <p:cNvPr id="12" name="Rectangle 11"/>
            <p:cNvSpPr/>
            <p:nvPr/>
          </p:nvSpPr>
          <p:spPr>
            <a:xfrm>
              <a:off x="2585260" y="4064890"/>
              <a:ext cx="1914827" cy="16234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34291" rtlCol="0" anchor="t"/>
            <a:lstStyle/>
            <a:p>
              <a:r>
                <a:rPr lang="en-US" dirty="0"/>
                <a:t>How will you utilize your working capital?</a:t>
              </a:r>
            </a:p>
          </p:txBody>
        </p:sp>
      </p:grpSp>
      <p:sp>
        <p:nvSpPr>
          <p:cNvPr id="14" name="Rectangle 13"/>
          <p:cNvSpPr/>
          <p:nvPr/>
        </p:nvSpPr>
        <p:spPr>
          <a:xfrm>
            <a:off x="4586161" y="4419141"/>
            <a:ext cx="2011680" cy="1752601"/>
          </a:xfrm>
          <a:prstGeom prst="rect">
            <a:avLst/>
          </a:prstGeom>
          <a:solidFill>
            <a:srgbClr val="00698C"/>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34291" rtlCol="0" anchor="t"/>
          <a:lstStyle/>
          <a:p>
            <a:r>
              <a:rPr lang="en-US" dirty="0"/>
              <a:t>How do you ensure you have visibility to all of your global funds?</a:t>
            </a:r>
          </a:p>
        </p:txBody>
      </p:sp>
    </p:spTree>
    <p:extLst>
      <p:ext uri="{BB962C8B-B14F-4D97-AF65-F5344CB8AC3E}">
        <p14:creationId xmlns:p14="http://schemas.microsoft.com/office/powerpoint/2010/main" val="24037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Technology</a:t>
            </a:r>
          </a:p>
        </p:txBody>
      </p:sp>
    </p:spTree>
    <p:extLst>
      <p:ext uri="{BB962C8B-B14F-4D97-AF65-F5344CB8AC3E}">
        <p14:creationId xmlns:p14="http://schemas.microsoft.com/office/powerpoint/2010/main" val="245656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0669" t="9461" b="1291"/>
          <a:stretch/>
        </p:blipFill>
        <p:spPr>
          <a:xfrm>
            <a:off x="0" y="0"/>
            <a:ext cx="9144000" cy="6858000"/>
          </a:xfrm>
          <a:prstGeom prst="rect">
            <a:avLst/>
          </a:prstGeom>
        </p:spPr>
      </p:pic>
      <p:sp>
        <p:nvSpPr>
          <p:cNvPr id="6" name="Rectangle 5"/>
          <p:cNvSpPr/>
          <p:nvPr/>
        </p:nvSpPr>
        <p:spPr>
          <a:xfrm>
            <a:off x="0" y="1346551"/>
            <a:ext cx="4572000" cy="292608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Technology – opportunity to improve </a:t>
            </a:r>
            <a:br>
              <a:rPr lang="en-US" dirty="0"/>
            </a:br>
            <a:r>
              <a:rPr lang="en-US" dirty="0"/>
              <a:t>treasury performance</a:t>
            </a:r>
          </a:p>
        </p:txBody>
      </p:sp>
      <p:sp>
        <p:nvSpPr>
          <p:cNvPr id="5" name="Content Placeholder 5"/>
          <p:cNvSpPr>
            <a:spLocks noGrp="1"/>
          </p:cNvSpPr>
          <p:nvPr>
            <p:ph sz="half" idx="4294967295"/>
          </p:nvPr>
        </p:nvSpPr>
        <p:spPr>
          <a:xfrm>
            <a:off x="381000" y="1463675"/>
            <a:ext cx="3886200" cy="2854676"/>
          </a:xfrm>
          <a:prstGeom prst="rect">
            <a:avLst/>
          </a:prstGeom>
          <a:noFill/>
        </p:spPr>
        <p:txBody>
          <a:bodyPr anchor="t">
            <a:normAutofit/>
          </a:bodyPr>
          <a:lstStyle/>
          <a:p>
            <a:pPr marL="457200">
              <a:spcBef>
                <a:spcPts val="1200"/>
              </a:spcBef>
            </a:pPr>
            <a:r>
              <a:rPr lang="en-US" sz="1800" dirty="0"/>
              <a:t>ERPs, TMS/TWS</a:t>
            </a:r>
          </a:p>
          <a:p>
            <a:pPr marL="457200"/>
            <a:r>
              <a:rPr lang="en-US" sz="1800" dirty="0"/>
              <a:t>Standards and protocols (SWIFT, ISO XML)</a:t>
            </a:r>
          </a:p>
          <a:p>
            <a:pPr marL="457200"/>
            <a:r>
              <a:rPr lang="en-US" sz="1800" dirty="0"/>
              <a:t>Data integration</a:t>
            </a:r>
          </a:p>
          <a:p>
            <a:pPr marL="457200"/>
            <a:r>
              <a:rPr lang="en-US" sz="1800" dirty="0"/>
              <a:t>Bank integration</a:t>
            </a:r>
          </a:p>
          <a:p>
            <a:pPr marL="457200"/>
            <a:r>
              <a:rPr lang="en-US" sz="1800" dirty="0"/>
              <a:t>Straight-through processing</a:t>
            </a:r>
          </a:p>
          <a:p>
            <a:pPr marL="457200"/>
            <a:r>
              <a:rPr lang="en-US" sz="1800" dirty="0"/>
              <a:t>Controls, risk management</a:t>
            </a:r>
          </a:p>
        </p:txBody>
      </p:sp>
      <p:grpSp>
        <p:nvGrpSpPr>
          <p:cNvPr id="7" name="Group 6"/>
          <p:cNvGrpSpPr/>
          <p:nvPr/>
        </p:nvGrpSpPr>
        <p:grpSpPr>
          <a:xfrm>
            <a:off x="228600" y="4091966"/>
            <a:ext cx="2971800" cy="2308834"/>
            <a:chOff x="5790128" y="4005637"/>
            <a:chExt cx="2971800" cy="2308834"/>
          </a:xfrm>
        </p:grpSpPr>
        <p:sp>
          <p:nvSpPr>
            <p:cNvPr id="13" name="Rectangle 12"/>
            <p:cNvSpPr/>
            <p:nvPr/>
          </p:nvSpPr>
          <p:spPr>
            <a:xfrm>
              <a:off x="5790128" y="4005637"/>
              <a:ext cx="2971800" cy="15133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chemeClr val="accent1"/>
                  </a:solidFill>
                </a:rPr>
                <a:t>94</a:t>
              </a:r>
              <a:r>
                <a:rPr lang="en-US" sz="4800" b="1" dirty="0">
                  <a:solidFill>
                    <a:schemeClr val="accent1"/>
                  </a:solidFill>
                </a:rPr>
                <a:t>%</a:t>
              </a:r>
              <a:endParaRPr lang="en-US" sz="8000" b="1" dirty="0">
                <a:solidFill>
                  <a:schemeClr val="accent1"/>
                </a:solidFill>
              </a:endParaRPr>
            </a:p>
          </p:txBody>
        </p:sp>
        <p:sp>
          <p:nvSpPr>
            <p:cNvPr id="14" name="Rectangle 13"/>
            <p:cNvSpPr/>
            <p:nvPr/>
          </p:nvSpPr>
          <p:spPr>
            <a:xfrm>
              <a:off x="6153150" y="5237253"/>
              <a:ext cx="2456378" cy="1077218"/>
            </a:xfrm>
            <a:prstGeom prst="rect">
              <a:avLst/>
            </a:prstGeom>
          </p:spPr>
          <p:txBody>
            <a:bodyPr wrap="square">
              <a:spAutoFit/>
            </a:bodyPr>
            <a:lstStyle/>
            <a:p>
              <a:r>
                <a:rPr lang="en-US" sz="1600" dirty="0"/>
                <a:t>of companies consider technology as an enabler for change*</a:t>
              </a:r>
            </a:p>
          </p:txBody>
        </p:sp>
      </p:grpSp>
      <p:sp>
        <p:nvSpPr>
          <p:cNvPr id="15" name="Rectangle 2"/>
          <p:cNvSpPr>
            <a:spLocks noChangeArrowheads="1"/>
          </p:cNvSpPr>
          <p:nvPr/>
        </p:nvSpPr>
        <p:spPr bwMode="auto">
          <a:xfrm>
            <a:off x="492474" y="6501735"/>
            <a:ext cx="3927126" cy="269425"/>
          </a:xfrm>
          <a:prstGeom prst="rect">
            <a:avLst/>
          </a:prstGeom>
          <a:noFill/>
          <a:ln w="9525" algn="ctr">
            <a:noFill/>
            <a:miter lim="800000"/>
            <a:headEnd/>
            <a:tailEnd/>
          </a:ln>
        </p:spPr>
        <p:txBody>
          <a:bodyPr anchor="b"/>
          <a:lstStyle/>
          <a:p>
            <a:pPr marL="231775" indent="-231775" fontAlgn="auto">
              <a:spcBef>
                <a:spcPts val="0"/>
              </a:spcBef>
              <a:spcAft>
                <a:spcPts val="0"/>
              </a:spcAft>
              <a:buClr>
                <a:srgbClr val="777777"/>
              </a:buClr>
              <a:buSzPct val="125000"/>
              <a:defRPr/>
            </a:pPr>
            <a:r>
              <a:rPr lang="en-US" sz="800" dirty="0">
                <a:latin typeface="Verdana" pitchFamily="34" charset="0"/>
              </a:rPr>
              <a:t>*Source:  2015 Treasury Strategies / </a:t>
            </a:r>
            <a:r>
              <a:rPr lang="en-US" sz="800" dirty="0" err="1">
                <a:latin typeface="Verdana" pitchFamily="34" charset="0"/>
              </a:rPr>
              <a:t>Reval</a:t>
            </a:r>
            <a:r>
              <a:rPr lang="en-US" sz="800" dirty="0">
                <a:latin typeface="Verdana" pitchFamily="34" charset="0"/>
              </a:rPr>
              <a:t> Benchmarking Study</a:t>
            </a:r>
            <a:endParaRPr lang="en-US" sz="800" dirty="0">
              <a:latin typeface="+mn-lt"/>
              <a:cs typeface="+mn-cs"/>
            </a:endParaRPr>
          </a:p>
        </p:txBody>
      </p:sp>
      <p:sp>
        <p:nvSpPr>
          <p:cNvPr id="10" name="Content Placeholder 13"/>
          <p:cNvSpPr txBox="1">
            <a:spLocks/>
          </p:cNvSpPr>
          <p:nvPr/>
        </p:nvSpPr>
        <p:spPr>
          <a:xfrm>
            <a:off x="4876800" y="1346551"/>
            <a:ext cx="4267200" cy="2972904"/>
          </a:xfrm>
          <a:prstGeom prst="wedgeRectCallout">
            <a:avLst>
              <a:gd name="adj1" fmla="val -6545"/>
              <a:gd name="adj2" fmla="val 68506"/>
            </a:avLst>
          </a:prstGeom>
          <a:solidFill>
            <a:srgbClr val="FFFFFF">
              <a:alpha val="70000"/>
            </a:srgbClr>
          </a:solidFill>
        </p:spPr>
        <p:txBody>
          <a:bodyPr vert="horz" lIns="274320" tIns="34291" rIns="68580" bIns="34291" rtlCol="0" anchor="ctr">
            <a:noAutofit/>
          </a:bodyPr>
          <a:lstStyle>
            <a:lvl1pPr marL="228600" indent="228600" algn="ctr" eaLnBrk="1" hangingPunct="1">
              <a:spcBef>
                <a:spcPts val="200"/>
              </a:spcBef>
              <a:buSzPct val="115000"/>
              <a:buFontTx/>
              <a:buNone/>
              <a:defRPr sz="1600">
                <a:solidFill>
                  <a:schemeClr val="accent2"/>
                </a:solidFill>
                <a:latin typeface="+mn-lt"/>
              </a:defRPr>
            </a:lvl1pPr>
            <a:lvl2pPr marL="457200" indent="228600" algn="ctr" eaLnBrk="1" hangingPunct="1">
              <a:spcBef>
                <a:spcPts val="200"/>
              </a:spcBef>
              <a:buSzPct val="115000"/>
              <a:buFontTx/>
              <a:buNone/>
              <a:defRPr sz="1600">
                <a:solidFill>
                  <a:schemeClr val="accent2"/>
                </a:solidFill>
                <a:latin typeface="+mn-lt"/>
              </a:defRPr>
            </a:lvl2pPr>
            <a:lvl3pPr marL="685800" indent="228600" algn="ctr" eaLnBrk="1" hangingPunct="1">
              <a:spcBef>
                <a:spcPts val="200"/>
              </a:spcBef>
              <a:buSzPct val="115000"/>
              <a:buFontTx/>
              <a:buNone/>
              <a:defRPr sz="1600">
                <a:solidFill>
                  <a:schemeClr val="accent2"/>
                </a:solidFill>
                <a:latin typeface="+mn-lt"/>
              </a:defRPr>
            </a:lvl3pPr>
            <a:lvl4pPr marL="914400" indent="228600" algn="ctr" eaLnBrk="1" hangingPunct="1">
              <a:spcBef>
                <a:spcPts val="200"/>
              </a:spcBef>
              <a:buSzPct val="115000"/>
              <a:buFontTx/>
              <a:buNone/>
              <a:defRPr sz="1600">
                <a:solidFill>
                  <a:schemeClr val="accent2"/>
                </a:solidFill>
                <a:latin typeface="+mn-lt"/>
              </a:defRPr>
            </a:lvl4pPr>
            <a:lvl5pPr marL="1143000" indent="228600" algn="ctr" eaLnBrk="1" hangingPunct="1">
              <a:spcBef>
                <a:spcPts val="200"/>
              </a:spcBef>
              <a:buSzPct val="115000"/>
              <a:buFontTx/>
              <a:buNone/>
              <a:defRPr sz="1600">
                <a:solidFill>
                  <a:schemeClr val="accent2"/>
                </a:solidFill>
                <a:latin typeface="+mn-lt"/>
              </a:defRPr>
            </a:lvl5pPr>
          </a:lstStyle>
          <a:p>
            <a:pPr marL="0" indent="0" algn="l" defTabSz="685783" fontAlgn="auto">
              <a:spcBef>
                <a:spcPts val="151"/>
              </a:spcBef>
              <a:spcAft>
                <a:spcPts val="0"/>
              </a:spcAft>
              <a:defRPr/>
            </a:pPr>
            <a:r>
              <a:rPr lang="en-US" sz="1800" kern="0" dirty="0">
                <a:solidFill>
                  <a:schemeClr val="tx1"/>
                </a:solidFill>
              </a:rPr>
              <a:t>"The Cash Flow Analysis solution is going to be a huge help to me personally in presenting a consistent, single look at where our cash balances are globally.”</a:t>
            </a:r>
          </a:p>
          <a:p>
            <a:pPr marL="914400" lvl="1" indent="0" defTabSz="685783">
              <a:spcBef>
                <a:spcPts val="151"/>
              </a:spcBef>
              <a:defRPr/>
            </a:pPr>
            <a:endParaRPr lang="en-US" sz="1800" kern="0" dirty="0">
              <a:solidFill>
                <a:schemeClr val="tx1"/>
              </a:solidFill>
            </a:endParaRPr>
          </a:p>
          <a:p>
            <a:pPr marL="514350" lvl="1" indent="400050" algn="l" defTabSz="685783">
              <a:spcBef>
                <a:spcPts val="151"/>
              </a:spcBef>
              <a:tabLst>
                <a:tab pos="1085850" algn="l"/>
                <a:tab pos="1371600" algn="l"/>
              </a:tabLst>
              <a:defRPr/>
            </a:pPr>
            <a:r>
              <a:rPr lang="en-US" kern="0" dirty="0">
                <a:solidFill>
                  <a:schemeClr val="tx1"/>
                </a:solidFill>
              </a:rPr>
              <a:t>Nick Dooley</a:t>
            </a:r>
          </a:p>
          <a:p>
            <a:pPr marL="914400" indent="0" algn="l" defTabSz="685783" fontAlgn="auto">
              <a:spcBef>
                <a:spcPts val="151"/>
              </a:spcBef>
              <a:spcAft>
                <a:spcPts val="0"/>
              </a:spcAft>
              <a:defRPr/>
            </a:pPr>
            <a:r>
              <a:rPr lang="en-US" kern="0" dirty="0">
                <a:solidFill>
                  <a:schemeClr val="tx1"/>
                </a:solidFill>
              </a:rPr>
              <a:t>Strategic Finance &amp; Treasury Manager</a:t>
            </a:r>
          </a:p>
          <a:p>
            <a:pPr marL="914400" indent="0" algn="l" defTabSz="685783" fontAlgn="auto">
              <a:spcBef>
                <a:spcPts val="151"/>
              </a:spcBef>
              <a:spcAft>
                <a:spcPts val="0"/>
              </a:spcAft>
              <a:defRPr/>
            </a:pPr>
            <a:r>
              <a:rPr lang="en-US" kern="0" dirty="0">
                <a:solidFill>
                  <a:schemeClr val="tx1"/>
                </a:solidFill>
              </a:rPr>
              <a:t>Webroot</a:t>
            </a:r>
          </a:p>
        </p:txBody>
      </p:sp>
      <p:sp>
        <p:nvSpPr>
          <p:cNvPr id="11" name="Rectangle 10"/>
          <p:cNvSpPr/>
          <p:nvPr/>
        </p:nvSpPr>
        <p:spPr>
          <a:xfrm>
            <a:off x="8149987" y="4517833"/>
            <a:ext cx="990600" cy="621633"/>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t>CEO</a:t>
            </a:r>
            <a:r>
              <a:rPr lang="en-US" sz="1100" b="1" i="1" dirty="0"/>
              <a:t>©</a:t>
            </a:r>
          </a:p>
        </p:txBody>
      </p:sp>
      <p:sp>
        <p:nvSpPr>
          <p:cNvPr id="12" name="Rectangle 11"/>
          <p:cNvSpPr/>
          <p:nvPr/>
        </p:nvSpPr>
        <p:spPr>
          <a:xfrm>
            <a:off x="6400799" y="5257800"/>
            <a:ext cx="2743201" cy="621633"/>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t>Payment Manager</a:t>
            </a:r>
            <a:r>
              <a:rPr lang="en-US" sz="1100" b="1" i="1" dirty="0"/>
              <a:t>©</a:t>
            </a:r>
          </a:p>
        </p:txBody>
      </p:sp>
      <p:sp>
        <p:nvSpPr>
          <p:cNvPr id="16" name="Rectangle 15"/>
          <p:cNvSpPr/>
          <p:nvPr/>
        </p:nvSpPr>
        <p:spPr>
          <a:xfrm>
            <a:off x="5562600" y="5987161"/>
            <a:ext cx="3581399" cy="642239"/>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Cash Flow Analysis</a:t>
            </a:r>
          </a:p>
        </p:txBody>
      </p:sp>
    </p:spTree>
    <p:extLst>
      <p:ext uri="{BB962C8B-B14F-4D97-AF65-F5344CB8AC3E}">
        <p14:creationId xmlns:p14="http://schemas.microsoft.com/office/powerpoint/2010/main" val="69775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implement your technology</a:t>
            </a:r>
          </a:p>
        </p:txBody>
      </p:sp>
      <p:sp>
        <p:nvSpPr>
          <p:cNvPr id="9" name="Rectangle 8"/>
          <p:cNvSpPr/>
          <p:nvPr/>
        </p:nvSpPr>
        <p:spPr bwMode="auto">
          <a:xfrm>
            <a:off x="491507" y="1302266"/>
            <a:ext cx="4080493" cy="1681848"/>
          </a:xfrm>
          <a:prstGeom prst="rect">
            <a:avLst/>
          </a:prstGeom>
          <a:solidFill>
            <a:srgbClr val="00698C"/>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Verdana" pitchFamily="34" charset="0"/>
              <a:ea typeface="MS PGothic"/>
              <a:cs typeface="MS PGothic"/>
            </a:endParaRPr>
          </a:p>
        </p:txBody>
      </p:sp>
      <p:pic>
        <p:nvPicPr>
          <p:cNvPr id="10" name="Picture 9"/>
          <p:cNvPicPr>
            <a:picLocks noChangeAspect="1"/>
          </p:cNvPicPr>
          <p:nvPr/>
        </p:nvPicPr>
        <p:blipFill>
          <a:blip r:embed="rId3" cstate="print">
            <a:clrChange>
              <a:clrFrom>
                <a:srgbClr val="FFFFFF"/>
              </a:clrFrom>
              <a:clrTo>
                <a:srgbClr val="FFFFFF">
                  <a:alpha val="0"/>
                </a:srgbClr>
              </a:clrTo>
            </a:clrChange>
            <a:biLevel thresh="50000"/>
            <a:extLst>
              <a:ext uri="{28A0092B-C50C-407E-A947-70E740481C1C}">
                <a14:useLocalDpi xmlns:a14="http://schemas.microsoft.com/office/drawing/2010/main" val="0"/>
              </a:ext>
            </a:extLst>
          </a:blip>
          <a:stretch>
            <a:fillRect/>
          </a:stretch>
        </p:blipFill>
        <p:spPr>
          <a:xfrm>
            <a:off x="685800" y="1628928"/>
            <a:ext cx="716215" cy="1038072"/>
          </a:xfrm>
          <a:prstGeom prst="rect">
            <a:avLst/>
          </a:prstGeom>
        </p:spPr>
      </p:pic>
      <p:sp>
        <p:nvSpPr>
          <p:cNvPr id="11" name="Content Placeholder 2"/>
          <p:cNvSpPr txBox="1">
            <a:spLocks/>
          </p:cNvSpPr>
          <p:nvPr/>
        </p:nvSpPr>
        <p:spPr>
          <a:xfrm>
            <a:off x="491507" y="3152917"/>
            <a:ext cx="4080493" cy="1447800"/>
          </a:xfrm>
          <a:prstGeom prst="rect">
            <a:avLst/>
          </a:prstGeom>
        </p:spPr>
        <p:txBody>
          <a:bodyPr/>
          <a:lstStyle/>
          <a:p>
            <a:pPr marL="285750" indent="-285750">
              <a:lnSpc>
                <a:spcPct val="120000"/>
              </a:lnSpc>
              <a:spcBef>
                <a:spcPct val="20000"/>
              </a:spcBef>
              <a:buFont typeface="Wingdings" pitchFamily="2" charset="2"/>
              <a:buChar char="§"/>
              <a:defRPr/>
            </a:pPr>
            <a:r>
              <a:rPr lang="en-US" kern="0" dirty="0"/>
              <a:t>Build what you want</a:t>
            </a:r>
          </a:p>
          <a:p>
            <a:pPr marL="285750" indent="-285750">
              <a:lnSpc>
                <a:spcPct val="120000"/>
              </a:lnSpc>
              <a:spcBef>
                <a:spcPct val="20000"/>
              </a:spcBef>
              <a:buFont typeface="Wingdings" pitchFamily="2" charset="2"/>
              <a:buChar char="§"/>
              <a:defRPr/>
            </a:pPr>
            <a:r>
              <a:rPr lang="en-US" kern="0" dirty="0">
                <a:latin typeface="+mn-lt"/>
              </a:rPr>
              <a:t>Resource intensive</a:t>
            </a:r>
          </a:p>
          <a:p>
            <a:pPr marL="285750" indent="-285750" eaLnBrk="1" hangingPunct="1">
              <a:lnSpc>
                <a:spcPct val="120000"/>
              </a:lnSpc>
              <a:spcBef>
                <a:spcPct val="20000"/>
              </a:spcBef>
              <a:buFont typeface="Wingdings" pitchFamily="2" charset="2"/>
              <a:buChar char="§"/>
              <a:defRPr/>
            </a:pPr>
            <a:r>
              <a:rPr lang="en-US" sz="1800" kern="0" dirty="0">
                <a:latin typeface="+mn-lt"/>
                <a:ea typeface="+mn-ea"/>
              </a:rPr>
              <a:t>Company codes to bank formats</a:t>
            </a:r>
          </a:p>
          <a:p>
            <a:pPr marL="285750" indent="-285750" eaLnBrk="1" hangingPunct="1">
              <a:lnSpc>
                <a:spcPct val="120000"/>
              </a:lnSpc>
              <a:spcBef>
                <a:spcPct val="20000"/>
              </a:spcBef>
              <a:buFont typeface="Wingdings" pitchFamily="2" charset="2"/>
              <a:buChar char="§"/>
              <a:defRPr/>
            </a:pPr>
            <a:endParaRPr lang="en-US" sz="1800" kern="0" dirty="0">
              <a:latin typeface="+mn-lt"/>
              <a:ea typeface="+mn-ea"/>
            </a:endParaRPr>
          </a:p>
        </p:txBody>
      </p:sp>
      <p:sp>
        <p:nvSpPr>
          <p:cNvPr id="12" name="Rectangle 11"/>
          <p:cNvSpPr/>
          <p:nvPr/>
        </p:nvSpPr>
        <p:spPr bwMode="auto">
          <a:xfrm>
            <a:off x="4711073" y="1289952"/>
            <a:ext cx="3899527" cy="1681848"/>
          </a:xfrm>
          <a:prstGeom prst="rect">
            <a:avLst/>
          </a:prstGeom>
          <a:solidFill>
            <a:srgbClr val="007337"/>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Verdana" pitchFamily="34" charset="0"/>
              <a:ea typeface="MS PGothic"/>
              <a:cs typeface="MS PGothic"/>
            </a:endParaRPr>
          </a:p>
        </p:txBody>
      </p:sp>
      <p:sp>
        <p:nvSpPr>
          <p:cNvPr id="13" name="Content Placeholder 2"/>
          <p:cNvSpPr txBox="1">
            <a:spLocks/>
          </p:cNvSpPr>
          <p:nvPr/>
        </p:nvSpPr>
        <p:spPr>
          <a:xfrm>
            <a:off x="4900678" y="3131147"/>
            <a:ext cx="4219566" cy="1447800"/>
          </a:xfrm>
          <a:prstGeom prst="rect">
            <a:avLst/>
          </a:prstGeom>
        </p:spPr>
        <p:txBody>
          <a:bodyPr/>
          <a:lstStyle/>
          <a:p>
            <a:pPr marL="285750" indent="-285750" eaLnBrk="1" hangingPunct="1">
              <a:lnSpc>
                <a:spcPct val="120000"/>
              </a:lnSpc>
              <a:spcBef>
                <a:spcPct val="20000"/>
              </a:spcBef>
              <a:buFont typeface="Wingdings" pitchFamily="2" charset="2"/>
              <a:buChar char="§"/>
              <a:defRPr/>
            </a:pPr>
            <a:r>
              <a:rPr lang="en-US" sz="1800" kern="0" dirty="0">
                <a:latin typeface="+mn-lt"/>
                <a:ea typeface="+mn-ea"/>
              </a:rPr>
              <a:t>Various providers</a:t>
            </a:r>
          </a:p>
          <a:p>
            <a:pPr marL="285750" indent="-285750" eaLnBrk="1" hangingPunct="1">
              <a:lnSpc>
                <a:spcPct val="120000"/>
              </a:lnSpc>
              <a:spcBef>
                <a:spcPct val="20000"/>
              </a:spcBef>
              <a:buFont typeface="Wingdings" pitchFamily="2" charset="2"/>
              <a:buChar char="§"/>
              <a:defRPr/>
            </a:pPr>
            <a:r>
              <a:rPr lang="en-US" kern="0" dirty="0"/>
              <a:t>Already built</a:t>
            </a:r>
          </a:p>
          <a:p>
            <a:pPr marL="285750" indent="-285750" eaLnBrk="1" hangingPunct="1">
              <a:lnSpc>
                <a:spcPct val="120000"/>
              </a:lnSpc>
              <a:spcBef>
                <a:spcPct val="20000"/>
              </a:spcBef>
              <a:buFont typeface="Wingdings" pitchFamily="2" charset="2"/>
              <a:buChar char="§"/>
              <a:defRPr/>
            </a:pPr>
            <a:r>
              <a:rPr lang="en-US" kern="0" dirty="0"/>
              <a:t>Usually feature-rich</a:t>
            </a:r>
          </a:p>
          <a:p>
            <a:pPr marL="285750" indent="-285750" eaLnBrk="1" hangingPunct="1">
              <a:lnSpc>
                <a:spcPct val="120000"/>
              </a:lnSpc>
              <a:spcBef>
                <a:spcPct val="20000"/>
              </a:spcBef>
              <a:buFont typeface="Wingdings" pitchFamily="2" charset="2"/>
              <a:buChar char="§"/>
              <a:defRPr/>
            </a:pPr>
            <a:r>
              <a:rPr lang="en-US" sz="1800" kern="0" dirty="0"/>
              <a:t>Limited ability to customize</a:t>
            </a:r>
          </a:p>
        </p:txBody>
      </p:sp>
      <p:pic>
        <p:nvPicPr>
          <p:cNvPr id="14" name="Picture 13"/>
          <p:cNvPicPr>
            <a:picLocks noChangeAspect="1"/>
          </p:cNvPicPr>
          <p:nvPr/>
        </p:nvPicPr>
        <p:blipFill>
          <a:blip r:embed="rId4"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4935314" y="1620733"/>
            <a:ext cx="932086" cy="970067"/>
          </a:xfrm>
          <a:prstGeom prst="rect">
            <a:avLst/>
          </a:prstGeom>
        </p:spPr>
      </p:pic>
      <p:pic>
        <p:nvPicPr>
          <p:cNvPr id="15" name="Picture 14"/>
          <p:cNvPicPr>
            <a:picLocks noChangeAspect="1"/>
          </p:cNvPicPr>
          <p:nvPr/>
        </p:nvPicPr>
        <p:blipFill>
          <a:blip r:embed="rId5"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1292692" y="5089450"/>
            <a:ext cx="681492" cy="925205"/>
          </a:xfrm>
          <a:prstGeom prst="rect">
            <a:avLst/>
          </a:prstGeom>
        </p:spPr>
      </p:pic>
      <p:sp>
        <p:nvSpPr>
          <p:cNvPr id="16" name="TextBox 15"/>
          <p:cNvSpPr txBox="1"/>
          <p:nvPr/>
        </p:nvSpPr>
        <p:spPr>
          <a:xfrm>
            <a:off x="1663129" y="5159744"/>
            <a:ext cx="6947471" cy="1520456"/>
          </a:xfrm>
          <a:prstGeom prst="rect">
            <a:avLst/>
          </a:prstGeom>
        </p:spPr>
        <p:txBody>
          <a:bodyPr vert="horz" wrap="square" lIns="91440" tIns="45720" rIns="91440" bIns="45720" rtlCol="0">
            <a:normAutofit/>
          </a:bodyPr>
          <a:lstStyle/>
          <a:p>
            <a:pPr defTabSz="914400" eaLnBrk="1" latinLnBrk="0" hangingPunct="1">
              <a:lnSpc>
                <a:spcPct val="95000"/>
              </a:lnSpc>
              <a:spcBef>
                <a:spcPts val="600"/>
              </a:spcBef>
              <a:defRPr/>
            </a:pPr>
            <a:r>
              <a:rPr lang="en-US" sz="1600" kern="0" dirty="0">
                <a:latin typeface="+mn-lt"/>
              </a:rPr>
              <a:t>Make sure your system can support international operations — that it’s in </a:t>
            </a:r>
            <a:r>
              <a:rPr lang="en-US" sz="1600" kern="0" dirty="0"/>
              <a:t>your system’s</a:t>
            </a:r>
            <a:r>
              <a:rPr lang="en-US" sz="1600" kern="0" dirty="0">
                <a:latin typeface="+mn-lt"/>
              </a:rPr>
              <a:t> DNA, not an after thought.</a:t>
            </a:r>
          </a:p>
          <a:p>
            <a:pPr marL="285750" indent="-285750" defTabSz="914400" eaLnBrk="1" latinLnBrk="0" hangingPunct="1">
              <a:lnSpc>
                <a:spcPct val="95000"/>
              </a:lnSpc>
              <a:spcBef>
                <a:spcPts val="600"/>
              </a:spcBef>
              <a:buFont typeface="Wingdings" pitchFamily="2" charset="2"/>
              <a:buChar char="§"/>
              <a:defRPr/>
            </a:pPr>
            <a:r>
              <a:rPr lang="en-US" sz="1600" kern="0" dirty="0">
                <a:latin typeface="+mn-lt"/>
              </a:rPr>
              <a:t>Currency capabilities at A/R A/P level and accounting rollups</a:t>
            </a:r>
          </a:p>
          <a:p>
            <a:pPr marL="285750" indent="-285750">
              <a:lnSpc>
                <a:spcPct val="95000"/>
              </a:lnSpc>
              <a:spcBef>
                <a:spcPts val="600"/>
              </a:spcBef>
              <a:buFont typeface="Wingdings" pitchFamily="2" charset="2"/>
              <a:buChar char="§"/>
              <a:defRPr/>
            </a:pPr>
            <a:r>
              <a:rPr lang="en-US" sz="1600" kern="0" dirty="0"/>
              <a:t>FX rate functionality</a:t>
            </a: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4400" y="5080000"/>
            <a:ext cx="601746" cy="646628"/>
          </a:xfrm>
          <a:prstGeom prst="rect">
            <a:avLst/>
          </a:prstGeom>
        </p:spPr>
      </p:pic>
      <p:sp>
        <p:nvSpPr>
          <p:cNvPr id="5" name="Rectangle 4"/>
          <p:cNvSpPr/>
          <p:nvPr/>
        </p:nvSpPr>
        <p:spPr>
          <a:xfrm>
            <a:off x="1619577" y="1905000"/>
            <a:ext cx="2723823" cy="488532"/>
          </a:xfrm>
          <a:prstGeom prst="rect">
            <a:avLst/>
          </a:prstGeom>
        </p:spPr>
        <p:txBody>
          <a:bodyPr wrap="none">
            <a:spAutoFit/>
          </a:bodyPr>
          <a:lstStyle/>
          <a:p>
            <a:pPr lvl="0">
              <a:lnSpc>
                <a:spcPct val="120000"/>
              </a:lnSpc>
              <a:spcBef>
                <a:spcPct val="20000"/>
              </a:spcBef>
              <a:defRPr/>
            </a:pPr>
            <a:r>
              <a:rPr lang="en-US" sz="2400" b="1" kern="0" dirty="0">
                <a:solidFill>
                  <a:schemeClr val="bg1"/>
                </a:solidFill>
              </a:rPr>
              <a:t>Build</a:t>
            </a:r>
            <a:r>
              <a:rPr lang="en-US" sz="2400" kern="0" dirty="0">
                <a:solidFill>
                  <a:schemeClr val="bg1"/>
                </a:solidFill>
              </a:rPr>
              <a:t> it yourself</a:t>
            </a:r>
          </a:p>
        </p:txBody>
      </p:sp>
      <p:sp>
        <p:nvSpPr>
          <p:cNvPr id="18" name="Rectangle 17"/>
          <p:cNvSpPr/>
          <p:nvPr/>
        </p:nvSpPr>
        <p:spPr>
          <a:xfrm>
            <a:off x="6096000" y="1873668"/>
            <a:ext cx="2273379" cy="488532"/>
          </a:xfrm>
          <a:prstGeom prst="rect">
            <a:avLst/>
          </a:prstGeom>
        </p:spPr>
        <p:txBody>
          <a:bodyPr wrap="none">
            <a:spAutoFit/>
          </a:bodyPr>
          <a:lstStyle/>
          <a:p>
            <a:pPr lvl="0">
              <a:lnSpc>
                <a:spcPct val="120000"/>
              </a:lnSpc>
              <a:spcBef>
                <a:spcPct val="20000"/>
              </a:spcBef>
              <a:defRPr/>
            </a:pPr>
            <a:r>
              <a:rPr lang="en-US" sz="2400" b="1" kern="0" dirty="0">
                <a:solidFill>
                  <a:schemeClr val="bg1"/>
                </a:solidFill>
              </a:rPr>
              <a:t>Buy </a:t>
            </a:r>
            <a:r>
              <a:rPr lang="en-US" sz="2400" kern="0" dirty="0">
                <a:solidFill>
                  <a:schemeClr val="bg1"/>
                </a:solidFill>
              </a:rPr>
              <a:t>software</a:t>
            </a:r>
          </a:p>
        </p:txBody>
      </p:sp>
      <p:cxnSp>
        <p:nvCxnSpPr>
          <p:cNvPr id="4" name="Straight Connector 3"/>
          <p:cNvCxnSpPr/>
          <p:nvPr/>
        </p:nvCxnSpPr>
        <p:spPr>
          <a:xfrm>
            <a:off x="547730" y="4889500"/>
            <a:ext cx="8062870" cy="0"/>
          </a:xfrm>
          <a:prstGeom prst="line">
            <a:avLst/>
          </a:prstGeom>
          <a:ln>
            <a:solidFill>
              <a:srgbClr val="8F8F8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47730" y="6477000"/>
            <a:ext cx="8062870" cy="0"/>
          </a:xfrm>
          <a:prstGeom prst="line">
            <a:avLst/>
          </a:prstGeom>
          <a:ln>
            <a:solidFill>
              <a:srgbClr val="8F8F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317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animBg="1"/>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45393" r="11916" b="8376"/>
          <a:stretch/>
        </p:blipFill>
        <p:spPr>
          <a:xfrm>
            <a:off x="-6960" y="0"/>
            <a:ext cx="9167446" cy="6916615"/>
          </a:xfrm>
          <a:prstGeom prst="rect">
            <a:avLst/>
          </a:prstGeom>
        </p:spPr>
      </p:pic>
      <p:sp>
        <p:nvSpPr>
          <p:cNvPr id="2" name="Title 1"/>
          <p:cNvSpPr>
            <a:spLocks noGrp="1"/>
          </p:cNvSpPr>
          <p:nvPr>
            <p:ph type="title"/>
          </p:nvPr>
        </p:nvSpPr>
        <p:spPr/>
        <p:txBody>
          <a:bodyPr/>
          <a:lstStyle/>
          <a:p>
            <a:r>
              <a:rPr lang="en-US" dirty="0">
                <a:solidFill>
                  <a:schemeClr val="bg1"/>
                </a:solidFill>
              </a:rPr>
              <a:t>Is this you?</a:t>
            </a:r>
            <a:endParaRPr lang="en-US" u="sng" dirty="0">
              <a:solidFill>
                <a:schemeClr val="bg1"/>
              </a:solidFill>
            </a:endParaRPr>
          </a:p>
        </p:txBody>
      </p:sp>
      <p:grpSp>
        <p:nvGrpSpPr>
          <p:cNvPr id="7" name="Group 6"/>
          <p:cNvGrpSpPr/>
          <p:nvPr/>
        </p:nvGrpSpPr>
        <p:grpSpPr>
          <a:xfrm>
            <a:off x="2644140" y="994082"/>
            <a:ext cx="6516347" cy="1259813"/>
            <a:chOff x="2644140" y="994082"/>
            <a:chExt cx="6516347" cy="1259813"/>
          </a:xfrm>
        </p:grpSpPr>
        <p:sp>
          <p:nvSpPr>
            <p:cNvPr id="5" name="Rectangle 4"/>
            <p:cNvSpPr/>
            <p:nvPr/>
          </p:nvSpPr>
          <p:spPr>
            <a:xfrm>
              <a:off x="2644141" y="994082"/>
              <a:ext cx="6516346" cy="1259813"/>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6"/>
            <p:cNvSpPr txBox="1">
              <a:spLocks/>
            </p:cNvSpPr>
            <p:nvPr/>
          </p:nvSpPr>
          <p:spPr>
            <a:xfrm>
              <a:off x="4757739" y="1139439"/>
              <a:ext cx="3745229" cy="969098"/>
            </a:xfrm>
            <a:prstGeom prst="rect">
              <a:avLst/>
            </a:prstGeom>
          </p:spPr>
          <p:txBody>
            <a:bodyPr lIns="68573" tIns="34287" rIns="68573" bIns="34287"/>
            <a:lstStyle/>
            <a:p>
              <a:pPr defTabSz="685710">
                <a:lnSpc>
                  <a:spcPct val="95000"/>
                </a:lnSpc>
                <a:spcBef>
                  <a:spcPts val="900"/>
                </a:spcBef>
                <a:defRPr/>
              </a:pPr>
              <a:r>
                <a:rPr lang="en-US" sz="2000" dirty="0"/>
                <a:t>of companies expect the scope of treasury to change within the next 3 years</a:t>
              </a:r>
            </a:p>
          </p:txBody>
        </p:sp>
        <p:sp>
          <p:nvSpPr>
            <p:cNvPr id="6" name="Rectangle 5"/>
            <p:cNvSpPr/>
            <p:nvPr/>
          </p:nvSpPr>
          <p:spPr>
            <a:xfrm>
              <a:off x="2644140" y="1056588"/>
              <a:ext cx="2032952" cy="113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rtlCol="0" anchor="ctr"/>
            <a:lstStyle/>
            <a:p>
              <a:pPr algn="ctr"/>
              <a:r>
                <a:rPr lang="en-US" sz="6000" b="1" spc="-151" dirty="0">
                  <a:solidFill>
                    <a:srgbClr val="CE4C00"/>
                  </a:solidFill>
                  <a:latin typeface="+mj-lt"/>
                </a:rPr>
                <a:t>60%</a:t>
              </a:r>
            </a:p>
          </p:txBody>
        </p:sp>
      </p:grpSp>
      <p:sp>
        <p:nvSpPr>
          <p:cNvPr id="9" name="TextBox 8"/>
          <p:cNvSpPr txBox="1"/>
          <p:nvPr/>
        </p:nvSpPr>
        <p:spPr>
          <a:xfrm>
            <a:off x="76200" y="6629400"/>
            <a:ext cx="7848600" cy="228600"/>
          </a:xfrm>
          <a:prstGeom prst="rect">
            <a:avLst/>
          </a:prstGeom>
        </p:spPr>
        <p:txBody>
          <a:bodyPr vert="horz" wrap="square" lIns="91440" tIns="45720" rIns="91440" bIns="45720" rtlCol="0">
            <a:normAutofit fontScale="77500" lnSpcReduction="20000"/>
          </a:bodyPr>
          <a:lstStyle/>
          <a:p>
            <a:pPr>
              <a:spcBef>
                <a:spcPts val="800"/>
              </a:spcBef>
            </a:pPr>
            <a:r>
              <a:rPr lang="en-US" sz="1400" kern="1200" dirty="0">
                <a:solidFill>
                  <a:schemeClr val="bg1"/>
                </a:solidFill>
                <a:latin typeface="Verdana" pitchFamily="34" charset="0"/>
                <a:ea typeface="+mn-ea"/>
                <a:cs typeface="+mn-cs"/>
              </a:rPr>
              <a:t>*Source:  </a:t>
            </a:r>
            <a:r>
              <a:rPr lang="en-US" sz="1400" dirty="0">
                <a:solidFill>
                  <a:schemeClr val="bg1"/>
                </a:solidFill>
                <a:latin typeface="Verdana" pitchFamily="34" charset="0"/>
              </a:rPr>
              <a:t>2015 Treasury Strategies / </a:t>
            </a:r>
            <a:r>
              <a:rPr lang="en-US" sz="1400" dirty="0" err="1">
                <a:solidFill>
                  <a:schemeClr val="bg1"/>
                </a:solidFill>
                <a:latin typeface="Verdana" pitchFamily="34" charset="0"/>
              </a:rPr>
              <a:t>Reval</a:t>
            </a:r>
            <a:r>
              <a:rPr lang="en-US" sz="1400" dirty="0">
                <a:solidFill>
                  <a:schemeClr val="bg1"/>
                </a:solidFill>
                <a:latin typeface="Verdana" pitchFamily="34" charset="0"/>
              </a:rPr>
              <a:t> Benchmarking Study</a:t>
            </a:r>
            <a:endParaRPr lang="en-US" sz="1400" kern="1200" dirty="0">
              <a:solidFill>
                <a:schemeClr val="bg1"/>
              </a:solidFill>
              <a:latin typeface="Verdana" pitchFamily="34" charset="0"/>
              <a:ea typeface="+mn-ea"/>
              <a:cs typeface="+mn-cs"/>
            </a:endParaRPr>
          </a:p>
        </p:txBody>
      </p:sp>
    </p:spTree>
    <p:extLst>
      <p:ext uri="{BB962C8B-B14F-4D97-AF65-F5344CB8AC3E}">
        <p14:creationId xmlns:p14="http://schemas.microsoft.com/office/powerpoint/2010/main" val="2246152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Isosceles Triangle 39"/>
          <p:cNvSpPr/>
          <p:nvPr/>
        </p:nvSpPr>
        <p:spPr>
          <a:xfrm rot="5400000">
            <a:off x="6915378" y="3081912"/>
            <a:ext cx="675052" cy="180208"/>
          </a:xfrm>
          <a:prstGeom prst="triangle">
            <a:avLst/>
          </a:prstGeom>
          <a:solidFill>
            <a:srgbClr val="444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Isosceles Triangle 38"/>
          <p:cNvSpPr/>
          <p:nvPr/>
        </p:nvSpPr>
        <p:spPr>
          <a:xfrm rot="5400000">
            <a:off x="5134970" y="3081912"/>
            <a:ext cx="675052" cy="180208"/>
          </a:xfrm>
          <a:prstGeom prst="triangle">
            <a:avLst/>
          </a:prstGeom>
          <a:solidFill>
            <a:srgbClr val="444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Isosceles Triangle 37"/>
          <p:cNvSpPr/>
          <p:nvPr/>
        </p:nvSpPr>
        <p:spPr>
          <a:xfrm rot="5400000">
            <a:off x="3333978" y="3081912"/>
            <a:ext cx="675052" cy="180208"/>
          </a:xfrm>
          <a:prstGeom prst="triangle">
            <a:avLst/>
          </a:prstGeom>
          <a:solidFill>
            <a:srgbClr val="444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Isosceles Triangle 28"/>
          <p:cNvSpPr/>
          <p:nvPr/>
        </p:nvSpPr>
        <p:spPr>
          <a:xfrm rot="5400000">
            <a:off x="1505178" y="3086846"/>
            <a:ext cx="675052" cy="180208"/>
          </a:xfrm>
          <a:prstGeom prst="triangle">
            <a:avLst/>
          </a:prstGeom>
          <a:solidFill>
            <a:srgbClr val="444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987761" y="1372384"/>
            <a:ext cx="1630803" cy="1058719"/>
          </a:xfrm>
          <a:prstGeom prst="rect">
            <a:avLst/>
          </a:prstGeom>
          <a:gradFill flip="none" rotWithShape="1">
            <a:gsLst>
              <a:gs pos="0">
                <a:schemeClr val="bg1">
                  <a:lumMod val="85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987761" y="2456010"/>
            <a:ext cx="1630803" cy="14444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320040" rIns="34291" rtlCol="0" anchor="t"/>
          <a:lstStyle/>
          <a:p>
            <a:r>
              <a:rPr lang="en-US" sz="1600" dirty="0">
                <a:solidFill>
                  <a:schemeClr val="bg1"/>
                </a:solidFill>
              </a:rPr>
              <a:t>Gather resources </a:t>
            </a:r>
            <a:br>
              <a:rPr lang="en-US" sz="1600" dirty="0">
                <a:solidFill>
                  <a:schemeClr val="bg1"/>
                </a:solidFill>
              </a:rPr>
            </a:br>
            <a:r>
              <a:rPr lang="en-US" sz="1600" dirty="0">
                <a:solidFill>
                  <a:schemeClr val="bg1"/>
                </a:solidFill>
              </a:rPr>
              <a:t>and buy-in</a:t>
            </a:r>
          </a:p>
        </p:txBody>
      </p:sp>
      <p:sp>
        <p:nvSpPr>
          <p:cNvPr id="2" name="Title 1"/>
          <p:cNvSpPr>
            <a:spLocks noGrp="1"/>
          </p:cNvSpPr>
          <p:nvPr>
            <p:ph type="title"/>
          </p:nvPr>
        </p:nvSpPr>
        <p:spPr/>
        <p:txBody>
          <a:bodyPr/>
          <a:lstStyle/>
          <a:p>
            <a:r>
              <a:rPr lang="en-US" dirty="0"/>
              <a:t>How to implement a centralization strategy  </a:t>
            </a:r>
          </a:p>
        </p:txBody>
      </p:sp>
      <p:sp>
        <p:nvSpPr>
          <p:cNvPr id="11" name="Rectangle 10"/>
          <p:cNvSpPr/>
          <p:nvPr/>
        </p:nvSpPr>
        <p:spPr>
          <a:xfrm>
            <a:off x="5562600" y="1373167"/>
            <a:ext cx="1630803" cy="1058719"/>
          </a:xfrm>
          <a:prstGeom prst="rect">
            <a:avLst/>
          </a:prstGeom>
          <a:gradFill flip="none" rotWithShape="1">
            <a:gsLst>
              <a:gs pos="0">
                <a:schemeClr val="bg1">
                  <a:lumMod val="85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5562601" y="2452610"/>
            <a:ext cx="1630803" cy="14486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320040" rIns="34291" rtlCol="0" anchor="t"/>
          <a:lstStyle/>
          <a:p>
            <a:r>
              <a:rPr lang="en-US" sz="1600" dirty="0">
                <a:solidFill>
                  <a:schemeClr val="bg1"/>
                </a:solidFill>
              </a:rPr>
              <a:t>Implement and validate</a:t>
            </a:r>
          </a:p>
        </p:txBody>
      </p:sp>
      <p:sp>
        <p:nvSpPr>
          <p:cNvPr id="15" name="Rectangle 14"/>
          <p:cNvSpPr/>
          <p:nvPr/>
        </p:nvSpPr>
        <p:spPr>
          <a:xfrm>
            <a:off x="7385043" y="1371600"/>
            <a:ext cx="1630803" cy="1058719"/>
          </a:xfrm>
          <a:prstGeom prst="rect">
            <a:avLst/>
          </a:prstGeom>
          <a:gradFill flip="none" rotWithShape="1">
            <a:gsLst>
              <a:gs pos="0">
                <a:schemeClr val="bg1">
                  <a:lumMod val="85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7385045" y="2456793"/>
            <a:ext cx="1630803" cy="14444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320040" rIns="0" bIns="0" rtlCol="0" anchor="t"/>
          <a:lstStyle/>
          <a:p>
            <a:r>
              <a:rPr lang="en-US" sz="1600" dirty="0">
                <a:solidFill>
                  <a:schemeClr val="bg1"/>
                </a:solidFill>
              </a:rPr>
              <a:t>Monitor and govern</a:t>
            </a:r>
          </a:p>
        </p:txBody>
      </p:sp>
      <p:sp>
        <p:nvSpPr>
          <p:cNvPr id="19" name="Rectangle 18"/>
          <p:cNvSpPr/>
          <p:nvPr/>
        </p:nvSpPr>
        <p:spPr>
          <a:xfrm>
            <a:off x="3779397" y="1373168"/>
            <a:ext cx="1630803" cy="1058719"/>
          </a:xfrm>
          <a:prstGeom prst="rect">
            <a:avLst/>
          </a:prstGeom>
          <a:gradFill flip="none" rotWithShape="1">
            <a:gsLst>
              <a:gs pos="0">
                <a:schemeClr val="bg1">
                  <a:lumMod val="85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3779397" y="2456794"/>
            <a:ext cx="1630803" cy="14444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320040" rIns="34291" rtlCol="0" anchor="t"/>
          <a:lstStyle/>
          <a:p>
            <a:r>
              <a:rPr lang="en-US" sz="1600" dirty="0">
                <a:solidFill>
                  <a:schemeClr val="bg1"/>
                </a:solidFill>
              </a:rPr>
              <a:t>Prioritize project elements</a:t>
            </a:r>
          </a:p>
        </p:txBody>
      </p:sp>
      <p:sp>
        <p:nvSpPr>
          <p:cNvPr id="26" name="Rectangle 25"/>
          <p:cNvSpPr/>
          <p:nvPr/>
        </p:nvSpPr>
        <p:spPr>
          <a:xfrm>
            <a:off x="152400" y="1372384"/>
            <a:ext cx="1630803" cy="1058719"/>
          </a:xfrm>
          <a:prstGeom prst="rect">
            <a:avLst/>
          </a:prstGeom>
          <a:gradFill flip="none" rotWithShape="1">
            <a:gsLst>
              <a:gs pos="0">
                <a:schemeClr val="bg1">
                  <a:lumMod val="85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0000"/>
              </a:solidFill>
            </a:endParaRPr>
          </a:p>
        </p:txBody>
      </p:sp>
      <p:sp>
        <p:nvSpPr>
          <p:cNvPr id="27" name="Rectangle 26"/>
          <p:cNvSpPr/>
          <p:nvPr/>
        </p:nvSpPr>
        <p:spPr>
          <a:xfrm>
            <a:off x="152400" y="2456010"/>
            <a:ext cx="1630803" cy="14444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320040" rIns="34291" rtlCol="0" anchor="t"/>
          <a:lstStyle/>
          <a:p>
            <a:r>
              <a:rPr lang="en-US" sz="1600" dirty="0">
                <a:solidFill>
                  <a:schemeClr val="bg1"/>
                </a:solidFill>
              </a:rPr>
              <a:t>Define </a:t>
            </a:r>
            <a:br>
              <a:rPr lang="en-US" sz="1600" dirty="0">
                <a:solidFill>
                  <a:schemeClr val="bg1"/>
                </a:solidFill>
              </a:rPr>
            </a:br>
            <a:r>
              <a:rPr lang="en-US" sz="1600" dirty="0">
                <a:solidFill>
                  <a:schemeClr val="bg1"/>
                </a:solidFill>
              </a:rPr>
              <a:t>project scope</a:t>
            </a:r>
          </a:p>
        </p:txBody>
      </p:sp>
      <p:sp>
        <p:nvSpPr>
          <p:cNvPr id="3" name="TextBox 2"/>
          <p:cNvSpPr txBox="1"/>
          <p:nvPr/>
        </p:nvSpPr>
        <p:spPr>
          <a:xfrm>
            <a:off x="155365" y="3901290"/>
            <a:ext cx="1630802" cy="2499510"/>
          </a:xfrm>
          <a:prstGeom prst="rect">
            <a:avLst/>
          </a:prstGeom>
          <a:solidFill>
            <a:schemeClr val="bg1">
              <a:lumMod val="95000"/>
            </a:schemeClr>
          </a:solidFill>
        </p:spPr>
        <p:txBody>
          <a:bodyPr vert="horz" wrap="square" lIns="91440" tIns="91440" rIns="91440" bIns="45720" rtlCol="0">
            <a:noAutofit/>
          </a:bodyPr>
          <a:lstStyle/>
          <a:p>
            <a:pPr marL="171450" indent="-171450" algn="l" defTabSz="914400" rtl="0" eaLnBrk="1" latinLnBrk="0" hangingPunct="1">
              <a:lnSpc>
                <a:spcPct val="90000"/>
              </a:lnSpc>
              <a:spcBef>
                <a:spcPts val="600"/>
              </a:spcBef>
              <a:buFont typeface="Wingdings" panose="05000000000000000000" pitchFamily="2" charset="2"/>
              <a:buChar char="§"/>
            </a:pPr>
            <a:r>
              <a:rPr lang="en-US" sz="1200" kern="1200" dirty="0">
                <a:latin typeface="Verdana" pitchFamily="34" charset="0"/>
                <a:ea typeface="+mn-ea"/>
                <a:cs typeface="+mn-cs"/>
              </a:rPr>
              <a:t>Define scope of project (activities, entities to be included, etc.)</a:t>
            </a:r>
          </a:p>
          <a:p>
            <a:pPr marL="171450" indent="-171450" algn="l" defTabSz="914400" rtl="0" eaLnBrk="1" latinLnBrk="0" hangingPunct="1">
              <a:lnSpc>
                <a:spcPct val="90000"/>
              </a:lnSpc>
              <a:spcBef>
                <a:spcPts val="600"/>
              </a:spcBef>
              <a:buFont typeface="Wingdings" panose="05000000000000000000" pitchFamily="2" charset="2"/>
              <a:buChar char="§"/>
            </a:pPr>
            <a:r>
              <a:rPr lang="en-US" sz="1200" kern="1200" dirty="0">
                <a:latin typeface="Verdana" pitchFamily="34" charset="0"/>
                <a:ea typeface="+mn-ea"/>
                <a:cs typeface="+mn-cs"/>
              </a:rPr>
              <a:t>Current day global assessment — what do you have and where</a:t>
            </a:r>
          </a:p>
          <a:p>
            <a:pPr marL="171450" indent="-171450" algn="l" defTabSz="914400" rtl="0" eaLnBrk="1" latinLnBrk="0" hangingPunct="1">
              <a:lnSpc>
                <a:spcPct val="90000"/>
              </a:lnSpc>
              <a:spcBef>
                <a:spcPts val="600"/>
              </a:spcBef>
              <a:buFont typeface="Wingdings" panose="05000000000000000000" pitchFamily="2" charset="2"/>
              <a:buChar char="§"/>
            </a:pPr>
            <a:r>
              <a:rPr lang="en-US" sz="1200" kern="1200" dirty="0">
                <a:latin typeface="Verdana" pitchFamily="34" charset="0"/>
                <a:ea typeface="+mn-ea"/>
                <a:cs typeface="+mn-cs"/>
              </a:rPr>
              <a:t>Which entities to include</a:t>
            </a:r>
          </a:p>
        </p:txBody>
      </p:sp>
      <p:sp>
        <p:nvSpPr>
          <p:cNvPr id="32" name="TextBox 31"/>
          <p:cNvSpPr txBox="1"/>
          <p:nvPr/>
        </p:nvSpPr>
        <p:spPr>
          <a:xfrm>
            <a:off x="1997287" y="3900506"/>
            <a:ext cx="1630802" cy="2499510"/>
          </a:xfrm>
          <a:prstGeom prst="rect">
            <a:avLst/>
          </a:prstGeom>
          <a:solidFill>
            <a:schemeClr val="bg1">
              <a:lumMod val="95000"/>
            </a:schemeClr>
          </a:solidFill>
        </p:spPr>
        <p:txBody>
          <a:bodyPr vert="horz" wrap="square" lIns="91440" tIns="91440" rIns="91440" bIns="45720" rtlCol="0">
            <a:noAutofit/>
          </a:bodyPr>
          <a:lstStyle/>
          <a:p>
            <a:pPr marL="171450" indent="-171450">
              <a:lnSpc>
                <a:spcPct val="90000"/>
              </a:lnSpc>
              <a:spcBef>
                <a:spcPts val="600"/>
              </a:spcBef>
              <a:buFont typeface="Wingdings" panose="05000000000000000000" pitchFamily="2" charset="2"/>
              <a:buChar char="§"/>
            </a:pPr>
            <a:r>
              <a:rPr lang="en-US" sz="1200" dirty="0">
                <a:latin typeface="Verdana" pitchFamily="34" charset="0"/>
              </a:rPr>
              <a:t>Subs buy in</a:t>
            </a:r>
          </a:p>
          <a:p>
            <a:pPr marL="171450" indent="-171450" algn="l" defTabSz="914400" rtl="0" eaLnBrk="1" latinLnBrk="0" hangingPunct="1">
              <a:lnSpc>
                <a:spcPct val="90000"/>
              </a:lnSpc>
              <a:spcBef>
                <a:spcPts val="600"/>
              </a:spcBef>
              <a:buFont typeface="Wingdings" panose="05000000000000000000" pitchFamily="2" charset="2"/>
              <a:buChar char="§"/>
            </a:pPr>
            <a:r>
              <a:rPr lang="en-US" sz="1200" kern="1200" dirty="0">
                <a:latin typeface="Verdana" pitchFamily="34" charset="0"/>
              </a:rPr>
              <a:t>Technology</a:t>
            </a:r>
          </a:p>
          <a:p>
            <a:pPr marL="171450" indent="-171450" algn="l" defTabSz="914400" rtl="0" eaLnBrk="1" latinLnBrk="0" hangingPunct="1">
              <a:lnSpc>
                <a:spcPct val="90000"/>
              </a:lnSpc>
              <a:spcBef>
                <a:spcPts val="600"/>
              </a:spcBef>
              <a:buFont typeface="Wingdings" panose="05000000000000000000" pitchFamily="2" charset="2"/>
              <a:buChar char="§"/>
            </a:pPr>
            <a:r>
              <a:rPr lang="en-US" sz="1200" dirty="0">
                <a:latin typeface="Verdana" pitchFamily="34" charset="0"/>
              </a:rPr>
              <a:t>B</a:t>
            </a:r>
            <a:r>
              <a:rPr lang="en-US" sz="1200" kern="1200" dirty="0">
                <a:latin typeface="Verdana" pitchFamily="34" charset="0"/>
              </a:rPr>
              <a:t>udget &amp; resources</a:t>
            </a:r>
          </a:p>
          <a:p>
            <a:pPr marL="171450" indent="-171450" algn="l" defTabSz="914400" rtl="0" eaLnBrk="1" latinLnBrk="0" hangingPunct="1">
              <a:lnSpc>
                <a:spcPct val="90000"/>
              </a:lnSpc>
              <a:spcBef>
                <a:spcPts val="600"/>
              </a:spcBef>
              <a:buFont typeface="Wingdings" panose="05000000000000000000" pitchFamily="2" charset="2"/>
              <a:buChar char="§"/>
            </a:pPr>
            <a:r>
              <a:rPr lang="en-US" sz="1200" dirty="0">
                <a:latin typeface="Verdana" pitchFamily="34" charset="0"/>
              </a:rPr>
              <a:t>Tax </a:t>
            </a:r>
          </a:p>
          <a:p>
            <a:pPr marL="171450" indent="-171450" algn="l" defTabSz="914400" rtl="0" eaLnBrk="1" latinLnBrk="0" hangingPunct="1">
              <a:lnSpc>
                <a:spcPct val="90000"/>
              </a:lnSpc>
              <a:spcBef>
                <a:spcPts val="600"/>
              </a:spcBef>
              <a:buFont typeface="Wingdings" panose="05000000000000000000" pitchFamily="2" charset="2"/>
              <a:buChar char="§"/>
            </a:pPr>
            <a:r>
              <a:rPr lang="en-US" sz="1200" kern="1200" dirty="0">
                <a:latin typeface="Verdana" pitchFamily="34" charset="0"/>
              </a:rPr>
              <a:t>Legal</a:t>
            </a:r>
          </a:p>
          <a:p>
            <a:pPr marL="171450" indent="-171450" algn="l" defTabSz="914400" rtl="0" eaLnBrk="1" latinLnBrk="0" hangingPunct="1">
              <a:lnSpc>
                <a:spcPct val="90000"/>
              </a:lnSpc>
              <a:spcBef>
                <a:spcPts val="600"/>
              </a:spcBef>
              <a:buFont typeface="Wingdings" panose="05000000000000000000" pitchFamily="2" charset="2"/>
              <a:buChar char="§"/>
            </a:pPr>
            <a:r>
              <a:rPr lang="en-US" sz="1200" dirty="0">
                <a:latin typeface="Verdana" pitchFamily="34" charset="0"/>
              </a:rPr>
              <a:t>Banking</a:t>
            </a:r>
            <a:endParaRPr lang="en-US" sz="1200" kern="1200" dirty="0">
              <a:latin typeface="Verdana" pitchFamily="34" charset="0"/>
            </a:endParaRPr>
          </a:p>
        </p:txBody>
      </p:sp>
      <p:sp>
        <p:nvSpPr>
          <p:cNvPr id="35" name="TextBox 34"/>
          <p:cNvSpPr txBox="1"/>
          <p:nvPr/>
        </p:nvSpPr>
        <p:spPr>
          <a:xfrm>
            <a:off x="3779398" y="3901290"/>
            <a:ext cx="1630802" cy="2499510"/>
          </a:xfrm>
          <a:prstGeom prst="rect">
            <a:avLst/>
          </a:prstGeom>
          <a:solidFill>
            <a:schemeClr val="bg1">
              <a:lumMod val="95000"/>
            </a:schemeClr>
          </a:solidFill>
        </p:spPr>
        <p:txBody>
          <a:bodyPr vert="horz" wrap="square" lIns="91440" tIns="91440" rIns="91440" bIns="45720" rtlCol="0">
            <a:noAutofit/>
          </a:bodyPr>
          <a:lstStyle/>
          <a:p>
            <a:pPr marL="171450" indent="-171450" algn="l" defTabSz="914400" rtl="0" eaLnBrk="1" latinLnBrk="0" hangingPunct="1">
              <a:lnSpc>
                <a:spcPct val="90000"/>
              </a:lnSpc>
              <a:spcBef>
                <a:spcPts val="600"/>
              </a:spcBef>
              <a:buFont typeface="Wingdings" panose="05000000000000000000" pitchFamily="2" charset="2"/>
              <a:buChar char="§"/>
            </a:pPr>
            <a:r>
              <a:rPr lang="en-US" sz="1200" kern="1200" dirty="0">
                <a:latin typeface="Verdana" pitchFamily="34" charset="0"/>
              </a:rPr>
              <a:t>Determine short/medium/ long-term priorities</a:t>
            </a:r>
          </a:p>
          <a:p>
            <a:pPr marL="338138" lvl="1" indent="-109538">
              <a:lnSpc>
                <a:spcPct val="90000"/>
              </a:lnSpc>
              <a:spcBef>
                <a:spcPts val="600"/>
              </a:spcBef>
              <a:buFont typeface="Verdana" panose="020B0604030504040204" pitchFamily="34" charset="0"/>
              <a:buChar char="‒"/>
            </a:pPr>
            <a:r>
              <a:rPr lang="en-US" sz="1100" kern="1200" dirty="0">
                <a:latin typeface="Verdana" pitchFamily="34" charset="0"/>
              </a:rPr>
              <a:t>Quick hits; leverage existing infrastructure</a:t>
            </a:r>
          </a:p>
          <a:p>
            <a:pPr marL="171450" indent="-171450" algn="l" defTabSz="914400" rtl="0" eaLnBrk="1" latinLnBrk="0" hangingPunct="1">
              <a:lnSpc>
                <a:spcPct val="90000"/>
              </a:lnSpc>
              <a:spcBef>
                <a:spcPts val="600"/>
              </a:spcBef>
              <a:buFont typeface="Wingdings" panose="05000000000000000000" pitchFamily="2" charset="2"/>
              <a:buChar char="§"/>
            </a:pPr>
            <a:r>
              <a:rPr lang="en-US" sz="1200" dirty="0">
                <a:latin typeface="Verdana" pitchFamily="34" charset="0"/>
              </a:rPr>
              <a:t>To make an impact, focus on entities with the largest volumes</a:t>
            </a:r>
            <a:endParaRPr lang="en-US" sz="1200" kern="1200" dirty="0">
              <a:latin typeface="Verdana" pitchFamily="34" charset="0"/>
            </a:endParaRPr>
          </a:p>
        </p:txBody>
      </p:sp>
      <p:sp>
        <p:nvSpPr>
          <p:cNvPr id="36" name="TextBox 35"/>
          <p:cNvSpPr txBox="1"/>
          <p:nvPr/>
        </p:nvSpPr>
        <p:spPr>
          <a:xfrm>
            <a:off x="5562600" y="3901290"/>
            <a:ext cx="1630802" cy="2499510"/>
          </a:xfrm>
          <a:prstGeom prst="rect">
            <a:avLst/>
          </a:prstGeom>
          <a:solidFill>
            <a:schemeClr val="bg1">
              <a:lumMod val="95000"/>
            </a:schemeClr>
          </a:solidFill>
        </p:spPr>
        <p:txBody>
          <a:bodyPr vert="horz" wrap="square" lIns="91440" tIns="91440" rIns="91440" bIns="45720" rtlCol="0">
            <a:noAutofit/>
          </a:bodyPr>
          <a:lstStyle/>
          <a:p>
            <a:pPr marL="171450" indent="-171450" algn="l" defTabSz="914400" rtl="0" eaLnBrk="1" latinLnBrk="0" hangingPunct="1">
              <a:lnSpc>
                <a:spcPct val="90000"/>
              </a:lnSpc>
              <a:spcBef>
                <a:spcPts val="600"/>
              </a:spcBef>
              <a:buFont typeface="Wingdings" panose="05000000000000000000" pitchFamily="2" charset="2"/>
              <a:buChar char="§"/>
            </a:pPr>
            <a:r>
              <a:rPr lang="en-US" sz="1200" dirty="0">
                <a:latin typeface="Verdana" pitchFamily="34" charset="0"/>
              </a:rPr>
              <a:t>Execute tasks</a:t>
            </a:r>
          </a:p>
          <a:p>
            <a:pPr marL="171450" indent="-171450" algn="l" defTabSz="914400" rtl="0" eaLnBrk="1" latinLnBrk="0" hangingPunct="1">
              <a:lnSpc>
                <a:spcPct val="90000"/>
              </a:lnSpc>
              <a:spcBef>
                <a:spcPts val="600"/>
              </a:spcBef>
              <a:buFont typeface="Wingdings" panose="05000000000000000000" pitchFamily="2" charset="2"/>
              <a:buChar char="§"/>
            </a:pPr>
            <a:r>
              <a:rPr lang="en-US" sz="1200" dirty="0">
                <a:latin typeface="Verdana" pitchFamily="34" charset="0"/>
              </a:rPr>
              <a:t>Develop policies and procedures</a:t>
            </a:r>
          </a:p>
          <a:p>
            <a:pPr marL="171450" indent="-171450" algn="l" defTabSz="914400" rtl="0" eaLnBrk="1" latinLnBrk="0" hangingPunct="1">
              <a:lnSpc>
                <a:spcPct val="90000"/>
              </a:lnSpc>
              <a:spcBef>
                <a:spcPts val="600"/>
              </a:spcBef>
              <a:buFont typeface="Wingdings" panose="05000000000000000000" pitchFamily="2" charset="2"/>
              <a:buChar char="§"/>
            </a:pPr>
            <a:r>
              <a:rPr lang="en-US" sz="1200" dirty="0">
                <a:latin typeface="Verdana" pitchFamily="34" charset="0"/>
              </a:rPr>
              <a:t>Reaffirm regularly </a:t>
            </a:r>
            <a:r>
              <a:rPr lang="en-US" sz="1200" kern="1200" dirty="0">
                <a:latin typeface="Verdana" pitchFamily="34" charset="0"/>
              </a:rPr>
              <a:t>with resources</a:t>
            </a:r>
          </a:p>
          <a:p>
            <a:pPr marL="171450" indent="-171450" algn="l" defTabSz="914400" rtl="0" eaLnBrk="1" latinLnBrk="0" hangingPunct="1">
              <a:lnSpc>
                <a:spcPct val="90000"/>
              </a:lnSpc>
              <a:spcBef>
                <a:spcPts val="600"/>
              </a:spcBef>
              <a:buFont typeface="Wingdings" panose="05000000000000000000" pitchFamily="2" charset="2"/>
              <a:buChar char="§"/>
            </a:pPr>
            <a:endParaRPr lang="en-US" sz="1200" kern="1200" dirty="0">
              <a:latin typeface="Verdana" pitchFamily="34" charset="0"/>
            </a:endParaRPr>
          </a:p>
        </p:txBody>
      </p:sp>
      <p:sp>
        <p:nvSpPr>
          <p:cNvPr id="37" name="TextBox 36"/>
          <p:cNvSpPr txBox="1"/>
          <p:nvPr/>
        </p:nvSpPr>
        <p:spPr>
          <a:xfrm>
            <a:off x="7385043" y="3901290"/>
            <a:ext cx="1630802" cy="2499510"/>
          </a:xfrm>
          <a:prstGeom prst="rect">
            <a:avLst/>
          </a:prstGeom>
          <a:solidFill>
            <a:schemeClr val="bg1">
              <a:lumMod val="95000"/>
            </a:schemeClr>
          </a:solidFill>
        </p:spPr>
        <p:txBody>
          <a:bodyPr vert="horz" wrap="square" lIns="91440" tIns="91440" rIns="91440" bIns="45720" rtlCol="0">
            <a:noAutofit/>
          </a:bodyPr>
          <a:lstStyle/>
          <a:p>
            <a:pPr marL="171450" indent="-171450" algn="l" defTabSz="914400" rtl="0" eaLnBrk="1" latinLnBrk="0" hangingPunct="1">
              <a:lnSpc>
                <a:spcPct val="90000"/>
              </a:lnSpc>
              <a:spcBef>
                <a:spcPts val="600"/>
              </a:spcBef>
              <a:buFont typeface="Wingdings" panose="05000000000000000000" pitchFamily="2" charset="2"/>
              <a:buChar char="§"/>
            </a:pPr>
            <a:r>
              <a:rPr lang="en-US" sz="1200" dirty="0">
                <a:latin typeface="Verdana" pitchFamily="34" charset="0"/>
              </a:rPr>
              <a:t>Assess and validate that </a:t>
            </a:r>
            <a:r>
              <a:rPr lang="en-US" sz="1200" kern="1200" dirty="0">
                <a:latin typeface="Verdana" pitchFamily="34" charset="0"/>
              </a:rPr>
              <a:t>expected tax/efficiency benefits are being realized</a:t>
            </a:r>
          </a:p>
          <a:p>
            <a:pPr marL="171450" indent="-171450">
              <a:lnSpc>
                <a:spcPct val="90000"/>
              </a:lnSpc>
              <a:spcBef>
                <a:spcPts val="600"/>
              </a:spcBef>
              <a:buFont typeface="Wingdings" panose="05000000000000000000" pitchFamily="2" charset="2"/>
              <a:buChar char="§"/>
            </a:pPr>
            <a:r>
              <a:rPr lang="en-US" sz="1200" dirty="0">
                <a:latin typeface="Verdana" pitchFamily="34" charset="0"/>
              </a:rPr>
              <a:t>Ensure process can be expanded with M&amp;A, future growth</a:t>
            </a:r>
          </a:p>
          <a:p>
            <a:pPr marL="171450" indent="-171450" algn="l" defTabSz="914400" rtl="0" eaLnBrk="1" latinLnBrk="0" hangingPunct="1">
              <a:lnSpc>
                <a:spcPct val="90000"/>
              </a:lnSpc>
              <a:spcBef>
                <a:spcPts val="600"/>
              </a:spcBef>
              <a:buFont typeface="Wingdings" panose="05000000000000000000" pitchFamily="2" charset="2"/>
              <a:buChar char="§"/>
            </a:pPr>
            <a:endParaRPr lang="en-US" sz="1200" kern="1200" dirty="0">
              <a:latin typeface="Verdana" pitchFamily="34" charset="0"/>
            </a:endParaRPr>
          </a:p>
          <a:p>
            <a:pPr marL="171450" indent="-171450" algn="l" defTabSz="914400" rtl="0" eaLnBrk="1" latinLnBrk="0" hangingPunct="1">
              <a:lnSpc>
                <a:spcPct val="90000"/>
              </a:lnSpc>
              <a:spcBef>
                <a:spcPts val="600"/>
              </a:spcBef>
              <a:buFont typeface="Wingdings" panose="05000000000000000000" pitchFamily="2" charset="2"/>
              <a:buChar char="§"/>
            </a:pPr>
            <a:endParaRPr lang="en-US" sz="1200" kern="1200" dirty="0">
              <a:latin typeface="Verdana"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130" y="1595959"/>
            <a:ext cx="635809"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9456" y="1618969"/>
            <a:ext cx="761144" cy="61707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50938" y="1652692"/>
            <a:ext cx="642124" cy="57220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48964" y="1599134"/>
            <a:ext cx="556636" cy="599311"/>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27768" y="1527654"/>
            <a:ext cx="779382" cy="771588"/>
          </a:xfrm>
          <a:prstGeom prst="rect">
            <a:avLst/>
          </a:prstGeom>
        </p:spPr>
      </p:pic>
    </p:spTree>
    <p:extLst>
      <p:ext uri="{BB962C8B-B14F-4D97-AF65-F5344CB8AC3E}">
        <p14:creationId xmlns:p14="http://schemas.microsoft.com/office/powerpoint/2010/main" val="235364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Questions</a:t>
            </a:r>
            <a:endParaRPr lang="en-US" dirty="0"/>
          </a:p>
        </p:txBody>
      </p:sp>
    </p:spTree>
    <p:extLst>
      <p:ext uri="{BB962C8B-B14F-4D97-AF65-F5344CB8AC3E}">
        <p14:creationId xmlns:p14="http://schemas.microsoft.com/office/powerpoint/2010/main" val="1775275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552450" y="2399890"/>
            <a:ext cx="3206999" cy="1143000"/>
          </a:xfrm>
        </p:spPr>
        <p:txBody>
          <a:bodyPr>
            <a:normAutofit/>
          </a:bodyPr>
          <a:lstStyle/>
          <a:p>
            <a:pPr eaLnBrk="1" hangingPunct="1"/>
            <a:r>
              <a:rPr lang="en-US" sz="4000" b="1" dirty="0"/>
              <a:t>Thank you</a:t>
            </a:r>
            <a:endParaRPr sz="4000" b="1" dirty="0"/>
          </a:p>
        </p:txBody>
      </p:sp>
      <p:sp>
        <p:nvSpPr>
          <p:cNvPr id="4" name="Text Box 3"/>
          <p:cNvSpPr txBox="1">
            <a:spLocks noChangeArrowheads="1"/>
          </p:cNvSpPr>
          <p:nvPr/>
        </p:nvSpPr>
        <p:spPr bwMode="auto">
          <a:xfrm>
            <a:off x="5867400" y="611898"/>
            <a:ext cx="2380997" cy="923330"/>
          </a:xfrm>
          <a:prstGeom prst="rect">
            <a:avLst/>
          </a:prstGeom>
          <a:noFill/>
          <a:ln w="9525">
            <a:noFill/>
            <a:miter lim="800000"/>
            <a:headEnd/>
            <a:tailEnd/>
          </a:ln>
        </p:spPr>
        <p:txBody>
          <a:bodyPr wrap="square">
            <a:spAutoFit/>
          </a:bodyPr>
          <a:lstStyle/>
          <a:p>
            <a:pPr eaLnBrk="1" hangingPunct="1"/>
            <a:r>
              <a:rPr lang="en-US" sz="5400" b="1" dirty="0">
                <a:latin typeface="+mn-lt"/>
              </a:rPr>
              <a:t>Merci</a:t>
            </a:r>
          </a:p>
        </p:txBody>
      </p:sp>
      <p:sp>
        <p:nvSpPr>
          <p:cNvPr id="6" name="Rectangle 6"/>
          <p:cNvSpPr>
            <a:spLocks noChangeArrowheads="1"/>
          </p:cNvSpPr>
          <p:nvPr/>
        </p:nvSpPr>
        <p:spPr bwMode="auto">
          <a:xfrm>
            <a:off x="762443" y="578939"/>
            <a:ext cx="3599062" cy="830997"/>
          </a:xfrm>
          <a:prstGeom prst="rect">
            <a:avLst/>
          </a:prstGeom>
          <a:noFill/>
          <a:ln w="9525">
            <a:noFill/>
            <a:miter lim="800000"/>
            <a:headEnd/>
            <a:tailEnd/>
          </a:ln>
        </p:spPr>
        <p:txBody>
          <a:bodyPr wrap="none" anchor="ctr">
            <a:spAutoFit/>
          </a:bodyPr>
          <a:lstStyle/>
          <a:p>
            <a:pPr eaLnBrk="1" hangingPunct="1"/>
            <a:r>
              <a:rPr lang="en-US" sz="4800" dirty="0">
                <a:latin typeface="+mn-lt"/>
              </a:rPr>
              <a:t>ευχαριστώ </a:t>
            </a:r>
          </a:p>
        </p:txBody>
      </p:sp>
      <p:sp>
        <p:nvSpPr>
          <p:cNvPr id="7" name="Rectangle 10"/>
          <p:cNvSpPr>
            <a:spLocks noChangeArrowheads="1"/>
          </p:cNvSpPr>
          <p:nvPr/>
        </p:nvSpPr>
        <p:spPr bwMode="auto">
          <a:xfrm>
            <a:off x="2743200" y="1625147"/>
            <a:ext cx="2388795" cy="830997"/>
          </a:xfrm>
          <a:prstGeom prst="rect">
            <a:avLst/>
          </a:prstGeom>
          <a:noFill/>
          <a:ln w="9525">
            <a:noFill/>
            <a:miter lim="800000"/>
            <a:headEnd/>
            <a:tailEnd/>
          </a:ln>
        </p:spPr>
        <p:txBody>
          <a:bodyPr wrap="none" anchor="ctr">
            <a:spAutoFit/>
          </a:bodyPr>
          <a:lstStyle/>
          <a:p>
            <a:pPr eaLnBrk="1" hangingPunct="1"/>
            <a:r>
              <a:rPr lang="en-US" sz="4800" b="1" dirty="0">
                <a:latin typeface="+mj-lt"/>
              </a:rPr>
              <a:t>Danke </a:t>
            </a:r>
          </a:p>
        </p:txBody>
      </p:sp>
      <p:sp>
        <p:nvSpPr>
          <p:cNvPr id="8" name="Rectangle 11"/>
          <p:cNvSpPr>
            <a:spLocks noChangeArrowheads="1"/>
          </p:cNvSpPr>
          <p:nvPr/>
        </p:nvSpPr>
        <p:spPr bwMode="auto">
          <a:xfrm>
            <a:off x="6248400" y="1918606"/>
            <a:ext cx="2470580" cy="769441"/>
          </a:xfrm>
          <a:prstGeom prst="rect">
            <a:avLst/>
          </a:prstGeom>
          <a:noFill/>
          <a:ln w="9525">
            <a:noFill/>
            <a:miter lim="800000"/>
            <a:headEnd/>
            <a:tailEnd/>
          </a:ln>
        </p:spPr>
        <p:txBody>
          <a:bodyPr wrap="square" anchor="ctr">
            <a:spAutoFit/>
          </a:bodyPr>
          <a:lstStyle/>
          <a:p>
            <a:pPr eaLnBrk="1" hangingPunct="1"/>
            <a:r>
              <a:rPr lang="en-US" sz="4400" dirty="0">
                <a:latin typeface="+mn-lt"/>
                <a:cs typeface="Arial" panose="020B0604020202020204" pitchFamily="34" charset="0"/>
              </a:rPr>
              <a:t>cám ơn</a:t>
            </a:r>
          </a:p>
        </p:txBody>
      </p:sp>
      <p:sp>
        <p:nvSpPr>
          <p:cNvPr id="9" name="Text Box 14"/>
          <p:cNvSpPr txBox="1">
            <a:spLocks noChangeArrowheads="1"/>
          </p:cNvSpPr>
          <p:nvPr/>
        </p:nvSpPr>
        <p:spPr bwMode="auto">
          <a:xfrm>
            <a:off x="5787716" y="3124200"/>
            <a:ext cx="3088640" cy="1107996"/>
          </a:xfrm>
          <a:prstGeom prst="rect">
            <a:avLst/>
          </a:prstGeom>
          <a:noFill/>
          <a:ln w="9525">
            <a:noFill/>
            <a:miter lim="800000"/>
            <a:headEnd/>
            <a:tailEnd/>
          </a:ln>
        </p:spPr>
        <p:txBody>
          <a:bodyPr wrap="square">
            <a:spAutoFit/>
          </a:bodyPr>
          <a:lstStyle/>
          <a:p>
            <a:pPr eaLnBrk="1" hangingPunct="1"/>
            <a:r>
              <a:rPr lang="th-TH" sz="6600" b="1" i="1" dirty="0">
                <a:latin typeface="+mj-lt"/>
                <a:ea typeface="Angsana New"/>
                <a:cs typeface="Angsana New"/>
              </a:rPr>
              <a:t>ขอบคุณครับ</a:t>
            </a:r>
            <a:endParaRPr lang="en-US" sz="6600" b="1" i="1" dirty="0">
              <a:latin typeface="+mj-lt"/>
              <a:ea typeface="Angsana New"/>
              <a:cs typeface="Angsana New"/>
            </a:endParaRPr>
          </a:p>
        </p:txBody>
      </p:sp>
      <p:sp>
        <p:nvSpPr>
          <p:cNvPr id="10" name="Rectangle 15"/>
          <p:cNvSpPr>
            <a:spLocks noChangeArrowheads="1"/>
          </p:cNvSpPr>
          <p:nvPr/>
        </p:nvSpPr>
        <p:spPr bwMode="auto">
          <a:xfrm>
            <a:off x="552450" y="4589098"/>
            <a:ext cx="4019049" cy="64633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eaLnBrk="1" hangingPunct="1">
              <a:defRPr/>
            </a:pPr>
            <a:r>
              <a:rPr lang="en-US" sz="3600" b="1" dirty="0">
                <a:latin typeface="Arial" charset="0"/>
              </a:rPr>
              <a:t>どうもありがとう </a:t>
            </a:r>
          </a:p>
        </p:txBody>
      </p:sp>
      <p:sp>
        <p:nvSpPr>
          <p:cNvPr id="11" name="Rectangle 16"/>
          <p:cNvSpPr>
            <a:spLocks noChangeArrowheads="1"/>
          </p:cNvSpPr>
          <p:nvPr/>
        </p:nvSpPr>
        <p:spPr bwMode="auto">
          <a:xfrm>
            <a:off x="4760498" y="5426154"/>
            <a:ext cx="2571538" cy="1015663"/>
          </a:xfrm>
          <a:prstGeom prst="rect">
            <a:avLst/>
          </a:prstGeom>
          <a:noFill/>
          <a:ln w="9525">
            <a:noFill/>
            <a:miter lim="800000"/>
            <a:headEnd/>
            <a:tailEnd/>
          </a:ln>
        </p:spPr>
        <p:txBody>
          <a:bodyPr wrap="none" anchor="ctr">
            <a:spAutoFit/>
          </a:bodyPr>
          <a:lstStyle/>
          <a:p>
            <a:pPr eaLnBrk="1" hangingPunct="1"/>
            <a:r>
              <a:rPr lang="en-US" sz="6000" dirty="0">
                <a:latin typeface="+mj-lt"/>
              </a:rPr>
              <a:t>Grazie </a:t>
            </a:r>
          </a:p>
        </p:txBody>
      </p:sp>
      <p:pic>
        <p:nvPicPr>
          <p:cNvPr id="12" name="Picture 17"/>
          <p:cNvPicPr>
            <a:picLocks noChangeAspect="1" noChangeArrowheads="1"/>
          </p:cNvPicPr>
          <p:nvPr/>
        </p:nvPicPr>
        <p:blipFill>
          <a:blip r:embed="rId3" cstate="print">
            <a:clrChange>
              <a:clrFrom>
                <a:srgbClr val="FFFFFF"/>
              </a:clrFrom>
              <a:clrTo>
                <a:srgbClr val="FFFFFF">
                  <a:alpha val="0"/>
                </a:srgbClr>
              </a:clrTo>
            </a:clrChange>
            <a:lum bright="70000" contrast="-70000"/>
          </a:blip>
          <a:srcRect/>
          <a:stretch>
            <a:fillRect/>
          </a:stretch>
        </p:blipFill>
        <p:spPr bwMode="auto">
          <a:xfrm>
            <a:off x="2133600" y="5525999"/>
            <a:ext cx="1605201" cy="815975"/>
          </a:xfrm>
          <a:prstGeom prst="rect">
            <a:avLst/>
          </a:prstGeom>
          <a:noFill/>
          <a:ln w="9525">
            <a:noFill/>
            <a:miter lim="800000"/>
            <a:headEnd/>
            <a:tailEnd/>
          </a:ln>
        </p:spPr>
      </p:pic>
      <p:pic>
        <p:nvPicPr>
          <p:cNvPr id="2" name="Picture 1"/>
          <p:cNvPicPr>
            <a:picLocks noChangeAspect="1"/>
          </p:cNvPicPr>
          <p:nvPr/>
        </p:nvPicPr>
        <p:blipFill>
          <a:blip r:embed="rId4" cstate="print">
            <a:clrChange>
              <a:clrFrom>
                <a:srgbClr val="FFFFFF"/>
              </a:clrFrom>
              <a:clrTo>
                <a:srgbClr val="FFFFFF">
                  <a:alpha val="0"/>
                </a:srgbClr>
              </a:clrTo>
            </a:clrChange>
            <a:lum bright="93000"/>
            <a:extLst>
              <a:ext uri="{BEBA8EAE-BF5A-486C-A8C5-ECC9F3942E4B}">
                <a14:imgProps xmlns:a14="http://schemas.microsoft.com/office/drawing/2010/main">
                  <a14:imgLayer r:embed="rId5">
                    <a14:imgEffect>
                      <a14:brightnessContrast bright="96000" contrast="100000"/>
                    </a14:imgEffect>
                  </a14:imgLayer>
                </a14:imgProps>
              </a:ext>
              <a:ext uri="{28A0092B-C50C-407E-A947-70E740481C1C}">
                <a14:useLocalDpi xmlns:a14="http://schemas.microsoft.com/office/drawing/2010/main" val="0"/>
              </a:ext>
            </a:extLst>
          </a:blip>
          <a:stretch>
            <a:fillRect/>
          </a:stretch>
        </p:blipFill>
        <p:spPr>
          <a:xfrm>
            <a:off x="3675705" y="3650102"/>
            <a:ext cx="1371600" cy="650303"/>
          </a:xfrm>
          <a:prstGeom prst="rect">
            <a:avLst/>
          </a:prstGeom>
        </p:spPr>
      </p:pic>
    </p:spTree>
    <p:extLst>
      <p:ext uri="{BB962C8B-B14F-4D97-AF65-F5344CB8AC3E}">
        <p14:creationId xmlns:p14="http://schemas.microsoft.com/office/powerpoint/2010/main" val="2309753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2617824"/>
            <a:ext cx="7924800" cy="3706776"/>
          </a:xfrm>
          <a:prstGeom prst="rect">
            <a:avLst/>
          </a:prstGeom>
          <a:solidFill>
            <a:srgbClr val="821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7688" y="320675"/>
            <a:ext cx="8443912" cy="1143000"/>
          </a:xfrm>
        </p:spPr>
        <p:txBody>
          <a:bodyPr/>
          <a:lstStyle/>
          <a:p>
            <a:r>
              <a:rPr lang="en-US" dirty="0"/>
              <a:t>Market forces require treasury to act strategically</a:t>
            </a:r>
          </a:p>
        </p:txBody>
      </p:sp>
      <p:sp>
        <p:nvSpPr>
          <p:cNvPr id="4" name="Pentagon 3"/>
          <p:cNvSpPr/>
          <p:nvPr/>
        </p:nvSpPr>
        <p:spPr>
          <a:xfrm rot="5400000">
            <a:off x="3429000" y="-1676400"/>
            <a:ext cx="2286000" cy="7924800"/>
          </a:xfrm>
          <a:prstGeom prst="homePlate">
            <a:avLst>
              <a:gd name="adj" fmla="val 28632"/>
            </a:avLst>
          </a:prstGeom>
          <a:solidFill>
            <a:schemeClr val="accent5"/>
          </a:solidFill>
          <a:ln>
            <a:noFill/>
          </a:ln>
          <a:effectLst>
            <a:outerShdw dist="38100" dir="5400000" algn="t"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14400" y="1627224"/>
            <a:ext cx="2295949"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defRPr/>
            </a:pPr>
            <a:r>
              <a:rPr lang="en-US" sz="2400" b="1" dirty="0">
                <a:solidFill>
                  <a:schemeClr val="bg1"/>
                </a:solidFill>
              </a:rPr>
              <a:t>Forces </a:t>
            </a:r>
            <a:br>
              <a:rPr lang="en-US" sz="2400" b="1" dirty="0">
                <a:solidFill>
                  <a:schemeClr val="bg1"/>
                </a:solidFill>
              </a:rPr>
            </a:br>
            <a:r>
              <a:rPr lang="en-US" sz="2400" b="1" dirty="0">
                <a:solidFill>
                  <a:schemeClr val="bg1"/>
                </a:solidFill>
              </a:rPr>
              <a:t>such as:</a:t>
            </a:r>
          </a:p>
        </p:txBody>
      </p:sp>
      <p:sp>
        <p:nvSpPr>
          <p:cNvPr id="8" name="Rectangle 7"/>
          <p:cNvSpPr/>
          <p:nvPr/>
        </p:nvSpPr>
        <p:spPr>
          <a:xfrm>
            <a:off x="3451650" y="1252500"/>
            <a:ext cx="5197050" cy="2698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34950" indent="-234950">
              <a:lnSpc>
                <a:spcPct val="90000"/>
              </a:lnSpc>
              <a:spcBef>
                <a:spcPts val="900"/>
              </a:spcBef>
              <a:buFont typeface="Wingdings" panose="05000000000000000000" pitchFamily="2" charset="2"/>
              <a:buChar char="§"/>
              <a:defRPr/>
            </a:pPr>
            <a:r>
              <a:rPr lang="en-US" sz="1600" dirty="0">
                <a:solidFill>
                  <a:schemeClr val="bg1"/>
                </a:solidFill>
              </a:rPr>
              <a:t>Regulatory changes</a:t>
            </a:r>
          </a:p>
          <a:p>
            <a:pPr marL="234950" indent="-234950">
              <a:lnSpc>
                <a:spcPct val="90000"/>
              </a:lnSpc>
              <a:spcBef>
                <a:spcPts val="900"/>
              </a:spcBef>
              <a:buFont typeface="Wingdings" panose="05000000000000000000" pitchFamily="2" charset="2"/>
              <a:buChar char="§"/>
              <a:defRPr/>
            </a:pPr>
            <a:r>
              <a:rPr lang="en-US" sz="1600" dirty="0">
                <a:solidFill>
                  <a:schemeClr val="bg1"/>
                </a:solidFill>
              </a:rPr>
              <a:t>International business growth </a:t>
            </a:r>
          </a:p>
          <a:p>
            <a:pPr marL="234950" indent="-234950">
              <a:lnSpc>
                <a:spcPct val="90000"/>
              </a:lnSpc>
              <a:spcBef>
                <a:spcPts val="900"/>
              </a:spcBef>
              <a:buFont typeface="Wingdings" panose="05000000000000000000" pitchFamily="2" charset="2"/>
              <a:buChar char="§"/>
              <a:defRPr/>
            </a:pPr>
            <a:r>
              <a:rPr lang="en-US" sz="1600" dirty="0">
                <a:solidFill>
                  <a:schemeClr val="bg1"/>
                </a:solidFill>
              </a:rPr>
              <a:t>Business performance/cost pressures</a:t>
            </a:r>
          </a:p>
          <a:p>
            <a:pPr marL="234950" indent="-234950">
              <a:lnSpc>
                <a:spcPct val="90000"/>
              </a:lnSpc>
              <a:spcBef>
                <a:spcPts val="900"/>
              </a:spcBef>
              <a:buFont typeface="Wingdings" panose="05000000000000000000" pitchFamily="2" charset="2"/>
              <a:buChar char="§"/>
              <a:defRPr/>
            </a:pPr>
            <a:r>
              <a:rPr lang="en-US" sz="1600" dirty="0">
                <a:solidFill>
                  <a:schemeClr val="bg1"/>
                </a:solidFill>
              </a:rPr>
              <a:t>Global economic crisis leading to bank exits and reduced banking partners</a:t>
            </a:r>
          </a:p>
          <a:p>
            <a:pPr marL="234950" indent="-234950">
              <a:lnSpc>
                <a:spcPct val="90000"/>
              </a:lnSpc>
              <a:spcBef>
                <a:spcPts val="900"/>
              </a:spcBef>
              <a:buFont typeface="Wingdings" panose="05000000000000000000" pitchFamily="2" charset="2"/>
              <a:buChar char="§"/>
              <a:defRPr/>
            </a:pPr>
            <a:r>
              <a:rPr lang="en-US" sz="1600" dirty="0">
                <a:solidFill>
                  <a:schemeClr val="bg1"/>
                </a:solidFill>
              </a:rPr>
              <a:t>Company debt</a:t>
            </a:r>
          </a:p>
        </p:txBody>
      </p:sp>
      <p:sp>
        <p:nvSpPr>
          <p:cNvPr id="9" name="Rectangle 8"/>
          <p:cNvSpPr/>
          <p:nvPr/>
        </p:nvSpPr>
        <p:spPr>
          <a:xfrm>
            <a:off x="914400" y="4114800"/>
            <a:ext cx="253725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defRPr/>
            </a:pPr>
            <a:r>
              <a:rPr lang="en-US" sz="2400" b="1" dirty="0">
                <a:solidFill>
                  <a:schemeClr val="bg1"/>
                </a:solidFill>
              </a:rPr>
              <a:t>Require treasury to:</a:t>
            </a:r>
          </a:p>
        </p:txBody>
      </p:sp>
      <p:sp>
        <p:nvSpPr>
          <p:cNvPr id="10" name="Rectangle 9"/>
          <p:cNvSpPr/>
          <p:nvPr/>
        </p:nvSpPr>
        <p:spPr>
          <a:xfrm>
            <a:off x="3451650" y="3581400"/>
            <a:ext cx="4930350" cy="2698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34950" indent="-234950">
              <a:lnSpc>
                <a:spcPct val="90000"/>
              </a:lnSpc>
              <a:spcBef>
                <a:spcPts val="900"/>
              </a:spcBef>
              <a:buFont typeface="Wingdings" panose="05000000000000000000" pitchFamily="2" charset="2"/>
              <a:buChar char="§"/>
              <a:defRPr/>
            </a:pPr>
            <a:r>
              <a:rPr lang="en-US" sz="1600" dirty="0">
                <a:solidFill>
                  <a:schemeClr val="bg1"/>
                </a:solidFill>
              </a:rPr>
              <a:t>Have greater control and visibility to </a:t>
            </a:r>
            <a:br>
              <a:rPr lang="en-US" sz="1600" dirty="0">
                <a:solidFill>
                  <a:schemeClr val="bg1"/>
                </a:solidFill>
              </a:rPr>
            </a:br>
            <a:r>
              <a:rPr lang="en-US" sz="1600" dirty="0">
                <a:solidFill>
                  <a:schemeClr val="bg1"/>
                </a:solidFill>
              </a:rPr>
              <a:t>global cash</a:t>
            </a:r>
          </a:p>
          <a:p>
            <a:pPr marL="234950" indent="-234950">
              <a:lnSpc>
                <a:spcPct val="90000"/>
              </a:lnSpc>
              <a:spcBef>
                <a:spcPts val="900"/>
              </a:spcBef>
              <a:buFont typeface="Wingdings" panose="05000000000000000000" pitchFamily="2" charset="2"/>
              <a:buChar char="§"/>
              <a:defRPr/>
            </a:pPr>
            <a:r>
              <a:rPr lang="en-US" sz="1600" dirty="0">
                <a:solidFill>
                  <a:schemeClr val="bg1"/>
                </a:solidFill>
              </a:rPr>
              <a:t>Handle increased complexity</a:t>
            </a:r>
          </a:p>
          <a:p>
            <a:pPr marL="234950" indent="-234950">
              <a:lnSpc>
                <a:spcPct val="90000"/>
              </a:lnSpc>
              <a:spcBef>
                <a:spcPts val="900"/>
              </a:spcBef>
              <a:buFont typeface="Wingdings" panose="05000000000000000000" pitchFamily="2" charset="2"/>
              <a:buChar char="§"/>
              <a:defRPr/>
            </a:pPr>
            <a:r>
              <a:rPr lang="en-US" sz="1600" dirty="0">
                <a:solidFill>
                  <a:schemeClr val="bg1"/>
                </a:solidFill>
              </a:rPr>
              <a:t>Work with reduced budgets and staffing</a:t>
            </a:r>
          </a:p>
          <a:p>
            <a:pPr marL="234950" indent="-234950">
              <a:lnSpc>
                <a:spcPct val="90000"/>
              </a:lnSpc>
              <a:spcBef>
                <a:spcPts val="900"/>
              </a:spcBef>
              <a:buFont typeface="Wingdings" panose="05000000000000000000" pitchFamily="2" charset="2"/>
              <a:buChar char="§"/>
              <a:defRPr/>
            </a:pPr>
            <a:r>
              <a:rPr lang="en-US" sz="1600" dirty="0">
                <a:solidFill>
                  <a:schemeClr val="bg1"/>
                </a:solidFill>
              </a:rPr>
              <a:t>Be more efficient and nimble  </a:t>
            </a:r>
          </a:p>
          <a:p>
            <a:pPr marL="234950" indent="-234950">
              <a:lnSpc>
                <a:spcPct val="90000"/>
              </a:lnSpc>
              <a:spcBef>
                <a:spcPts val="900"/>
              </a:spcBef>
              <a:buFont typeface="Wingdings" panose="05000000000000000000" pitchFamily="2" charset="2"/>
              <a:buChar char="§"/>
              <a:defRPr/>
            </a:pPr>
            <a:r>
              <a:rPr lang="en-US" sz="1600" dirty="0">
                <a:solidFill>
                  <a:schemeClr val="bg1"/>
                </a:solidFill>
              </a:rPr>
              <a:t>Focus on common standards and protocols to move business easily</a:t>
            </a:r>
          </a:p>
          <a:p>
            <a:pPr marL="234950" indent="-234950">
              <a:lnSpc>
                <a:spcPct val="90000"/>
              </a:lnSpc>
              <a:spcBef>
                <a:spcPts val="900"/>
              </a:spcBef>
              <a:buFont typeface="Wingdings" panose="05000000000000000000" pitchFamily="2" charset="2"/>
              <a:buChar char="§"/>
              <a:defRPr/>
            </a:pPr>
            <a:r>
              <a:rPr lang="en-US" sz="1600" dirty="0">
                <a:solidFill>
                  <a:schemeClr val="bg1"/>
                </a:solidFill>
              </a:rPr>
              <a:t>Manage counterparty risk with banks, vendors, subsidiaries etc.</a:t>
            </a:r>
          </a:p>
        </p:txBody>
      </p:sp>
    </p:spTree>
    <p:extLst>
      <p:ext uri="{BB962C8B-B14F-4D97-AF65-F5344CB8AC3E}">
        <p14:creationId xmlns:p14="http://schemas.microsoft.com/office/powerpoint/2010/main" val="2166732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Centralization can help you get ahead of </a:t>
            </a:r>
            <a:br>
              <a:rPr lang="en-US" dirty="0"/>
            </a:br>
            <a:r>
              <a:rPr lang="en-US" dirty="0"/>
              <a:t>these challenges</a:t>
            </a:r>
            <a:br>
              <a:rPr lang="en-US" dirty="0"/>
            </a:br>
            <a:r>
              <a:rPr lang="en-US" dirty="0"/>
              <a:t/>
            </a:r>
            <a:br>
              <a:rPr lang="en-US" dirty="0"/>
            </a:br>
            <a:r>
              <a:rPr lang="en-US" dirty="0"/>
              <a:t> </a:t>
            </a:r>
          </a:p>
        </p:txBody>
      </p:sp>
      <p:sp>
        <p:nvSpPr>
          <p:cNvPr id="4" name="Content Placeholder 8"/>
          <p:cNvSpPr txBox="1">
            <a:spLocks noGrp="1"/>
          </p:cNvSpPr>
          <p:nvPr>
            <p:ph idx="1"/>
          </p:nvPr>
        </p:nvSpPr>
        <p:spPr>
          <a:xfrm>
            <a:off x="553046" y="1981200"/>
            <a:ext cx="6843670" cy="533400"/>
          </a:xfrm>
          <a:prstGeom prst="rect">
            <a:avLst/>
          </a:prstGeom>
        </p:spPr>
        <p:txBody>
          <a:bodyPr vert="horz" lIns="0" tIns="34291" rIns="68580" bIns="34291" rtlCol="0">
            <a:noAutofit/>
          </a:bodyPr>
          <a:lstStyle>
            <a:lvl1pPr marL="228600" indent="-228600" eaLnBrk="1" hangingPunct="1">
              <a:spcBef>
                <a:spcPts val="200"/>
              </a:spcBef>
              <a:buSzPct val="115000"/>
              <a:buFont typeface="Wingdings" pitchFamily="2" charset="2"/>
              <a:buChar char="§"/>
              <a:defRPr sz="1200">
                <a:latin typeface="+mn-lt"/>
              </a:defRPr>
            </a:lvl1pPr>
            <a:lvl2pPr marL="457200" indent="-228600" eaLnBrk="1" hangingPunct="1">
              <a:spcBef>
                <a:spcPts val="200"/>
              </a:spcBef>
              <a:buSzPct val="115000"/>
              <a:buFont typeface="Wingdings" pitchFamily="2" charset="2"/>
              <a:buChar char="§"/>
              <a:defRPr sz="1200">
                <a:latin typeface="+mn-lt"/>
              </a:defRPr>
            </a:lvl2pPr>
            <a:lvl3pPr marL="685800" indent="-228600" eaLnBrk="1" hangingPunct="1">
              <a:spcBef>
                <a:spcPts val="200"/>
              </a:spcBef>
              <a:buSzPct val="115000"/>
              <a:buFont typeface="Wingdings" pitchFamily="2" charset="2"/>
              <a:buChar char="§"/>
              <a:defRPr sz="1000">
                <a:latin typeface="+mn-lt"/>
              </a:defRPr>
            </a:lvl3pPr>
            <a:lvl4pPr marL="914400" indent="-228600" eaLnBrk="1" hangingPunct="1">
              <a:spcBef>
                <a:spcPts val="200"/>
              </a:spcBef>
              <a:buSzPct val="115000"/>
              <a:buFont typeface="Wingdings" pitchFamily="2" charset="2"/>
              <a:buChar char="§"/>
              <a:defRPr sz="1000">
                <a:latin typeface="+mn-lt"/>
              </a:defRPr>
            </a:lvl4pPr>
            <a:lvl5pPr marL="1143000" indent="-228600" eaLnBrk="1" hangingPunct="1">
              <a:spcBef>
                <a:spcPts val="200"/>
              </a:spcBef>
              <a:buSzPct val="115000"/>
              <a:buFont typeface="Wingdings" pitchFamily="2" charset="2"/>
              <a:buChar char="§"/>
              <a:defRPr sz="1000">
                <a:latin typeface="+mn-lt"/>
              </a:defRPr>
            </a:lvl5pPr>
            <a:lvl6pPr>
              <a:defRPr sz="1600"/>
            </a:lvl6pPr>
            <a:lvl7pPr>
              <a:defRPr sz="1600"/>
            </a:lvl7pPr>
            <a:lvl8pPr>
              <a:defRPr sz="1600"/>
            </a:lvl8pPr>
            <a:lvl9pPr>
              <a:defRPr sz="1600"/>
            </a:lvl9pPr>
          </a:lstStyle>
          <a:p>
            <a:pPr marL="0" lvl="1" indent="0">
              <a:lnSpc>
                <a:spcPct val="90000"/>
              </a:lnSpc>
              <a:spcBef>
                <a:spcPts val="800"/>
              </a:spcBef>
              <a:buNone/>
            </a:pPr>
            <a:r>
              <a:rPr lang="en-US" sz="2000" b="1" dirty="0"/>
              <a:t>Key benefits include:</a:t>
            </a:r>
          </a:p>
        </p:txBody>
      </p:sp>
      <p:sp>
        <p:nvSpPr>
          <p:cNvPr id="3" name="Rectangle 2"/>
          <p:cNvSpPr/>
          <p:nvPr/>
        </p:nvSpPr>
        <p:spPr>
          <a:xfrm>
            <a:off x="310116" y="2438400"/>
            <a:ext cx="2286000" cy="1676400"/>
          </a:xfrm>
          <a:prstGeom prst="rect">
            <a:avLst/>
          </a:prstGeom>
          <a:solidFill>
            <a:srgbClr val="CE4C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lvl="1">
              <a:lnSpc>
                <a:spcPct val="90000"/>
              </a:lnSpc>
              <a:spcBef>
                <a:spcPct val="0"/>
              </a:spcBef>
            </a:pPr>
            <a:r>
              <a:rPr lang="en-US" sz="2000" dirty="0">
                <a:latin typeface="Verdana" pitchFamily="34" charset="0"/>
              </a:rPr>
              <a:t>Visibility </a:t>
            </a:r>
            <a:br>
              <a:rPr lang="en-US" sz="2000" dirty="0">
                <a:latin typeface="Verdana" pitchFamily="34" charset="0"/>
              </a:rPr>
            </a:br>
            <a:r>
              <a:rPr lang="en-US" sz="2000" dirty="0">
                <a:latin typeface="Verdana" pitchFamily="34" charset="0"/>
              </a:rPr>
              <a:t>and control</a:t>
            </a:r>
          </a:p>
        </p:txBody>
      </p:sp>
      <p:sp>
        <p:nvSpPr>
          <p:cNvPr id="5" name="Rectangle 4"/>
          <p:cNvSpPr/>
          <p:nvPr/>
        </p:nvSpPr>
        <p:spPr>
          <a:xfrm>
            <a:off x="2634216" y="2438400"/>
            <a:ext cx="1866900" cy="1676400"/>
          </a:xfrm>
          <a:prstGeom prst="rect">
            <a:avLst/>
          </a:prstGeom>
          <a:solidFill>
            <a:srgbClr val="ED88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lvl="1">
              <a:lnSpc>
                <a:spcPct val="90000"/>
              </a:lnSpc>
              <a:spcBef>
                <a:spcPct val="0"/>
              </a:spcBef>
            </a:pPr>
            <a:r>
              <a:rPr lang="en-US" sz="2000" dirty="0">
                <a:latin typeface="Verdana" pitchFamily="34" charset="0"/>
              </a:rPr>
              <a:t>Efficiency</a:t>
            </a:r>
          </a:p>
        </p:txBody>
      </p:sp>
      <p:sp>
        <p:nvSpPr>
          <p:cNvPr id="6" name="Rectangle 5"/>
          <p:cNvSpPr/>
          <p:nvPr/>
        </p:nvSpPr>
        <p:spPr>
          <a:xfrm>
            <a:off x="4539216" y="2438400"/>
            <a:ext cx="2133600" cy="1676400"/>
          </a:xfrm>
          <a:prstGeom prst="rect">
            <a:avLst/>
          </a:prstGeom>
          <a:solidFill>
            <a:srgbClr val="CE4C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lvl="1">
              <a:lnSpc>
                <a:spcPct val="90000"/>
              </a:lnSpc>
              <a:spcBef>
                <a:spcPct val="0"/>
              </a:spcBef>
            </a:pPr>
            <a:r>
              <a:rPr lang="en-US" sz="2000" dirty="0">
                <a:latin typeface="Verdana" pitchFamily="34" charset="0"/>
              </a:rPr>
              <a:t>Cost effectiveness</a:t>
            </a:r>
          </a:p>
          <a:p>
            <a:pPr marL="0" lvl="1">
              <a:lnSpc>
                <a:spcPct val="90000"/>
              </a:lnSpc>
              <a:spcBef>
                <a:spcPct val="0"/>
              </a:spcBef>
            </a:pPr>
            <a:endParaRPr lang="en-US" sz="2000" dirty="0">
              <a:latin typeface="Verdana" pitchFamily="34" charset="0"/>
            </a:endParaRPr>
          </a:p>
          <a:p>
            <a:pPr marL="0" lvl="1">
              <a:lnSpc>
                <a:spcPct val="90000"/>
              </a:lnSpc>
              <a:spcBef>
                <a:spcPct val="0"/>
              </a:spcBef>
            </a:pPr>
            <a:endParaRPr lang="en-US" sz="2000" dirty="0">
              <a:latin typeface="Verdana" pitchFamily="34" charset="0"/>
            </a:endParaRPr>
          </a:p>
        </p:txBody>
      </p:sp>
      <p:sp>
        <p:nvSpPr>
          <p:cNvPr id="7" name="Rectangle 6"/>
          <p:cNvSpPr/>
          <p:nvPr/>
        </p:nvSpPr>
        <p:spPr>
          <a:xfrm>
            <a:off x="310116" y="4152901"/>
            <a:ext cx="2819400" cy="167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lvl="1">
              <a:lnSpc>
                <a:spcPct val="90000"/>
              </a:lnSpc>
              <a:spcBef>
                <a:spcPct val="0"/>
              </a:spcBef>
            </a:pPr>
            <a:r>
              <a:rPr lang="en-US" sz="2000" dirty="0">
                <a:latin typeface="Verdana" pitchFamily="34" charset="0"/>
              </a:rPr>
              <a:t>Enhanced risk management</a:t>
            </a:r>
          </a:p>
          <a:p>
            <a:pPr marL="0" lvl="1">
              <a:lnSpc>
                <a:spcPct val="90000"/>
              </a:lnSpc>
              <a:spcBef>
                <a:spcPct val="0"/>
              </a:spcBef>
            </a:pPr>
            <a:endParaRPr lang="en-US" sz="2000" dirty="0">
              <a:latin typeface="Verdana" pitchFamily="34" charset="0"/>
            </a:endParaRPr>
          </a:p>
          <a:p>
            <a:pPr marL="0" lvl="1">
              <a:lnSpc>
                <a:spcPct val="90000"/>
              </a:lnSpc>
              <a:spcBef>
                <a:spcPct val="0"/>
              </a:spcBef>
            </a:pPr>
            <a:endParaRPr lang="en-US" sz="2000" dirty="0">
              <a:latin typeface="Verdana" pitchFamily="34" charset="0"/>
            </a:endParaRPr>
          </a:p>
        </p:txBody>
      </p:sp>
      <p:sp>
        <p:nvSpPr>
          <p:cNvPr id="8" name="Rectangle 7"/>
          <p:cNvSpPr/>
          <p:nvPr/>
        </p:nvSpPr>
        <p:spPr>
          <a:xfrm>
            <a:off x="3167616" y="4152901"/>
            <a:ext cx="2819400" cy="1676400"/>
          </a:xfrm>
          <a:prstGeom prst="rect">
            <a:avLst/>
          </a:prstGeom>
          <a:solidFill>
            <a:srgbClr val="CE4C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lvl="1">
              <a:lnSpc>
                <a:spcPct val="90000"/>
              </a:lnSpc>
              <a:spcBef>
                <a:spcPct val="0"/>
              </a:spcBef>
            </a:pPr>
            <a:r>
              <a:rPr lang="en-US" sz="2000">
                <a:latin typeface="Verdana" pitchFamily="34" charset="0"/>
              </a:rPr>
              <a:t>Increased interest revenue and reduced borrowing costs</a:t>
            </a:r>
            <a:endParaRPr lang="en-US" sz="2000" dirty="0">
              <a:latin typeface="Verdana" pitchFamily="34" charset="0"/>
            </a:endParaRPr>
          </a:p>
        </p:txBody>
      </p:sp>
      <p:sp>
        <p:nvSpPr>
          <p:cNvPr id="9" name="Rectangle 8"/>
          <p:cNvSpPr/>
          <p:nvPr/>
        </p:nvSpPr>
        <p:spPr>
          <a:xfrm>
            <a:off x="6025116" y="4152901"/>
            <a:ext cx="2819400" cy="1676400"/>
          </a:xfrm>
          <a:prstGeom prst="rect">
            <a:avLst/>
          </a:prstGeom>
          <a:solidFill>
            <a:srgbClr val="ED88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lvl="1">
              <a:lnSpc>
                <a:spcPct val="90000"/>
              </a:lnSpc>
              <a:spcBef>
                <a:spcPct val="0"/>
              </a:spcBef>
            </a:pPr>
            <a:r>
              <a:rPr lang="en-US" sz="2000" dirty="0">
                <a:latin typeface="Verdana" pitchFamily="34" charset="0"/>
              </a:rPr>
              <a:t>Consolidation </a:t>
            </a:r>
            <a:br>
              <a:rPr lang="en-US" sz="2000" dirty="0">
                <a:latin typeface="Verdana" pitchFamily="34" charset="0"/>
              </a:rPr>
            </a:br>
            <a:r>
              <a:rPr lang="en-US" sz="2000" dirty="0">
                <a:latin typeface="Verdana" pitchFamily="34" charset="0"/>
              </a:rPr>
              <a:t>of bank relationships</a:t>
            </a:r>
          </a:p>
          <a:p>
            <a:pPr marL="0" lvl="1">
              <a:lnSpc>
                <a:spcPct val="90000"/>
              </a:lnSpc>
              <a:spcBef>
                <a:spcPct val="0"/>
              </a:spcBef>
            </a:pPr>
            <a:endParaRPr lang="en-US" sz="2000" dirty="0">
              <a:latin typeface="Verdana" pitchFamily="34" charset="0"/>
            </a:endParaRPr>
          </a:p>
        </p:txBody>
      </p:sp>
      <p:sp>
        <p:nvSpPr>
          <p:cNvPr id="10" name="Rectangle 9"/>
          <p:cNvSpPr/>
          <p:nvPr/>
        </p:nvSpPr>
        <p:spPr>
          <a:xfrm>
            <a:off x="6710916" y="2438400"/>
            <a:ext cx="2133600" cy="167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lvl="1">
              <a:lnSpc>
                <a:spcPct val="90000"/>
              </a:lnSpc>
              <a:spcBef>
                <a:spcPct val="0"/>
              </a:spcBef>
            </a:pPr>
            <a:r>
              <a:rPr lang="en-US" sz="2000" dirty="0">
                <a:latin typeface="Verdana" pitchFamily="34" charset="0"/>
              </a:rPr>
              <a:t>Tax transparency</a:t>
            </a:r>
          </a:p>
        </p:txBody>
      </p:sp>
      <p:pic>
        <p:nvPicPr>
          <p:cNvPr id="11" name="Picture 10"/>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4735032" y="3429000"/>
            <a:ext cx="522768" cy="522768"/>
          </a:xfrm>
          <a:prstGeom prst="rect">
            <a:avLst/>
          </a:prstGeom>
        </p:spPr>
      </p:pic>
      <p:pic>
        <p:nvPicPr>
          <p:cNvPr id="12" name="Picture 11"/>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7845647" y="5181599"/>
            <a:ext cx="845178" cy="533401"/>
          </a:xfrm>
          <a:prstGeom prst="rect">
            <a:avLst/>
          </a:prstGeom>
        </p:spPr>
      </p:pic>
      <p:pic>
        <p:nvPicPr>
          <p:cNvPr id="13" name="Picture 12"/>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2362200" y="4876800"/>
            <a:ext cx="575525" cy="792946"/>
          </a:xfrm>
          <a:prstGeom prst="rect">
            <a:avLst/>
          </a:prstGeom>
        </p:spPr>
      </p:pic>
      <p:pic>
        <p:nvPicPr>
          <p:cNvPr id="14" name="Picture 13"/>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3848139" y="2548890"/>
            <a:ext cx="463258" cy="517305"/>
          </a:xfrm>
          <a:prstGeom prst="rect">
            <a:avLst/>
          </a:prstGeom>
        </p:spPr>
      </p:pic>
    </p:spTree>
    <p:extLst>
      <p:ext uri="{BB962C8B-B14F-4D97-AF65-F5344CB8AC3E}">
        <p14:creationId xmlns:p14="http://schemas.microsoft.com/office/powerpoint/2010/main" val="163244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5"/>
          <p:cNvSpPr/>
          <p:nvPr/>
        </p:nvSpPr>
        <p:spPr>
          <a:xfrm>
            <a:off x="1585697" y="1954119"/>
            <a:ext cx="6421928" cy="4013705"/>
          </a:xfrm>
          <a:prstGeom prst="swooshArrow">
            <a:avLst>
              <a:gd name="adj1" fmla="val 25223"/>
              <a:gd name="adj2" fmla="val 24778"/>
            </a:avLst>
          </a:prstGeom>
          <a:solidFill>
            <a:schemeClr val="accent4"/>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4" name="Rectangle 3"/>
          <p:cNvSpPr/>
          <p:nvPr/>
        </p:nvSpPr>
        <p:spPr>
          <a:xfrm>
            <a:off x="1710" y="1446215"/>
            <a:ext cx="9144000" cy="51323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Arc 37"/>
          <p:cNvSpPr/>
          <p:nvPr/>
        </p:nvSpPr>
        <p:spPr>
          <a:xfrm flipH="1">
            <a:off x="1657634" y="2885117"/>
            <a:ext cx="6342843" cy="3136027"/>
          </a:xfrm>
          <a:custGeom>
            <a:avLst/>
            <a:gdLst>
              <a:gd name="connsiteX0" fmla="*/ 5334521 w 11677390"/>
              <a:gd name="connsiteY0" fmla="*/ 11714 h 6272053"/>
              <a:gd name="connsiteX1" fmla="*/ 8263936 w 11677390"/>
              <a:gd name="connsiteY1" fmla="*/ 283338 h 6272053"/>
              <a:gd name="connsiteX2" fmla="*/ 11677364 w 11677390"/>
              <a:gd name="connsiteY2" fmla="*/ 3126503 h 6272053"/>
              <a:gd name="connsiteX3" fmla="*/ 5838695 w 11677390"/>
              <a:gd name="connsiteY3" fmla="*/ 3136027 h 6272053"/>
              <a:gd name="connsiteX4" fmla="*/ 5334521 w 11677390"/>
              <a:gd name="connsiteY4" fmla="*/ 11714 h 6272053"/>
              <a:gd name="connsiteX0" fmla="*/ 5334521 w 11677390"/>
              <a:gd name="connsiteY0" fmla="*/ 11714 h 6272053"/>
              <a:gd name="connsiteX1" fmla="*/ 8263936 w 11677390"/>
              <a:gd name="connsiteY1" fmla="*/ 283338 h 6272053"/>
              <a:gd name="connsiteX2" fmla="*/ 11677364 w 11677390"/>
              <a:gd name="connsiteY2" fmla="*/ 3126503 h 6272053"/>
              <a:gd name="connsiteX0" fmla="*/ 0 w 6342843"/>
              <a:gd name="connsiteY0" fmla="*/ 11714 h 3136027"/>
              <a:gd name="connsiteX1" fmla="*/ 2929415 w 6342843"/>
              <a:gd name="connsiteY1" fmla="*/ 283338 h 3136027"/>
              <a:gd name="connsiteX2" fmla="*/ 6342843 w 6342843"/>
              <a:gd name="connsiteY2" fmla="*/ 3126503 h 3136027"/>
              <a:gd name="connsiteX3" fmla="*/ 504174 w 6342843"/>
              <a:gd name="connsiteY3" fmla="*/ 3136027 h 3136027"/>
              <a:gd name="connsiteX4" fmla="*/ 0 w 6342843"/>
              <a:gd name="connsiteY4" fmla="*/ 11714 h 3136027"/>
              <a:gd name="connsiteX0" fmla="*/ 0 w 6342843"/>
              <a:gd name="connsiteY0" fmla="*/ 11714 h 3136027"/>
              <a:gd name="connsiteX1" fmla="*/ 2929415 w 6342843"/>
              <a:gd name="connsiteY1" fmla="*/ 283338 h 3136027"/>
              <a:gd name="connsiteX2" fmla="*/ 5468157 w 6342843"/>
              <a:gd name="connsiteY2" fmla="*/ 1485630 h 3136027"/>
              <a:gd name="connsiteX3" fmla="*/ 6342843 w 6342843"/>
              <a:gd name="connsiteY3" fmla="*/ 3126503 h 3136027"/>
              <a:gd name="connsiteX0" fmla="*/ 0 w 6342843"/>
              <a:gd name="connsiteY0" fmla="*/ 11714 h 3136027"/>
              <a:gd name="connsiteX1" fmla="*/ 2929415 w 6342843"/>
              <a:gd name="connsiteY1" fmla="*/ 283338 h 3136027"/>
              <a:gd name="connsiteX2" fmla="*/ 6342843 w 6342843"/>
              <a:gd name="connsiteY2" fmla="*/ 3126503 h 3136027"/>
              <a:gd name="connsiteX3" fmla="*/ 504174 w 6342843"/>
              <a:gd name="connsiteY3" fmla="*/ 3136027 h 3136027"/>
              <a:gd name="connsiteX4" fmla="*/ 0 w 6342843"/>
              <a:gd name="connsiteY4" fmla="*/ 11714 h 3136027"/>
              <a:gd name="connsiteX0" fmla="*/ 0 w 6342843"/>
              <a:gd name="connsiteY0" fmla="*/ 11714 h 3136027"/>
              <a:gd name="connsiteX1" fmla="*/ 2929415 w 6342843"/>
              <a:gd name="connsiteY1" fmla="*/ 283338 h 3136027"/>
              <a:gd name="connsiteX2" fmla="*/ 5175762 w 6342843"/>
              <a:gd name="connsiteY2" fmla="*/ 1639802 h 3136027"/>
              <a:gd name="connsiteX3" fmla="*/ 6342843 w 6342843"/>
              <a:gd name="connsiteY3" fmla="*/ 3126503 h 3136027"/>
              <a:gd name="connsiteX0" fmla="*/ 0 w 6342843"/>
              <a:gd name="connsiteY0" fmla="*/ 11714 h 3136027"/>
              <a:gd name="connsiteX1" fmla="*/ 2929415 w 6342843"/>
              <a:gd name="connsiteY1" fmla="*/ 283338 h 3136027"/>
              <a:gd name="connsiteX2" fmla="*/ 6342843 w 6342843"/>
              <a:gd name="connsiteY2" fmla="*/ 3126503 h 3136027"/>
              <a:gd name="connsiteX3" fmla="*/ 504174 w 6342843"/>
              <a:gd name="connsiteY3" fmla="*/ 3136027 h 3136027"/>
              <a:gd name="connsiteX4" fmla="*/ 0 w 6342843"/>
              <a:gd name="connsiteY4" fmla="*/ 11714 h 3136027"/>
              <a:gd name="connsiteX0" fmla="*/ 0 w 6342843"/>
              <a:gd name="connsiteY0" fmla="*/ 11714 h 3136027"/>
              <a:gd name="connsiteX1" fmla="*/ 2860304 w 6342843"/>
              <a:gd name="connsiteY1" fmla="*/ 538519 h 3136027"/>
              <a:gd name="connsiteX2" fmla="*/ 5175762 w 6342843"/>
              <a:gd name="connsiteY2" fmla="*/ 1639802 h 3136027"/>
              <a:gd name="connsiteX3" fmla="*/ 6342843 w 6342843"/>
              <a:gd name="connsiteY3" fmla="*/ 3126503 h 3136027"/>
              <a:gd name="connsiteX0" fmla="*/ 0 w 6342843"/>
              <a:gd name="connsiteY0" fmla="*/ 11714 h 3136027"/>
              <a:gd name="connsiteX1" fmla="*/ 2929415 w 6342843"/>
              <a:gd name="connsiteY1" fmla="*/ 283338 h 3136027"/>
              <a:gd name="connsiteX2" fmla="*/ 6342843 w 6342843"/>
              <a:gd name="connsiteY2" fmla="*/ 3126503 h 3136027"/>
              <a:gd name="connsiteX3" fmla="*/ 504174 w 6342843"/>
              <a:gd name="connsiteY3" fmla="*/ 3136027 h 3136027"/>
              <a:gd name="connsiteX4" fmla="*/ 0 w 6342843"/>
              <a:gd name="connsiteY4" fmla="*/ 11714 h 3136027"/>
              <a:gd name="connsiteX0" fmla="*/ 0 w 6342843"/>
              <a:gd name="connsiteY0" fmla="*/ 11714 h 3136027"/>
              <a:gd name="connsiteX1" fmla="*/ 2860304 w 6342843"/>
              <a:gd name="connsiteY1" fmla="*/ 538519 h 3136027"/>
              <a:gd name="connsiteX2" fmla="*/ 5175762 w 6342843"/>
              <a:gd name="connsiteY2" fmla="*/ 1639802 h 3136027"/>
              <a:gd name="connsiteX3" fmla="*/ 6342843 w 6342843"/>
              <a:gd name="connsiteY3" fmla="*/ 3126503 h 3136027"/>
              <a:gd name="connsiteX0" fmla="*/ 0 w 6342843"/>
              <a:gd name="connsiteY0" fmla="*/ 11714 h 3136027"/>
              <a:gd name="connsiteX1" fmla="*/ 2929415 w 6342843"/>
              <a:gd name="connsiteY1" fmla="*/ 283338 h 3136027"/>
              <a:gd name="connsiteX2" fmla="*/ 6342843 w 6342843"/>
              <a:gd name="connsiteY2" fmla="*/ 3126503 h 3136027"/>
              <a:gd name="connsiteX3" fmla="*/ 504174 w 6342843"/>
              <a:gd name="connsiteY3" fmla="*/ 3136027 h 3136027"/>
              <a:gd name="connsiteX4" fmla="*/ 0 w 6342843"/>
              <a:gd name="connsiteY4" fmla="*/ 11714 h 3136027"/>
              <a:gd name="connsiteX0" fmla="*/ 0 w 6342843"/>
              <a:gd name="connsiteY0" fmla="*/ 11714 h 3136027"/>
              <a:gd name="connsiteX1" fmla="*/ 2886885 w 6342843"/>
              <a:gd name="connsiteY1" fmla="*/ 495989 h 3136027"/>
              <a:gd name="connsiteX2" fmla="*/ 5175762 w 6342843"/>
              <a:gd name="connsiteY2" fmla="*/ 1639802 h 3136027"/>
              <a:gd name="connsiteX3" fmla="*/ 6342843 w 6342843"/>
              <a:gd name="connsiteY3" fmla="*/ 3126503 h 3136027"/>
              <a:gd name="connsiteX0" fmla="*/ 0 w 6342843"/>
              <a:gd name="connsiteY0" fmla="*/ 11714 h 3136027"/>
              <a:gd name="connsiteX1" fmla="*/ 2929415 w 6342843"/>
              <a:gd name="connsiteY1" fmla="*/ 283338 h 3136027"/>
              <a:gd name="connsiteX2" fmla="*/ 6342843 w 6342843"/>
              <a:gd name="connsiteY2" fmla="*/ 3126503 h 3136027"/>
              <a:gd name="connsiteX3" fmla="*/ 504174 w 6342843"/>
              <a:gd name="connsiteY3" fmla="*/ 3136027 h 3136027"/>
              <a:gd name="connsiteX4" fmla="*/ 0 w 6342843"/>
              <a:gd name="connsiteY4" fmla="*/ 11714 h 3136027"/>
              <a:gd name="connsiteX0" fmla="*/ 0 w 6342843"/>
              <a:gd name="connsiteY0" fmla="*/ 11714 h 3136027"/>
              <a:gd name="connsiteX1" fmla="*/ 2886885 w 6342843"/>
              <a:gd name="connsiteY1" fmla="*/ 495989 h 3136027"/>
              <a:gd name="connsiteX2" fmla="*/ 5133231 w 6342843"/>
              <a:gd name="connsiteY2" fmla="*/ 1639802 h 3136027"/>
              <a:gd name="connsiteX3" fmla="*/ 6342843 w 6342843"/>
              <a:gd name="connsiteY3" fmla="*/ 3126503 h 3136027"/>
              <a:gd name="connsiteX0" fmla="*/ 0 w 6342843"/>
              <a:gd name="connsiteY0" fmla="*/ 11714 h 3136027"/>
              <a:gd name="connsiteX1" fmla="*/ 2929415 w 6342843"/>
              <a:gd name="connsiteY1" fmla="*/ 283338 h 3136027"/>
              <a:gd name="connsiteX2" fmla="*/ 6342843 w 6342843"/>
              <a:gd name="connsiteY2" fmla="*/ 3126503 h 3136027"/>
              <a:gd name="connsiteX3" fmla="*/ 504174 w 6342843"/>
              <a:gd name="connsiteY3" fmla="*/ 3136027 h 3136027"/>
              <a:gd name="connsiteX4" fmla="*/ 0 w 6342843"/>
              <a:gd name="connsiteY4" fmla="*/ 11714 h 3136027"/>
              <a:gd name="connsiteX0" fmla="*/ 0 w 6342843"/>
              <a:gd name="connsiteY0" fmla="*/ 11714 h 3136027"/>
              <a:gd name="connsiteX1" fmla="*/ 2886885 w 6342843"/>
              <a:gd name="connsiteY1" fmla="*/ 469408 h 3136027"/>
              <a:gd name="connsiteX2" fmla="*/ 5133231 w 6342843"/>
              <a:gd name="connsiteY2" fmla="*/ 1639802 h 3136027"/>
              <a:gd name="connsiteX3" fmla="*/ 6342843 w 6342843"/>
              <a:gd name="connsiteY3" fmla="*/ 3126503 h 3136027"/>
              <a:gd name="connsiteX0" fmla="*/ 0 w 6342843"/>
              <a:gd name="connsiteY0" fmla="*/ 11714 h 3136027"/>
              <a:gd name="connsiteX1" fmla="*/ 2929415 w 6342843"/>
              <a:gd name="connsiteY1" fmla="*/ 283338 h 3136027"/>
              <a:gd name="connsiteX2" fmla="*/ 6342843 w 6342843"/>
              <a:gd name="connsiteY2" fmla="*/ 3126503 h 3136027"/>
              <a:gd name="connsiteX3" fmla="*/ 504174 w 6342843"/>
              <a:gd name="connsiteY3" fmla="*/ 3136027 h 3136027"/>
              <a:gd name="connsiteX4" fmla="*/ 0 w 6342843"/>
              <a:gd name="connsiteY4" fmla="*/ 11714 h 3136027"/>
              <a:gd name="connsiteX0" fmla="*/ 0 w 6342843"/>
              <a:gd name="connsiteY0" fmla="*/ 11714 h 3136027"/>
              <a:gd name="connsiteX1" fmla="*/ 2886885 w 6342843"/>
              <a:gd name="connsiteY1" fmla="*/ 469408 h 3136027"/>
              <a:gd name="connsiteX2" fmla="*/ 5133231 w 6342843"/>
              <a:gd name="connsiteY2" fmla="*/ 1639802 h 3136027"/>
              <a:gd name="connsiteX3" fmla="*/ 6342843 w 6342843"/>
              <a:gd name="connsiteY3" fmla="*/ 3126503 h 3136027"/>
              <a:gd name="connsiteX0" fmla="*/ 0 w 6342843"/>
              <a:gd name="connsiteY0" fmla="*/ 11714 h 3136027"/>
              <a:gd name="connsiteX1" fmla="*/ 2929415 w 6342843"/>
              <a:gd name="connsiteY1" fmla="*/ 283338 h 3136027"/>
              <a:gd name="connsiteX2" fmla="*/ 6342843 w 6342843"/>
              <a:gd name="connsiteY2" fmla="*/ 3126503 h 3136027"/>
              <a:gd name="connsiteX3" fmla="*/ 504174 w 6342843"/>
              <a:gd name="connsiteY3" fmla="*/ 3136027 h 3136027"/>
              <a:gd name="connsiteX4" fmla="*/ 0 w 6342843"/>
              <a:gd name="connsiteY4" fmla="*/ 11714 h 3136027"/>
              <a:gd name="connsiteX0" fmla="*/ 0 w 6342843"/>
              <a:gd name="connsiteY0" fmla="*/ 11714 h 3136027"/>
              <a:gd name="connsiteX1" fmla="*/ 2886885 w 6342843"/>
              <a:gd name="connsiteY1" fmla="*/ 469408 h 3136027"/>
              <a:gd name="connsiteX2" fmla="*/ 5133231 w 6342843"/>
              <a:gd name="connsiteY2" fmla="*/ 1639802 h 3136027"/>
              <a:gd name="connsiteX3" fmla="*/ 6342843 w 6342843"/>
              <a:gd name="connsiteY3" fmla="*/ 3126503 h 3136027"/>
              <a:gd name="connsiteX0" fmla="*/ 0 w 6342843"/>
              <a:gd name="connsiteY0" fmla="*/ 11714 h 3136027"/>
              <a:gd name="connsiteX1" fmla="*/ 2929415 w 6342843"/>
              <a:gd name="connsiteY1" fmla="*/ 283338 h 3136027"/>
              <a:gd name="connsiteX2" fmla="*/ 6342843 w 6342843"/>
              <a:gd name="connsiteY2" fmla="*/ 3126503 h 3136027"/>
              <a:gd name="connsiteX3" fmla="*/ 504174 w 6342843"/>
              <a:gd name="connsiteY3" fmla="*/ 3136027 h 3136027"/>
              <a:gd name="connsiteX4" fmla="*/ 0 w 6342843"/>
              <a:gd name="connsiteY4" fmla="*/ 11714 h 3136027"/>
              <a:gd name="connsiteX0" fmla="*/ 0 w 6342843"/>
              <a:gd name="connsiteY0" fmla="*/ 11714 h 3136027"/>
              <a:gd name="connsiteX1" fmla="*/ 2886885 w 6342843"/>
              <a:gd name="connsiteY1" fmla="*/ 469408 h 3136027"/>
              <a:gd name="connsiteX2" fmla="*/ 5133231 w 6342843"/>
              <a:gd name="connsiteY2" fmla="*/ 1639802 h 3136027"/>
              <a:gd name="connsiteX3" fmla="*/ 6342843 w 6342843"/>
              <a:gd name="connsiteY3" fmla="*/ 3126503 h 3136027"/>
              <a:gd name="connsiteX0" fmla="*/ 0 w 6342843"/>
              <a:gd name="connsiteY0" fmla="*/ 11714 h 3136027"/>
              <a:gd name="connsiteX1" fmla="*/ 2929415 w 6342843"/>
              <a:gd name="connsiteY1" fmla="*/ 283338 h 3136027"/>
              <a:gd name="connsiteX2" fmla="*/ 6342843 w 6342843"/>
              <a:gd name="connsiteY2" fmla="*/ 3126503 h 3136027"/>
              <a:gd name="connsiteX3" fmla="*/ 504174 w 6342843"/>
              <a:gd name="connsiteY3" fmla="*/ 3136027 h 3136027"/>
              <a:gd name="connsiteX4" fmla="*/ 0 w 6342843"/>
              <a:gd name="connsiteY4" fmla="*/ 11714 h 3136027"/>
              <a:gd name="connsiteX0" fmla="*/ 0 w 6342843"/>
              <a:gd name="connsiteY0" fmla="*/ 11714 h 3136027"/>
              <a:gd name="connsiteX1" fmla="*/ 2849671 w 6342843"/>
              <a:gd name="connsiteY1" fmla="*/ 421562 h 3136027"/>
              <a:gd name="connsiteX2" fmla="*/ 5133231 w 6342843"/>
              <a:gd name="connsiteY2" fmla="*/ 1639802 h 3136027"/>
              <a:gd name="connsiteX3" fmla="*/ 6342843 w 6342843"/>
              <a:gd name="connsiteY3" fmla="*/ 3126503 h 3136027"/>
            </a:gdLst>
            <a:ahLst/>
            <a:cxnLst>
              <a:cxn ang="0">
                <a:pos x="connsiteX0" y="connsiteY0"/>
              </a:cxn>
              <a:cxn ang="0">
                <a:pos x="connsiteX1" y="connsiteY1"/>
              </a:cxn>
              <a:cxn ang="0">
                <a:pos x="connsiteX2" y="connsiteY2"/>
              </a:cxn>
              <a:cxn ang="0">
                <a:pos x="connsiteX3" y="connsiteY3"/>
              </a:cxn>
            </a:cxnLst>
            <a:rect l="l" t="t" r="r" b="b"/>
            <a:pathLst>
              <a:path w="6342843" h="3136027" stroke="0" extrusionOk="0">
                <a:moveTo>
                  <a:pt x="0" y="11714"/>
                </a:moveTo>
                <a:cubicBezTo>
                  <a:pt x="1003749" y="-35014"/>
                  <a:pt x="2012931" y="58560"/>
                  <a:pt x="2929415" y="283338"/>
                </a:cubicBezTo>
                <a:cubicBezTo>
                  <a:pt x="5002998" y="791907"/>
                  <a:pt x="6335919" y="1902144"/>
                  <a:pt x="6342843" y="3126503"/>
                </a:cubicBezTo>
                <a:lnTo>
                  <a:pt x="504174" y="3136027"/>
                </a:lnTo>
                <a:lnTo>
                  <a:pt x="0" y="11714"/>
                </a:lnTo>
                <a:close/>
              </a:path>
              <a:path w="6342843" h="3136027" fill="none">
                <a:moveTo>
                  <a:pt x="0" y="11714"/>
                </a:moveTo>
                <a:cubicBezTo>
                  <a:pt x="1003749" y="-35014"/>
                  <a:pt x="1890656" y="175519"/>
                  <a:pt x="2849671" y="421562"/>
                </a:cubicBezTo>
                <a:cubicBezTo>
                  <a:pt x="3761031" y="667215"/>
                  <a:pt x="4564326" y="1165941"/>
                  <a:pt x="5133231" y="1639802"/>
                </a:cubicBezTo>
                <a:cubicBezTo>
                  <a:pt x="5702136" y="2113663"/>
                  <a:pt x="6197062" y="2853024"/>
                  <a:pt x="6342843" y="3126503"/>
                </a:cubicBezTo>
              </a:path>
            </a:pathLst>
          </a:custGeom>
          <a:ln w="57150" cap="rnd">
            <a:solidFill>
              <a:schemeClr val="accent4"/>
            </a:solidFill>
            <a:headEnd type="stealth" w="lg" len="lg"/>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itle 1"/>
          <p:cNvSpPr>
            <a:spLocks noGrp="1"/>
          </p:cNvSpPr>
          <p:nvPr>
            <p:ph type="title"/>
          </p:nvPr>
        </p:nvSpPr>
        <p:spPr/>
        <p:txBody>
          <a:bodyPr/>
          <a:lstStyle/>
          <a:p>
            <a:r>
              <a:rPr lang="en-US" dirty="0"/>
              <a:t>Increasing centralization can help you become more strategic</a:t>
            </a:r>
            <a:endParaRPr lang="en-US" sz="2000" dirty="0">
              <a:solidFill>
                <a:srgbClr val="FFC000"/>
              </a:solidFill>
            </a:endParaRPr>
          </a:p>
        </p:txBody>
      </p:sp>
      <p:sp>
        <p:nvSpPr>
          <p:cNvPr id="7" name="Oval 6"/>
          <p:cNvSpPr/>
          <p:nvPr/>
        </p:nvSpPr>
        <p:spPr>
          <a:xfrm>
            <a:off x="2290697" y="4959041"/>
            <a:ext cx="147703" cy="147703"/>
          </a:xfrm>
          <a:prstGeom prst="ellipse">
            <a:avLst/>
          </a:prstGeom>
          <a:solidFill>
            <a:srgbClr val="007337"/>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Oval 7"/>
          <p:cNvSpPr/>
          <p:nvPr/>
        </p:nvSpPr>
        <p:spPr>
          <a:xfrm>
            <a:off x="3017785" y="4189756"/>
            <a:ext cx="231188" cy="231188"/>
          </a:xfrm>
          <a:prstGeom prst="ellipse">
            <a:avLst/>
          </a:prstGeom>
          <a:solidFill>
            <a:srgbClr val="007337"/>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Oval 8"/>
          <p:cNvSpPr/>
          <p:nvPr/>
        </p:nvSpPr>
        <p:spPr>
          <a:xfrm>
            <a:off x="4045293" y="3536731"/>
            <a:ext cx="308253" cy="308253"/>
          </a:xfrm>
          <a:prstGeom prst="ellipse">
            <a:avLst/>
          </a:prstGeom>
          <a:solidFill>
            <a:srgbClr val="007337"/>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Oval 9"/>
          <p:cNvSpPr/>
          <p:nvPr/>
        </p:nvSpPr>
        <p:spPr>
          <a:xfrm>
            <a:off x="5207872" y="3060541"/>
            <a:ext cx="398159" cy="398159"/>
          </a:xfrm>
          <a:prstGeom prst="ellipse">
            <a:avLst/>
          </a:prstGeom>
          <a:solidFill>
            <a:srgbClr val="007337"/>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Oval 10"/>
          <p:cNvSpPr/>
          <p:nvPr/>
        </p:nvSpPr>
        <p:spPr>
          <a:xfrm>
            <a:off x="6490834" y="2728174"/>
            <a:ext cx="507333" cy="507333"/>
          </a:xfrm>
          <a:prstGeom prst="ellipse">
            <a:avLst/>
          </a:prstGeom>
          <a:solidFill>
            <a:srgbClr val="007337"/>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ectangle 11"/>
          <p:cNvSpPr/>
          <p:nvPr/>
        </p:nvSpPr>
        <p:spPr>
          <a:xfrm>
            <a:off x="6302861" y="3348007"/>
            <a:ext cx="2634935" cy="1182366"/>
          </a:xfrm>
          <a:prstGeom prst="rect">
            <a:avLst/>
          </a:prstGeom>
          <a:solidFill>
            <a:schemeClr val="bg1">
              <a:alpha val="8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0" rIns="0" bIns="0" numCol="1" spcCol="1270" anchor="ctr" anchorCtr="0">
            <a:noAutofit/>
          </a:bodyPr>
          <a:lstStyle/>
          <a:p>
            <a:pPr defTabSz="533387">
              <a:lnSpc>
                <a:spcPct val="90000"/>
              </a:lnSpc>
              <a:spcBef>
                <a:spcPts val="300"/>
              </a:spcBef>
              <a:tabLst>
                <a:tab pos="57150" algn="l"/>
              </a:tabLst>
            </a:pPr>
            <a:r>
              <a:rPr lang="en-US" sz="1100" dirty="0">
                <a:solidFill>
                  <a:srgbClr val="007337"/>
                </a:solidFill>
              </a:rPr>
              <a:t>In-house bank manages enhanced treasury activities including:</a:t>
            </a:r>
          </a:p>
          <a:p>
            <a:pPr marL="57150" indent="-57150" defTabSz="533387">
              <a:lnSpc>
                <a:spcPct val="90000"/>
              </a:lnSpc>
              <a:spcBef>
                <a:spcPts val="300"/>
              </a:spcBef>
              <a:buFont typeface="Arial" panose="020B0604020202020204" pitchFamily="34" charset="0"/>
              <a:buChar char="•"/>
              <a:tabLst>
                <a:tab pos="57150" algn="l"/>
              </a:tabLst>
            </a:pPr>
            <a:r>
              <a:rPr lang="en-US" sz="1100" dirty="0">
                <a:solidFill>
                  <a:srgbClr val="007337"/>
                </a:solidFill>
              </a:rPr>
              <a:t> Pay-on/receive-on behalf of (POBO/ROBO)</a:t>
            </a:r>
          </a:p>
          <a:p>
            <a:pPr marL="57150" indent="-57150" defTabSz="533387">
              <a:lnSpc>
                <a:spcPct val="90000"/>
              </a:lnSpc>
              <a:spcBef>
                <a:spcPts val="300"/>
              </a:spcBef>
              <a:buFont typeface="Arial" panose="020B0604020202020204" pitchFamily="34" charset="0"/>
              <a:buChar char="•"/>
              <a:tabLst>
                <a:tab pos="57150" algn="l"/>
              </a:tabLst>
            </a:pPr>
            <a:r>
              <a:rPr lang="en-US" sz="1100" dirty="0">
                <a:solidFill>
                  <a:srgbClr val="007337"/>
                </a:solidFill>
              </a:rPr>
              <a:t> FX</a:t>
            </a:r>
          </a:p>
          <a:p>
            <a:pPr marL="57150" indent="-57150" defTabSz="533387">
              <a:lnSpc>
                <a:spcPct val="90000"/>
              </a:lnSpc>
              <a:spcBef>
                <a:spcPts val="300"/>
              </a:spcBef>
              <a:buFont typeface="Arial" panose="020B0604020202020204" pitchFamily="34" charset="0"/>
              <a:buChar char="•"/>
              <a:tabLst>
                <a:tab pos="57150" algn="l"/>
              </a:tabLst>
            </a:pPr>
            <a:r>
              <a:rPr lang="en-US" sz="1100" dirty="0">
                <a:solidFill>
                  <a:srgbClr val="007337"/>
                </a:solidFill>
              </a:rPr>
              <a:t> Intercompany lending</a:t>
            </a:r>
          </a:p>
        </p:txBody>
      </p:sp>
      <p:sp>
        <p:nvSpPr>
          <p:cNvPr id="14" name="TextBox 13"/>
          <p:cNvSpPr txBox="1"/>
          <p:nvPr/>
        </p:nvSpPr>
        <p:spPr>
          <a:xfrm>
            <a:off x="218511" y="3159455"/>
            <a:ext cx="1229289" cy="733837"/>
          </a:xfrm>
          <a:prstGeom prst="rect">
            <a:avLst/>
          </a:prstGeom>
        </p:spPr>
        <p:txBody>
          <a:bodyPr vert="horz" wrap="square" lIns="68580" tIns="34291" rIns="68580" bIns="34291" rtlCol="0">
            <a:normAutofit/>
          </a:bodyPr>
          <a:lstStyle/>
          <a:p>
            <a:pPr algn="r" defTabSz="685783">
              <a:spcBef>
                <a:spcPts val="600"/>
              </a:spcBef>
            </a:pPr>
            <a:r>
              <a:rPr lang="en-US" sz="1600" b="1" dirty="0"/>
              <a:t> Treasury </a:t>
            </a:r>
            <a:br>
              <a:rPr lang="en-US" sz="1600" b="1" dirty="0"/>
            </a:br>
            <a:r>
              <a:rPr lang="en-US" sz="1600" b="1" dirty="0"/>
              <a:t>Activities</a:t>
            </a:r>
          </a:p>
        </p:txBody>
      </p:sp>
      <p:sp>
        <p:nvSpPr>
          <p:cNvPr id="20" name="TextBox 19"/>
          <p:cNvSpPr txBox="1"/>
          <p:nvPr/>
        </p:nvSpPr>
        <p:spPr>
          <a:xfrm>
            <a:off x="2365958" y="6070328"/>
            <a:ext cx="4610946" cy="337564"/>
          </a:xfrm>
          <a:prstGeom prst="rect">
            <a:avLst/>
          </a:prstGeom>
        </p:spPr>
        <p:txBody>
          <a:bodyPr vert="horz" wrap="square" lIns="68580" tIns="34291" rIns="68580" bIns="34291" rtlCol="0">
            <a:noAutofit/>
          </a:bodyPr>
          <a:lstStyle/>
          <a:p>
            <a:pPr algn="ctr" defTabSz="685783">
              <a:spcBef>
                <a:spcPts val="600"/>
              </a:spcBef>
            </a:pPr>
            <a:r>
              <a:rPr lang="en-US" sz="1600" b="1" dirty="0">
                <a:cs typeface="+mn-cs"/>
              </a:rPr>
              <a:t>Level of Centralization</a:t>
            </a:r>
          </a:p>
        </p:txBody>
      </p:sp>
      <p:sp>
        <p:nvSpPr>
          <p:cNvPr id="23" name="Rectangle 22"/>
          <p:cNvSpPr/>
          <p:nvPr/>
        </p:nvSpPr>
        <p:spPr>
          <a:xfrm>
            <a:off x="4353546" y="1676400"/>
            <a:ext cx="1894853" cy="1252165"/>
          </a:xfrm>
          <a:prstGeom prst="rect">
            <a:avLst/>
          </a:prstGeom>
          <a:solidFill>
            <a:schemeClr val="bg1">
              <a:alpha val="8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0" rIns="0" bIns="0" numCol="1" spcCol="1270" anchor="ctr" anchorCtr="0">
            <a:noAutofit/>
          </a:bodyPr>
          <a:lstStyle/>
          <a:p>
            <a:pPr defTabSz="533387">
              <a:lnSpc>
                <a:spcPct val="90000"/>
              </a:lnSpc>
              <a:spcBef>
                <a:spcPts val="300"/>
              </a:spcBef>
              <a:tabLst>
                <a:tab pos="57150" algn="l"/>
              </a:tabLst>
            </a:pPr>
            <a:r>
              <a:rPr lang="en-US" sz="1100" dirty="0">
                <a:solidFill>
                  <a:srgbClr val="007337"/>
                </a:solidFill>
              </a:rPr>
              <a:t>Shared service center created to handle centralized/regionalized:</a:t>
            </a:r>
          </a:p>
          <a:p>
            <a:pPr marL="57150" indent="-57150" defTabSz="533387">
              <a:lnSpc>
                <a:spcPct val="90000"/>
              </a:lnSpc>
              <a:spcBef>
                <a:spcPts val="300"/>
              </a:spcBef>
              <a:buFont typeface="Arial" panose="020B0604020202020204" pitchFamily="34" charset="0"/>
              <a:buChar char="•"/>
              <a:tabLst>
                <a:tab pos="57150" algn="l"/>
              </a:tabLst>
            </a:pPr>
            <a:r>
              <a:rPr lang="en-US" sz="1100" dirty="0">
                <a:solidFill>
                  <a:srgbClr val="007337"/>
                </a:solidFill>
              </a:rPr>
              <a:t> Payments</a:t>
            </a:r>
          </a:p>
          <a:p>
            <a:pPr marL="57150" indent="-57150" defTabSz="533387">
              <a:lnSpc>
                <a:spcPct val="90000"/>
              </a:lnSpc>
              <a:spcBef>
                <a:spcPts val="300"/>
              </a:spcBef>
              <a:buFont typeface="Arial" panose="020B0604020202020204" pitchFamily="34" charset="0"/>
              <a:buChar char="•"/>
              <a:tabLst>
                <a:tab pos="57150" algn="l"/>
              </a:tabLst>
            </a:pPr>
            <a:r>
              <a:rPr lang="en-US" sz="1100" dirty="0">
                <a:solidFill>
                  <a:srgbClr val="007337"/>
                </a:solidFill>
              </a:rPr>
              <a:t> Collections</a:t>
            </a:r>
          </a:p>
          <a:p>
            <a:pPr marL="57150" indent="-57150" defTabSz="533387">
              <a:lnSpc>
                <a:spcPct val="90000"/>
              </a:lnSpc>
              <a:spcBef>
                <a:spcPts val="300"/>
              </a:spcBef>
              <a:buFont typeface="Arial" panose="020B0604020202020204" pitchFamily="34" charset="0"/>
              <a:buChar char="•"/>
              <a:tabLst>
                <a:tab pos="57150" algn="l"/>
              </a:tabLst>
            </a:pPr>
            <a:r>
              <a:rPr lang="en-US" sz="1100" dirty="0">
                <a:solidFill>
                  <a:srgbClr val="007337"/>
                </a:solidFill>
              </a:rPr>
              <a:t> Liquidity</a:t>
            </a:r>
          </a:p>
        </p:txBody>
      </p:sp>
      <p:sp>
        <p:nvSpPr>
          <p:cNvPr id="24" name="Rectangle 23"/>
          <p:cNvSpPr/>
          <p:nvPr/>
        </p:nvSpPr>
        <p:spPr>
          <a:xfrm>
            <a:off x="3767396" y="4012132"/>
            <a:ext cx="2328604" cy="1252759"/>
          </a:xfrm>
          <a:prstGeom prst="rect">
            <a:avLst/>
          </a:prstGeom>
          <a:solidFill>
            <a:schemeClr val="bg1">
              <a:alpha val="8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0" rIns="0" bIns="0" numCol="1" spcCol="1270" anchor="ctr" anchorCtr="0">
            <a:noAutofit/>
          </a:bodyPr>
          <a:lstStyle/>
          <a:p>
            <a:pPr marL="114300" indent="-114300" defTabSz="533387">
              <a:lnSpc>
                <a:spcPct val="90000"/>
              </a:lnSpc>
              <a:spcBef>
                <a:spcPts val="300"/>
              </a:spcBef>
              <a:buFont typeface="Arial" panose="020B0604020202020204" pitchFamily="34" charset="0"/>
              <a:buChar char="•"/>
              <a:tabLst>
                <a:tab pos="400050" algn="l"/>
              </a:tabLst>
            </a:pPr>
            <a:r>
              <a:rPr lang="en-US" sz="1100" dirty="0">
                <a:solidFill>
                  <a:srgbClr val="007337"/>
                </a:solidFill>
              </a:rPr>
              <a:t>Global tax structure set up with transfer pricing agreements</a:t>
            </a:r>
          </a:p>
          <a:p>
            <a:pPr marL="114300" indent="-114300" defTabSz="533387">
              <a:lnSpc>
                <a:spcPct val="90000"/>
              </a:lnSpc>
              <a:spcBef>
                <a:spcPts val="300"/>
              </a:spcBef>
              <a:buFont typeface="Arial" panose="020B0604020202020204" pitchFamily="34" charset="0"/>
              <a:buChar char="•"/>
              <a:tabLst>
                <a:tab pos="400050" algn="l"/>
              </a:tabLst>
            </a:pPr>
            <a:r>
              <a:rPr lang="en-US" sz="1100" dirty="0">
                <a:solidFill>
                  <a:srgbClr val="007337"/>
                </a:solidFill>
              </a:rPr>
              <a:t>Liquidity managed centrally/regionally</a:t>
            </a:r>
          </a:p>
          <a:p>
            <a:pPr marL="114300" indent="-114300" defTabSz="533387">
              <a:lnSpc>
                <a:spcPct val="90000"/>
              </a:lnSpc>
              <a:spcBef>
                <a:spcPts val="300"/>
              </a:spcBef>
              <a:buFont typeface="Arial" panose="020B0604020202020204" pitchFamily="34" charset="0"/>
              <a:buChar char="•"/>
              <a:tabLst>
                <a:tab pos="400050" algn="l"/>
              </a:tabLst>
            </a:pPr>
            <a:r>
              <a:rPr lang="en-US" sz="1100" dirty="0">
                <a:solidFill>
                  <a:srgbClr val="007337"/>
                </a:solidFill>
              </a:rPr>
              <a:t>Local subs still manage local operations</a:t>
            </a:r>
          </a:p>
        </p:txBody>
      </p:sp>
      <p:sp>
        <p:nvSpPr>
          <p:cNvPr id="25" name="Rectangle 24"/>
          <p:cNvSpPr/>
          <p:nvPr/>
        </p:nvSpPr>
        <p:spPr>
          <a:xfrm>
            <a:off x="1905000" y="2809025"/>
            <a:ext cx="1610072" cy="1153375"/>
          </a:xfrm>
          <a:prstGeom prst="rect">
            <a:avLst/>
          </a:prstGeom>
          <a:solidFill>
            <a:schemeClr val="bg1">
              <a:alpha val="8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0" rIns="0" bIns="0" numCol="1" spcCol="1270" anchor="ctr" anchorCtr="0">
            <a:noAutofit/>
          </a:bodyPr>
          <a:lstStyle/>
          <a:p>
            <a:pPr marL="114300" indent="-114300" defTabSz="533387">
              <a:lnSpc>
                <a:spcPct val="90000"/>
              </a:lnSpc>
              <a:spcBef>
                <a:spcPts val="300"/>
              </a:spcBef>
              <a:buFont typeface="Arial" panose="020B0604020202020204" pitchFamily="34" charset="0"/>
              <a:buChar char="•"/>
              <a:tabLst>
                <a:tab pos="57150" algn="l"/>
                <a:tab pos="114300" algn="l"/>
              </a:tabLst>
            </a:pPr>
            <a:r>
              <a:rPr lang="en-US" sz="1100" dirty="0">
                <a:solidFill>
                  <a:srgbClr val="007337"/>
                </a:solidFill>
              </a:rPr>
              <a:t>Formation of </a:t>
            </a:r>
            <a:br>
              <a:rPr lang="en-US" sz="1100" dirty="0">
                <a:solidFill>
                  <a:srgbClr val="007337"/>
                </a:solidFill>
              </a:rPr>
            </a:br>
            <a:r>
              <a:rPr lang="en-US" sz="1100" dirty="0">
                <a:solidFill>
                  <a:srgbClr val="007337"/>
                </a:solidFill>
              </a:rPr>
              <a:t>in-house bank</a:t>
            </a:r>
          </a:p>
          <a:p>
            <a:pPr marL="114300" indent="-114300" defTabSz="533387">
              <a:lnSpc>
                <a:spcPct val="90000"/>
              </a:lnSpc>
              <a:spcBef>
                <a:spcPts val="300"/>
              </a:spcBef>
              <a:buFont typeface="Arial" panose="020B0604020202020204" pitchFamily="34" charset="0"/>
              <a:buChar char="•"/>
              <a:tabLst>
                <a:tab pos="57150" algn="l"/>
                <a:tab pos="114300" algn="l"/>
              </a:tabLst>
            </a:pPr>
            <a:r>
              <a:rPr lang="en-US" sz="1100" dirty="0">
                <a:solidFill>
                  <a:srgbClr val="007337"/>
                </a:solidFill>
              </a:rPr>
              <a:t>Subsidiary runs </a:t>
            </a:r>
            <a:br>
              <a:rPr lang="en-US" sz="1100" dirty="0">
                <a:solidFill>
                  <a:srgbClr val="007337"/>
                </a:solidFill>
              </a:rPr>
            </a:br>
            <a:r>
              <a:rPr lang="en-US" sz="1100" dirty="0">
                <a:solidFill>
                  <a:srgbClr val="007337"/>
                </a:solidFill>
              </a:rPr>
              <a:t>day-to-day</a:t>
            </a:r>
          </a:p>
          <a:p>
            <a:pPr marL="114300" indent="-114300" defTabSz="533387">
              <a:lnSpc>
                <a:spcPct val="90000"/>
              </a:lnSpc>
              <a:spcBef>
                <a:spcPts val="300"/>
              </a:spcBef>
              <a:buFont typeface="Arial" panose="020B0604020202020204" pitchFamily="34" charset="0"/>
              <a:buChar char="•"/>
              <a:tabLst>
                <a:tab pos="57150" algn="l"/>
                <a:tab pos="114300" algn="l"/>
              </a:tabLst>
            </a:pPr>
            <a:r>
              <a:rPr lang="en-US" sz="1100" dirty="0">
                <a:solidFill>
                  <a:srgbClr val="007337"/>
                </a:solidFill>
              </a:rPr>
              <a:t>HQ has visibility/</a:t>
            </a:r>
            <a:br>
              <a:rPr lang="en-US" sz="1100" dirty="0">
                <a:solidFill>
                  <a:srgbClr val="007337"/>
                </a:solidFill>
              </a:rPr>
            </a:br>
            <a:r>
              <a:rPr lang="en-US" sz="1100" dirty="0">
                <a:solidFill>
                  <a:srgbClr val="007337"/>
                </a:solidFill>
              </a:rPr>
              <a:t>access to activity</a:t>
            </a:r>
          </a:p>
        </p:txBody>
      </p:sp>
      <p:sp>
        <p:nvSpPr>
          <p:cNvPr id="26" name="Rectangle 25"/>
          <p:cNvSpPr/>
          <p:nvPr/>
        </p:nvSpPr>
        <p:spPr>
          <a:xfrm>
            <a:off x="2263016" y="5335024"/>
            <a:ext cx="1394583" cy="618119"/>
          </a:xfrm>
          <a:prstGeom prst="rect">
            <a:avLst/>
          </a:prstGeom>
          <a:solidFill>
            <a:srgbClr val="FFFFFF"/>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0" rIns="0" bIns="0" numCol="1" spcCol="1270" anchor="ctr" anchorCtr="0">
            <a:noAutofit/>
          </a:bodyPr>
          <a:lstStyle/>
          <a:p>
            <a:pPr defTabSz="533387">
              <a:lnSpc>
                <a:spcPct val="90000"/>
              </a:lnSpc>
              <a:spcAft>
                <a:spcPct val="35000"/>
              </a:spcAft>
            </a:pPr>
            <a:r>
              <a:rPr lang="en-US" sz="1100" dirty="0">
                <a:solidFill>
                  <a:srgbClr val="007337"/>
                </a:solidFill>
              </a:rPr>
              <a:t>Each subsidiary runs separately, autonomously</a:t>
            </a:r>
          </a:p>
        </p:txBody>
      </p:sp>
      <p:cxnSp>
        <p:nvCxnSpPr>
          <p:cNvPr id="44" name="Straight Connector 43"/>
          <p:cNvCxnSpPr/>
          <p:nvPr/>
        </p:nvCxnSpPr>
        <p:spPr>
          <a:xfrm>
            <a:off x="2368762" y="5101980"/>
            <a:ext cx="0" cy="235426"/>
          </a:xfrm>
          <a:prstGeom prst="line">
            <a:avLst/>
          </a:prstGeom>
          <a:ln w="31750">
            <a:solidFill>
              <a:srgbClr val="007337"/>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124200" y="3961476"/>
            <a:ext cx="0" cy="235426"/>
          </a:xfrm>
          <a:prstGeom prst="line">
            <a:avLst/>
          </a:prstGeom>
          <a:ln w="31750">
            <a:solidFill>
              <a:srgbClr val="007337"/>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4194901" y="3834747"/>
            <a:ext cx="2136" cy="180110"/>
          </a:xfrm>
          <a:prstGeom prst="line">
            <a:avLst/>
          </a:prstGeom>
          <a:ln w="31750">
            <a:solidFill>
              <a:srgbClr val="007337"/>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394252" y="2926795"/>
            <a:ext cx="0" cy="145885"/>
          </a:xfrm>
          <a:prstGeom prst="line">
            <a:avLst/>
          </a:prstGeom>
          <a:ln w="31750">
            <a:solidFill>
              <a:srgbClr val="007337"/>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749335" y="3206909"/>
            <a:ext cx="0" cy="145885"/>
          </a:xfrm>
          <a:prstGeom prst="line">
            <a:avLst/>
          </a:prstGeom>
          <a:ln w="31750">
            <a:solidFill>
              <a:srgbClr val="00733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518165" y="1688808"/>
            <a:ext cx="0" cy="4344443"/>
          </a:xfrm>
          <a:prstGeom prst="line">
            <a:avLst/>
          </a:prstGeom>
          <a:ln w="28575" cap="sq">
            <a:solidFill>
              <a:srgbClr val="8F8F8F"/>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542563" y="6033444"/>
            <a:ext cx="6465062" cy="0"/>
          </a:xfrm>
          <a:prstGeom prst="line">
            <a:avLst/>
          </a:prstGeom>
          <a:ln w="28575" cap="sq">
            <a:solidFill>
              <a:srgbClr val="8F8F8F"/>
            </a:solidFill>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8767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key components to a treasury centralization strategy</a:t>
            </a:r>
          </a:p>
        </p:txBody>
      </p:sp>
      <p:sp>
        <p:nvSpPr>
          <p:cNvPr id="31" name="TextBox 30"/>
          <p:cNvSpPr txBox="1"/>
          <p:nvPr/>
        </p:nvSpPr>
        <p:spPr>
          <a:xfrm>
            <a:off x="152400" y="3803258"/>
            <a:ext cx="2950037" cy="1209562"/>
          </a:xfrm>
          <a:prstGeom prst="rect">
            <a:avLst/>
          </a:prstGeom>
          <a:noFill/>
        </p:spPr>
        <p:txBody>
          <a:bodyPr wrap="square" rtlCol="0">
            <a:spAutoFit/>
          </a:bodyPr>
          <a:lstStyle/>
          <a:p>
            <a:pPr marL="166688" indent="-166688" eaLnBrk="1" fontAlgn="auto" hangingPunct="1">
              <a:lnSpc>
                <a:spcPct val="90000"/>
              </a:lnSpc>
              <a:spcBef>
                <a:spcPts val="600"/>
              </a:spcBef>
              <a:buFont typeface="Wingdings" panose="05000000000000000000" pitchFamily="2" charset="2"/>
              <a:buChar char="§"/>
            </a:pPr>
            <a:r>
              <a:rPr lang="en-US" sz="1600" dirty="0">
                <a:solidFill>
                  <a:srgbClr val="5A5D62"/>
                </a:solidFill>
                <a:ea typeface="Verdana" panose="020B0604030504040204" pitchFamily="34" charset="0"/>
                <a:cs typeface="Verdana" panose="020B0604030504040204" pitchFamily="34" charset="0"/>
              </a:rPr>
              <a:t>Legal structure</a:t>
            </a:r>
          </a:p>
          <a:p>
            <a:pPr marL="166688" indent="-166688" eaLnBrk="1" fontAlgn="auto" hangingPunct="1">
              <a:lnSpc>
                <a:spcPct val="90000"/>
              </a:lnSpc>
              <a:spcBef>
                <a:spcPts val="600"/>
              </a:spcBef>
              <a:buFont typeface="Wingdings" panose="05000000000000000000" pitchFamily="2" charset="2"/>
              <a:buChar char="§"/>
            </a:pPr>
            <a:r>
              <a:rPr lang="en-US" sz="1600" dirty="0">
                <a:solidFill>
                  <a:srgbClr val="5A5D62"/>
                </a:solidFill>
                <a:ea typeface="Verdana" panose="020B0604030504040204" pitchFamily="34" charset="0"/>
                <a:cs typeface="Verdana" panose="020B0604030504040204" pitchFamily="34" charset="0"/>
              </a:rPr>
              <a:t>Tax structure</a:t>
            </a:r>
          </a:p>
          <a:p>
            <a:pPr marL="166688" indent="-166688" eaLnBrk="1" fontAlgn="auto" hangingPunct="1">
              <a:lnSpc>
                <a:spcPct val="90000"/>
              </a:lnSpc>
              <a:spcBef>
                <a:spcPts val="600"/>
              </a:spcBef>
              <a:buFont typeface="Wingdings" panose="05000000000000000000" pitchFamily="2" charset="2"/>
              <a:buChar char="§"/>
            </a:pPr>
            <a:r>
              <a:rPr lang="en-US" sz="1600" dirty="0">
                <a:solidFill>
                  <a:srgbClr val="5A5D62"/>
                </a:solidFill>
                <a:ea typeface="Verdana" panose="020B0604030504040204" pitchFamily="34" charset="0"/>
                <a:cs typeface="Verdana" panose="020B0604030504040204" pitchFamily="34" charset="0"/>
              </a:rPr>
              <a:t>Organizational structure</a:t>
            </a:r>
          </a:p>
          <a:p>
            <a:pPr marL="166688" indent="-166688">
              <a:lnSpc>
                <a:spcPct val="90000"/>
              </a:lnSpc>
              <a:spcBef>
                <a:spcPts val="600"/>
              </a:spcBef>
              <a:buFont typeface="Wingdings" panose="05000000000000000000" pitchFamily="2" charset="2"/>
              <a:buChar char="§"/>
            </a:pPr>
            <a:r>
              <a:rPr lang="en-US" sz="1600" dirty="0">
                <a:solidFill>
                  <a:srgbClr val="5A5D62"/>
                </a:solidFill>
                <a:ea typeface="Verdana" panose="020B0604030504040204" pitchFamily="34" charset="0"/>
                <a:cs typeface="Verdana" panose="020B0604030504040204" pitchFamily="34" charset="0"/>
              </a:rPr>
              <a:t>Policies and procedures  </a:t>
            </a:r>
          </a:p>
        </p:txBody>
      </p:sp>
      <p:sp>
        <p:nvSpPr>
          <p:cNvPr id="32" name="TextBox 31"/>
          <p:cNvSpPr txBox="1"/>
          <p:nvPr/>
        </p:nvSpPr>
        <p:spPr>
          <a:xfrm>
            <a:off x="3178637" y="3803258"/>
            <a:ext cx="2764963" cy="1277273"/>
          </a:xfrm>
          <a:prstGeom prst="rect">
            <a:avLst/>
          </a:prstGeom>
          <a:noFill/>
        </p:spPr>
        <p:txBody>
          <a:bodyPr wrap="square" rtlCol="0">
            <a:spAutoFit/>
          </a:bodyPr>
          <a:lstStyle/>
          <a:p>
            <a:pPr marL="166688" indent="-166688" eaLnBrk="1" fontAlgn="auto" hangingPunct="1">
              <a:lnSpc>
                <a:spcPct val="90000"/>
              </a:lnSpc>
              <a:spcBef>
                <a:spcPts val="600"/>
              </a:spcBef>
              <a:buFont typeface="Wingdings" panose="05000000000000000000" pitchFamily="2" charset="2"/>
              <a:buChar char="§"/>
            </a:pPr>
            <a:r>
              <a:rPr lang="en-US" sz="1600" dirty="0">
                <a:solidFill>
                  <a:srgbClr val="5A5D62"/>
                </a:solidFill>
                <a:ea typeface="Verdana" panose="020B0604030504040204" pitchFamily="34" charset="0"/>
                <a:cs typeface="Verdana" panose="020B0604030504040204" pitchFamily="34" charset="0"/>
              </a:rPr>
              <a:t>Treasury processes </a:t>
            </a:r>
            <a:br>
              <a:rPr lang="en-US" sz="1600" dirty="0">
                <a:solidFill>
                  <a:srgbClr val="5A5D62"/>
                </a:solidFill>
                <a:ea typeface="Verdana" panose="020B0604030504040204" pitchFamily="34" charset="0"/>
                <a:cs typeface="Verdana" panose="020B0604030504040204" pitchFamily="34" charset="0"/>
              </a:rPr>
            </a:br>
            <a:r>
              <a:rPr lang="en-US" sz="1600" dirty="0">
                <a:solidFill>
                  <a:srgbClr val="5A5D62"/>
                </a:solidFill>
                <a:ea typeface="Verdana" panose="020B0604030504040204" pitchFamily="34" charset="0"/>
                <a:cs typeface="Verdana" panose="020B0604030504040204" pitchFamily="34" charset="0"/>
              </a:rPr>
              <a:t>and activities – </a:t>
            </a:r>
            <a:br>
              <a:rPr lang="en-US" sz="1600" dirty="0">
                <a:solidFill>
                  <a:srgbClr val="5A5D62"/>
                </a:solidFill>
                <a:ea typeface="Verdana" panose="020B0604030504040204" pitchFamily="34" charset="0"/>
                <a:cs typeface="Verdana" panose="020B0604030504040204" pitchFamily="34" charset="0"/>
              </a:rPr>
            </a:br>
            <a:r>
              <a:rPr lang="en-US" sz="1600" dirty="0">
                <a:solidFill>
                  <a:srgbClr val="5A5D62"/>
                </a:solidFill>
                <a:ea typeface="Verdana" panose="020B0604030504040204" pitchFamily="34" charset="0"/>
                <a:cs typeface="Verdana" panose="020B0604030504040204" pitchFamily="34" charset="0"/>
              </a:rPr>
              <a:t>e.g. payments, collections, liquidity </a:t>
            </a:r>
          </a:p>
          <a:p>
            <a:pPr marL="166688" indent="-166688" eaLnBrk="1" fontAlgn="auto" hangingPunct="1">
              <a:lnSpc>
                <a:spcPct val="90000"/>
              </a:lnSpc>
              <a:spcBef>
                <a:spcPts val="600"/>
              </a:spcBef>
              <a:buFont typeface="Wingdings" panose="05000000000000000000" pitchFamily="2" charset="2"/>
              <a:buChar char="§"/>
            </a:pPr>
            <a:r>
              <a:rPr lang="en-US" sz="1600" dirty="0">
                <a:solidFill>
                  <a:srgbClr val="5A5D62"/>
                </a:solidFill>
                <a:ea typeface="Verdana" panose="020B0604030504040204" pitchFamily="34" charset="0"/>
                <a:cs typeface="Verdana" panose="020B0604030504040204" pitchFamily="34" charset="0"/>
              </a:rPr>
              <a:t>Risk management</a:t>
            </a:r>
          </a:p>
        </p:txBody>
      </p:sp>
      <p:sp>
        <p:nvSpPr>
          <p:cNvPr id="13" name="TextBox 12"/>
          <p:cNvSpPr txBox="1"/>
          <p:nvPr/>
        </p:nvSpPr>
        <p:spPr>
          <a:xfrm>
            <a:off x="6172200" y="3803258"/>
            <a:ext cx="2971800" cy="2074414"/>
          </a:xfrm>
          <a:prstGeom prst="rect">
            <a:avLst/>
          </a:prstGeom>
          <a:noFill/>
        </p:spPr>
        <p:txBody>
          <a:bodyPr wrap="square" rtlCol="0">
            <a:spAutoFit/>
          </a:bodyPr>
          <a:lstStyle/>
          <a:p>
            <a:pPr marL="166688" indent="-166688" eaLnBrk="1" fontAlgn="auto" hangingPunct="1">
              <a:lnSpc>
                <a:spcPct val="85000"/>
              </a:lnSpc>
              <a:spcBef>
                <a:spcPts val="600"/>
              </a:spcBef>
              <a:buFont typeface="Wingdings" panose="05000000000000000000" pitchFamily="2" charset="2"/>
              <a:buChar char="§"/>
            </a:pPr>
            <a:r>
              <a:rPr lang="en-US" sz="1600" dirty="0">
                <a:solidFill>
                  <a:srgbClr val="5A5D62"/>
                </a:solidFill>
                <a:ea typeface="Verdana" panose="020B0604030504040204" pitchFamily="34" charset="0"/>
                <a:cs typeface="Verdana" panose="020B0604030504040204" pitchFamily="34" charset="0"/>
              </a:rPr>
              <a:t>ERP and treasury management system, treasury workstation</a:t>
            </a:r>
          </a:p>
          <a:p>
            <a:pPr marL="166688" indent="-166688" eaLnBrk="1" fontAlgn="auto" hangingPunct="1">
              <a:lnSpc>
                <a:spcPct val="85000"/>
              </a:lnSpc>
              <a:spcBef>
                <a:spcPts val="600"/>
              </a:spcBef>
              <a:buFont typeface="Wingdings" panose="05000000000000000000" pitchFamily="2" charset="2"/>
              <a:buChar char="§"/>
            </a:pPr>
            <a:r>
              <a:rPr lang="en-US" sz="1600" dirty="0">
                <a:solidFill>
                  <a:srgbClr val="5A5D62"/>
                </a:solidFill>
                <a:ea typeface="Verdana" panose="020B0604030504040204" pitchFamily="34" charset="0"/>
                <a:cs typeface="Verdana" panose="020B0604030504040204" pitchFamily="34" charset="0"/>
              </a:rPr>
              <a:t>Integration</a:t>
            </a:r>
          </a:p>
          <a:p>
            <a:pPr marL="166688" indent="-166688" eaLnBrk="1" fontAlgn="auto" hangingPunct="1">
              <a:lnSpc>
                <a:spcPct val="85000"/>
              </a:lnSpc>
              <a:spcBef>
                <a:spcPts val="600"/>
              </a:spcBef>
              <a:buFont typeface="Wingdings" panose="05000000000000000000" pitchFamily="2" charset="2"/>
              <a:buChar char="§"/>
            </a:pPr>
            <a:r>
              <a:rPr lang="en-US" sz="1600" dirty="0">
                <a:solidFill>
                  <a:srgbClr val="5A5D62"/>
                </a:solidFill>
                <a:ea typeface="Verdana" panose="020B0604030504040204" pitchFamily="34" charset="0"/>
                <a:cs typeface="Verdana" panose="020B0604030504040204" pitchFamily="34" charset="0"/>
              </a:rPr>
              <a:t>Standards and protocols</a:t>
            </a:r>
          </a:p>
          <a:p>
            <a:pPr marL="166688" indent="-166688" eaLnBrk="1" fontAlgn="auto" hangingPunct="1">
              <a:lnSpc>
                <a:spcPct val="85000"/>
              </a:lnSpc>
              <a:spcBef>
                <a:spcPts val="600"/>
              </a:spcBef>
              <a:buFont typeface="Wingdings" panose="05000000000000000000" pitchFamily="2" charset="2"/>
              <a:buChar char="§"/>
            </a:pPr>
            <a:r>
              <a:rPr lang="en-US" sz="1600" dirty="0">
                <a:solidFill>
                  <a:srgbClr val="5A5D62"/>
                </a:solidFill>
                <a:ea typeface="Verdana" panose="020B0604030504040204" pitchFamily="34" charset="0"/>
                <a:cs typeface="Verdana" panose="020B0604030504040204" pitchFamily="34" charset="0"/>
              </a:rPr>
              <a:t>Straight-through processing</a:t>
            </a:r>
          </a:p>
          <a:p>
            <a:pPr marL="166688" indent="-166688" eaLnBrk="1" fontAlgn="auto" hangingPunct="1">
              <a:lnSpc>
                <a:spcPct val="85000"/>
              </a:lnSpc>
              <a:spcBef>
                <a:spcPts val="600"/>
              </a:spcBef>
              <a:buFont typeface="Wingdings" panose="05000000000000000000" pitchFamily="2" charset="2"/>
              <a:buChar char="§"/>
            </a:pPr>
            <a:r>
              <a:rPr lang="en-US" sz="1600" dirty="0">
                <a:solidFill>
                  <a:srgbClr val="5A5D62"/>
                </a:solidFill>
                <a:ea typeface="Verdana" panose="020B0604030504040204" pitchFamily="34" charset="0"/>
                <a:cs typeface="Verdana" panose="020B0604030504040204" pitchFamily="34" charset="0"/>
              </a:rPr>
              <a:t>Systematic controls</a:t>
            </a:r>
          </a:p>
        </p:txBody>
      </p:sp>
      <p:grpSp>
        <p:nvGrpSpPr>
          <p:cNvPr id="7" name="Group 6"/>
          <p:cNvGrpSpPr/>
          <p:nvPr/>
        </p:nvGrpSpPr>
        <p:grpSpPr>
          <a:xfrm>
            <a:off x="3107364" y="1738738"/>
            <a:ext cx="2926080" cy="1918862"/>
            <a:chOff x="3533931" y="1510138"/>
            <a:chExt cx="2926080" cy="1918862"/>
          </a:xfrm>
        </p:grpSpPr>
        <p:sp>
          <p:nvSpPr>
            <p:cNvPr id="10" name="Rectangle 9"/>
            <p:cNvSpPr/>
            <p:nvPr/>
          </p:nvSpPr>
          <p:spPr bwMode="auto">
            <a:xfrm>
              <a:off x="3533931" y="1510138"/>
              <a:ext cx="2926080" cy="1918862"/>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1" hangingPunct="1">
                <a:spcBef>
                  <a:spcPts val="0"/>
                </a:spcBef>
                <a:buFont typeface="Wingdings" pitchFamily="2" charset="2"/>
                <a:buNone/>
              </a:pPr>
              <a:endParaRPr lang="en-US" sz="2000" dirty="0">
                <a:solidFill>
                  <a:prstClr val="white"/>
                </a:solidFill>
                <a:ea typeface="ヒラギノ角ゴ Pro W3" pitchFamily="-110" charset="-128"/>
                <a:cs typeface="MS PGothic" pitchFamily="34" charset="-128"/>
              </a:endParaRPr>
            </a:p>
          </p:txBody>
        </p:sp>
        <p:pic>
          <p:nvPicPr>
            <p:cNvPr id="15" name="Picture 14"/>
            <p:cNvPicPr>
              <a:picLocks noChangeAspect="1"/>
            </p:cNvPicPr>
            <p:nvPr/>
          </p:nvPicPr>
          <p:blipFill>
            <a:blip r:embed="rId3">
              <a:biLevel thresh="50000"/>
              <a:extLst>
                <a:ext uri="{28A0092B-C50C-407E-A947-70E740481C1C}">
                  <a14:useLocalDpi xmlns:a14="http://schemas.microsoft.com/office/drawing/2010/main" val="0"/>
                </a:ext>
              </a:extLst>
            </a:blip>
            <a:stretch>
              <a:fillRect/>
            </a:stretch>
          </p:blipFill>
          <p:spPr>
            <a:xfrm>
              <a:off x="4691730" y="2423191"/>
              <a:ext cx="610483" cy="842467"/>
            </a:xfrm>
            <a:prstGeom prst="rect">
              <a:avLst/>
            </a:prstGeom>
          </p:spPr>
        </p:pic>
        <p:sp>
          <p:nvSpPr>
            <p:cNvPr id="17" name="Rectangle 16"/>
            <p:cNvSpPr/>
            <p:nvPr/>
          </p:nvSpPr>
          <p:spPr>
            <a:xfrm>
              <a:off x="3936937" y="1828799"/>
              <a:ext cx="2120068" cy="492443"/>
            </a:xfrm>
            <a:prstGeom prst="rect">
              <a:avLst/>
            </a:prstGeom>
          </p:spPr>
          <p:txBody>
            <a:bodyPr wrap="none">
              <a:spAutoFit/>
            </a:bodyPr>
            <a:lstStyle/>
            <a:p>
              <a:pPr algn="ctr"/>
              <a:r>
                <a:rPr lang="en-US" sz="2600" dirty="0">
                  <a:solidFill>
                    <a:prstClr val="white"/>
                  </a:solidFill>
                  <a:ea typeface="ヒラギノ角ゴ Pro W3" pitchFamily="-110" charset="-128"/>
                  <a:cs typeface="MS PGothic" pitchFamily="34" charset="-128"/>
                </a:rPr>
                <a:t>Operational</a:t>
              </a:r>
            </a:p>
          </p:txBody>
        </p:sp>
      </p:grpSp>
      <p:grpSp>
        <p:nvGrpSpPr>
          <p:cNvPr id="5" name="Group 4"/>
          <p:cNvGrpSpPr/>
          <p:nvPr/>
        </p:nvGrpSpPr>
        <p:grpSpPr>
          <a:xfrm>
            <a:off x="6096000" y="1738738"/>
            <a:ext cx="2926080" cy="1918862"/>
            <a:chOff x="6763062" y="1510138"/>
            <a:chExt cx="2926080" cy="1918862"/>
          </a:xfrm>
        </p:grpSpPr>
        <p:sp>
          <p:nvSpPr>
            <p:cNvPr id="12" name="Rectangle 11"/>
            <p:cNvSpPr/>
            <p:nvPr/>
          </p:nvSpPr>
          <p:spPr bwMode="auto">
            <a:xfrm>
              <a:off x="6763062" y="1510138"/>
              <a:ext cx="2926080" cy="1918862"/>
            </a:xfrm>
            <a:prstGeom prst="rect">
              <a:avLst/>
            </a:prstGeom>
            <a:solidFill>
              <a:schemeClr val="accent5"/>
            </a:solidFill>
            <a:ln>
              <a:noFill/>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lt1"/>
                </a:solidFill>
              </a:endParaRPr>
            </a:p>
          </p:txBody>
        </p:sp>
        <p:pic>
          <p:nvPicPr>
            <p:cNvPr id="16" name="Picture 15"/>
            <p:cNvPicPr>
              <a:picLocks noChangeAspect="1"/>
            </p:cNvPicPr>
            <p:nvPr/>
          </p:nvPicPr>
          <p:blipFill>
            <a:blip r:embed="rId4">
              <a:biLevel thresh="50000"/>
              <a:extLst>
                <a:ext uri="{28A0092B-C50C-407E-A947-70E740481C1C}">
                  <a14:useLocalDpi xmlns:a14="http://schemas.microsoft.com/office/drawing/2010/main" val="0"/>
                </a:ext>
              </a:extLst>
            </a:blip>
            <a:stretch>
              <a:fillRect/>
            </a:stretch>
          </p:blipFill>
          <p:spPr>
            <a:xfrm>
              <a:off x="7838173" y="2461919"/>
              <a:ext cx="775859" cy="775859"/>
            </a:xfrm>
            <a:prstGeom prst="rect">
              <a:avLst/>
            </a:prstGeom>
          </p:spPr>
        </p:pic>
        <p:sp>
          <p:nvSpPr>
            <p:cNvPr id="18" name="Rectangle 17"/>
            <p:cNvSpPr/>
            <p:nvPr/>
          </p:nvSpPr>
          <p:spPr>
            <a:xfrm>
              <a:off x="7239000" y="1817795"/>
              <a:ext cx="2049985" cy="492443"/>
            </a:xfrm>
            <a:prstGeom prst="rect">
              <a:avLst/>
            </a:prstGeom>
          </p:spPr>
          <p:txBody>
            <a:bodyPr wrap="none">
              <a:spAutoFit/>
            </a:bodyPr>
            <a:lstStyle/>
            <a:p>
              <a:pPr algn="ctr"/>
              <a:r>
                <a:rPr lang="en-US" sz="2600" dirty="0">
                  <a:solidFill>
                    <a:prstClr val="white"/>
                  </a:solidFill>
                  <a:ea typeface="ヒラギノ角ゴ Pro W3" pitchFamily="-110" charset="-128"/>
                  <a:cs typeface="MS PGothic" pitchFamily="34" charset="-128"/>
                </a:rPr>
                <a:t>Technology</a:t>
              </a:r>
            </a:p>
          </p:txBody>
        </p:sp>
      </p:grpSp>
      <p:grpSp>
        <p:nvGrpSpPr>
          <p:cNvPr id="11" name="Group 10"/>
          <p:cNvGrpSpPr/>
          <p:nvPr/>
        </p:nvGrpSpPr>
        <p:grpSpPr>
          <a:xfrm>
            <a:off x="118728" y="1738738"/>
            <a:ext cx="2926080" cy="1918862"/>
            <a:chOff x="304800" y="1510138"/>
            <a:chExt cx="2926080" cy="1918862"/>
          </a:xfrm>
        </p:grpSpPr>
        <p:sp>
          <p:nvSpPr>
            <p:cNvPr id="9" name="Rectangle 8"/>
            <p:cNvSpPr/>
            <p:nvPr/>
          </p:nvSpPr>
          <p:spPr bwMode="auto">
            <a:xfrm>
              <a:off x="304800" y="1510138"/>
              <a:ext cx="2926080" cy="1918862"/>
            </a:xfrm>
            <a:prstGeom prst="rect">
              <a:avLst/>
            </a:prstGeom>
            <a:solidFill>
              <a:srgbClr val="00698C"/>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1" hangingPunct="1">
                <a:spcBef>
                  <a:spcPts val="0"/>
                </a:spcBef>
                <a:buFont typeface="Wingdings" pitchFamily="2" charset="2"/>
                <a:buNone/>
              </a:pPr>
              <a:endParaRPr lang="en-US" sz="2000" dirty="0">
                <a:solidFill>
                  <a:prstClr val="white"/>
                </a:solidFill>
                <a:ea typeface="ヒラギノ角ゴ Pro W3" pitchFamily="-110" charset="-128"/>
                <a:cs typeface="MS PGothic" pitchFamily="34" charset="-128"/>
              </a:endParaRPr>
            </a:p>
          </p:txBody>
        </p:sp>
        <p:sp>
          <p:nvSpPr>
            <p:cNvPr id="3" name="Rectangle 2"/>
            <p:cNvSpPr/>
            <p:nvPr/>
          </p:nvSpPr>
          <p:spPr>
            <a:xfrm>
              <a:off x="465240" y="1828800"/>
              <a:ext cx="2605200" cy="492443"/>
            </a:xfrm>
            <a:prstGeom prst="rect">
              <a:avLst/>
            </a:prstGeom>
          </p:spPr>
          <p:txBody>
            <a:bodyPr wrap="none">
              <a:spAutoFit/>
            </a:bodyPr>
            <a:lstStyle/>
            <a:p>
              <a:pPr algn="ctr"/>
              <a:r>
                <a:rPr lang="en-US" sz="2600" dirty="0">
                  <a:solidFill>
                    <a:prstClr val="white"/>
                  </a:solidFill>
                  <a:ea typeface="ヒラギノ角ゴ Pro W3" pitchFamily="-110" charset="-128"/>
                  <a:cs typeface="MS PGothic" pitchFamily="34" charset="-128"/>
                </a:rPr>
                <a:t>Organizational</a:t>
              </a:r>
            </a:p>
          </p:txBody>
        </p:sp>
        <p:grpSp>
          <p:nvGrpSpPr>
            <p:cNvPr id="34" name="Group 33"/>
            <p:cNvGrpSpPr/>
            <p:nvPr/>
          </p:nvGrpSpPr>
          <p:grpSpPr>
            <a:xfrm>
              <a:off x="1192563" y="2585686"/>
              <a:ext cx="1150554" cy="767114"/>
              <a:chOff x="3549169" y="2057400"/>
              <a:chExt cx="1150554" cy="767114"/>
            </a:xfrm>
          </p:grpSpPr>
          <p:sp>
            <p:nvSpPr>
              <p:cNvPr id="4" name="Rounded Rectangle 3"/>
              <p:cNvSpPr/>
              <p:nvPr/>
            </p:nvSpPr>
            <p:spPr>
              <a:xfrm>
                <a:off x="3962400" y="2057400"/>
                <a:ext cx="331824" cy="1943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3549169" y="2307764"/>
                <a:ext cx="1150554" cy="516750"/>
                <a:chOff x="3549169" y="1926764"/>
                <a:chExt cx="1150554" cy="516750"/>
              </a:xfrm>
            </p:grpSpPr>
            <p:grpSp>
              <p:nvGrpSpPr>
                <p:cNvPr id="8" name="Group 7"/>
                <p:cNvGrpSpPr/>
                <p:nvPr/>
              </p:nvGrpSpPr>
              <p:grpSpPr>
                <a:xfrm>
                  <a:off x="3549169" y="1926764"/>
                  <a:ext cx="1150554" cy="516750"/>
                  <a:chOff x="-3048000" y="1886258"/>
                  <a:chExt cx="3095625" cy="1390342"/>
                </a:xfrm>
              </p:grpSpPr>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74643" y="1886258"/>
                    <a:ext cx="3022268" cy="1316667"/>
                  </a:xfrm>
                  <a:prstGeom prst="rect">
                    <a:avLst/>
                  </a:prstGeom>
                </p:spPr>
              </p:pic>
              <p:sp>
                <p:nvSpPr>
                  <p:cNvPr id="6" name="Rectangle 5"/>
                  <p:cNvSpPr/>
                  <p:nvPr/>
                </p:nvSpPr>
                <p:spPr>
                  <a:xfrm>
                    <a:off x="-3048000" y="2254321"/>
                    <a:ext cx="3095625" cy="1022279"/>
                  </a:xfrm>
                  <a:prstGeom prst="rect">
                    <a:avLst/>
                  </a:prstGeom>
                  <a:solidFill>
                    <a:srgbClr val="006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ounded Rectangle 19"/>
                <p:cNvSpPr/>
                <p:nvPr/>
              </p:nvSpPr>
              <p:spPr>
                <a:xfrm>
                  <a:off x="3575098" y="2017459"/>
                  <a:ext cx="331824" cy="1943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3962400" y="2017459"/>
                  <a:ext cx="331824" cy="1943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4343400" y="2017459"/>
                  <a:ext cx="331824" cy="1943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3" name="Straight Connector 32"/>
              <p:cNvCxnSpPr/>
              <p:nvPr/>
            </p:nvCxnSpPr>
            <p:spPr>
              <a:xfrm>
                <a:off x="4128312" y="2155364"/>
                <a:ext cx="0" cy="152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37" name="Group 36"/>
          <p:cNvGrpSpPr/>
          <p:nvPr/>
        </p:nvGrpSpPr>
        <p:grpSpPr>
          <a:xfrm>
            <a:off x="3068624" y="3767133"/>
            <a:ext cx="2994035" cy="2481267"/>
            <a:chOff x="3068624" y="3538533"/>
            <a:chExt cx="2994035" cy="2753570"/>
          </a:xfrm>
        </p:grpSpPr>
        <p:cxnSp>
          <p:nvCxnSpPr>
            <p:cNvPr id="29" name="Straight Connector 28"/>
            <p:cNvCxnSpPr/>
            <p:nvPr/>
          </p:nvCxnSpPr>
          <p:spPr>
            <a:xfrm flipV="1">
              <a:off x="3068624" y="3538533"/>
              <a:ext cx="0" cy="2753570"/>
            </a:xfrm>
            <a:prstGeom prst="line">
              <a:avLst/>
            </a:prstGeom>
            <a:ln w="9525">
              <a:solidFill>
                <a:srgbClr val="8F8F8F"/>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6062659" y="3538533"/>
              <a:ext cx="0" cy="2753570"/>
            </a:xfrm>
            <a:prstGeom prst="line">
              <a:avLst/>
            </a:prstGeom>
            <a:ln w="9525">
              <a:solidFill>
                <a:srgbClr val="8F8F8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1656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Organizational</a:t>
            </a:r>
          </a:p>
        </p:txBody>
      </p:sp>
    </p:spTree>
    <p:extLst>
      <p:ext uri="{BB962C8B-B14F-4D97-AF65-F5344CB8AC3E}">
        <p14:creationId xmlns:p14="http://schemas.microsoft.com/office/powerpoint/2010/main" val="1723765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centralization — </a:t>
            </a:r>
            <a:br>
              <a:rPr lang="en-US" dirty="0"/>
            </a:br>
            <a:r>
              <a:rPr lang="en-US" dirty="0"/>
              <a:t>laying the foundation</a:t>
            </a:r>
          </a:p>
        </p:txBody>
      </p:sp>
      <p:sp>
        <p:nvSpPr>
          <p:cNvPr id="6" name="Rectangle 5"/>
          <p:cNvSpPr/>
          <p:nvPr/>
        </p:nvSpPr>
        <p:spPr>
          <a:xfrm>
            <a:off x="386014" y="1555474"/>
            <a:ext cx="8371973" cy="4495800"/>
          </a:xfrm>
          <a:prstGeom prst="rect">
            <a:avLst/>
          </a:prstGeom>
          <a:solidFill>
            <a:srgbClr val="4D3B65"/>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62000" y="3924300"/>
            <a:ext cx="4269846" cy="18669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62000" y="1808666"/>
            <a:ext cx="4269846" cy="18669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961147" y="1914525"/>
            <a:ext cx="1676400" cy="457200"/>
          </a:xfrm>
          <a:prstGeom prst="rect">
            <a:avLst/>
          </a:prstGeom>
        </p:spPr>
        <p:txBody>
          <a:bodyPr vert="horz" wrap="square" lIns="91440" tIns="45720" rIns="91440" bIns="45720" rtlCol="0">
            <a:noAutofit/>
          </a:bodyPr>
          <a:lstStyle/>
          <a:p>
            <a:pPr defTabSz="914400" rtl="0" eaLnBrk="1" latinLnBrk="0" hangingPunct="1">
              <a:spcBef>
                <a:spcPts val="800"/>
              </a:spcBef>
            </a:pPr>
            <a:r>
              <a:rPr lang="en-US" sz="2800" kern="1200" dirty="0">
                <a:solidFill>
                  <a:schemeClr val="bg1"/>
                </a:solidFill>
                <a:latin typeface="Verdana" pitchFamily="34" charset="0"/>
                <a:ea typeface="+mn-ea"/>
                <a:cs typeface="+mn-cs"/>
              </a:rPr>
              <a:t>Tax</a:t>
            </a:r>
          </a:p>
        </p:txBody>
      </p:sp>
      <p:sp>
        <p:nvSpPr>
          <p:cNvPr id="12" name="TextBox 11"/>
          <p:cNvSpPr txBox="1"/>
          <p:nvPr/>
        </p:nvSpPr>
        <p:spPr>
          <a:xfrm>
            <a:off x="1961148" y="4132118"/>
            <a:ext cx="1676400" cy="457200"/>
          </a:xfrm>
          <a:prstGeom prst="rect">
            <a:avLst/>
          </a:prstGeom>
        </p:spPr>
        <p:txBody>
          <a:bodyPr vert="horz" wrap="square" lIns="91440" tIns="45720" rIns="91440" bIns="45720" rtlCol="0">
            <a:noAutofit/>
          </a:bodyPr>
          <a:lstStyle/>
          <a:p>
            <a:pPr defTabSz="914400" rtl="0" eaLnBrk="1" latinLnBrk="0" hangingPunct="1">
              <a:spcBef>
                <a:spcPts val="800"/>
              </a:spcBef>
            </a:pPr>
            <a:r>
              <a:rPr lang="en-US" sz="2800" kern="1200" dirty="0">
                <a:solidFill>
                  <a:schemeClr val="bg1"/>
                </a:solidFill>
                <a:latin typeface="Verdana" pitchFamily="34" charset="0"/>
                <a:ea typeface="+mn-ea"/>
                <a:cs typeface="+mn-cs"/>
              </a:rPr>
              <a:t>Legal</a:t>
            </a:r>
          </a:p>
        </p:txBody>
      </p:sp>
      <p:sp>
        <p:nvSpPr>
          <p:cNvPr id="13" name="TextBox 12"/>
          <p:cNvSpPr txBox="1"/>
          <p:nvPr/>
        </p:nvSpPr>
        <p:spPr>
          <a:xfrm>
            <a:off x="5398151" y="4136521"/>
            <a:ext cx="3212449" cy="545132"/>
          </a:xfrm>
          <a:prstGeom prst="rect">
            <a:avLst/>
          </a:prstGeom>
        </p:spPr>
        <p:txBody>
          <a:bodyPr vert="horz" wrap="square" lIns="91440" tIns="45720" rIns="91440" bIns="45720" rtlCol="0">
            <a:noAutofit/>
          </a:bodyPr>
          <a:lstStyle/>
          <a:p>
            <a:pPr defTabSz="914400" rtl="0" eaLnBrk="1" latinLnBrk="0" hangingPunct="1">
              <a:spcBef>
                <a:spcPts val="800"/>
              </a:spcBef>
            </a:pPr>
            <a:r>
              <a:rPr lang="en-US" sz="2800" kern="1200" dirty="0">
                <a:solidFill>
                  <a:schemeClr val="bg1"/>
                </a:solidFill>
                <a:latin typeface="Verdana" pitchFamily="34" charset="0"/>
                <a:ea typeface="+mn-ea"/>
                <a:cs typeface="+mn-cs"/>
              </a:rPr>
              <a:t>In-house bank</a:t>
            </a:r>
          </a:p>
        </p:txBody>
      </p:sp>
      <p:sp>
        <p:nvSpPr>
          <p:cNvPr id="9" name="TextBox 8"/>
          <p:cNvSpPr txBox="1"/>
          <p:nvPr/>
        </p:nvSpPr>
        <p:spPr>
          <a:xfrm>
            <a:off x="1961147" y="2438400"/>
            <a:ext cx="3048001" cy="1143000"/>
          </a:xfrm>
          <a:prstGeom prst="rect">
            <a:avLst/>
          </a:prstGeom>
          <a:noFill/>
        </p:spPr>
        <p:txBody>
          <a:bodyPr vert="horz" wrap="square" lIns="91440" tIns="45720" rIns="91440" bIns="45720" rtlCol="0" anchor="ctr">
            <a:noAutofit/>
          </a:bodyPr>
          <a:lstStyle/>
          <a:p>
            <a:pPr>
              <a:spcBef>
                <a:spcPts val="800"/>
              </a:spcBef>
            </a:pPr>
            <a:r>
              <a:rPr lang="en-US" sz="1600" dirty="0">
                <a:solidFill>
                  <a:schemeClr val="bg1"/>
                </a:solidFill>
              </a:rPr>
              <a:t>Link and/or structure operating and tax entities and accounts to facilitate efficient treasury activities</a:t>
            </a:r>
          </a:p>
        </p:txBody>
      </p:sp>
      <p:sp>
        <p:nvSpPr>
          <p:cNvPr id="16" name="TextBox 15"/>
          <p:cNvSpPr txBox="1"/>
          <p:nvPr/>
        </p:nvSpPr>
        <p:spPr>
          <a:xfrm>
            <a:off x="1961148" y="4648200"/>
            <a:ext cx="3200400" cy="990600"/>
          </a:xfrm>
          <a:prstGeom prst="rect">
            <a:avLst/>
          </a:prstGeom>
          <a:noFill/>
        </p:spPr>
        <p:txBody>
          <a:bodyPr vert="horz" wrap="square" lIns="91440" tIns="45720" rIns="91440" bIns="45720" rtlCol="0" anchor="ctr">
            <a:noAutofit/>
          </a:bodyPr>
          <a:lstStyle>
            <a:defPPr>
              <a:defRPr lang="en-US"/>
            </a:defPPr>
            <a:lvl1pPr>
              <a:spcBef>
                <a:spcPts val="800"/>
              </a:spcBef>
              <a:defRPr sz="1600">
                <a:solidFill>
                  <a:schemeClr val="bg1"/>
                </a:solidFill>
              </a:defRPr>
            </a:lvl1pPr>
          </a:lstStyle>
          <a:p>
            <a:r>
              <a:rPr lang="en-US" dirty="0"/>
              <a:t>Determine entity ownership structure, establishment of tax entity</a:t>
            </a:r>
          </a:p>
        </p:txBody>
      </p:sp>
      <p:sp>
        <p:nvSpPr>
          <p:cNvPr id="11" name="TextBox 10"/>
          <p:cNvSpPr txBox="1"/>
          <p:nvPr/>
        </p:nvSpPr>
        <p:spPr>
          <a:xfrm>
            <a:off x="5389280" y="4495800"/>
            <a:ext cx="3200400" cy="1295400"/>
          </a:xfrm>
          <a:prstGeom prst="rect">
            <a:avLst/>
          </a:prstGeom>
          <a:noFill/>
        </p:spPr>
        <p:txBody>
          <a:bodyPr vert="horz" wrap="square" lIns="91440" tIns="45720" rIns="91440" bIns="45720" rtlCol="0" anchor="ctr">
            <a:noAutofit/>
          </a:bodyPr>
          <a:lstStyle>
            <a:defPPr>
              <a:defRPr lang="en-US"/>
            </a:defPPr>
            <a:lvl1pPr>
              <a:spcBef>
                <a:spcPts val="800"/>
              </a:spcBef>
              <a:defRPr sz="1600">
                <a:solidFill>
                  <a:schemeClr val="bg1"/>
                </a:solidFill>
              </a:defRPr>
            </a:lvl1pPr>
          </a:lstStyle>
          <a:p>
            <a:r>
              <a:rPr lang="en-US" dirty="0"/>
              <a:t>Construct that ties tax and legal together to provide a range of financial services to its intercompany participants</a:t>
            </a:r>
          </a:p>
        </p:txBody>
      </p:sp>
      <p:sp>
        <p:nvSpPr>
          <p:cNvPr id="3" name="TextBox 2"/>
          <p:cNvSpPr txBox="1"/>
          <p:nvPr/>
        </p:nvSpPr>
        <p:spPr>
          <a:xfrm>
            <a:off x="381000" y="6248400"/>
            <a:ext cx="8763000" cy="457200"/>
          </a:xfrm>
          <a:prstGeom prst="rect">
            <a:avLst/>
          </a:prstGeom>
        </p:spPr>
        <p:txBody>
          <a:bodyPr vert="horz" wrap="square" lIns="91440" tIns="45720" rIns="91440" bIns="45720" rtlCol="0">
            <a:normAutofit fontScale="92500" lnSpcReduction="10000"/>
          </a:bodyPr>
          <a:lstStyle/>
          <a:p>
            <a:pPr>
              <a:defRPr/>
            </a:pPr>
            <a:r>
              <a:rPr lang="en-US" sz="1400" dirty="0"/>
              <a:t>In-house banks are also known as shared service centers, treasury centers, tax entities, payment factories, holding companies</a:t>
            </a:r>
          </a:p>
          <a:p>
            <a:endParaRPr lang="en-US" sz="1400" dirty="0"/>
          </a:p>
          <a:p>
            <a:pPr marL="342900" indent="-342900" algn="l" defTabSz="914400" rtl="0" eaLnBrk="1" latinLnBrk="0" hangingPunct="1">
              <a:spcBef>
                <a:spcPts val="800"/>
              </a:spcBef>
              <a:buFont typeface="Wingdings" pitchFamily="2" charset="2"/>
              <a:buChar char="§"/>
            </a:pPr>
            <a:endParaRPr lang="en-US" sz="1400" kern="1200" dirty="0" err="1">
              <a:solidFill>
                <a:schemeClr val="tx1"/>
              </a:solidFill>
              <a:latin typeface="Verdana" pitchFamily="34" charset="0"/>
              <a:ea typeface="+mn-ea"/>
              <a:cs typeface="+mn-cs"/>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748" y="2362200"/>
            <a:ext cx="60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348" y="4356652"/>
            <a:ext cx="914400" cy="90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4196" y="1752600"/>
            <a:ext cx="109279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0632" y="2783562"/>
            <a:ext cx="309217" cy="463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4005" y="2780249"/>
            <a:ext cx="457200" cy="450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900532" y="2878483"/>
            <a:ext cx="838200" cy="752475"/>
          </a:xfrm>
          <a:prstGeom prst="rect">
            <a:avLst/>
          </a:prstGeom>
        </p:spPr>
        <p:txBody>
          <a:bodyPr vert="horz" wrap="square" lIns="91440" tIns="45720" rIns="91440" bIns="45720" rtlCol="0">
            <a:normAutofit/>
          </a:bodyPr>
          <a:lstStyle/>
          <a:p>
            <a:pPr defTabSz="914400" rtl="0" eaLnBrk="1" latinLnBrk="0" hangingPunct="1">
              <a:spcBef>
                <a:spcPts val="800"/>
              </a:spcBef>
            </a:pPr>
            <a:r>
              <a:rPr lang="en-US" sz="1400" kern="1200" dirty="0">
                <a:solidFill>
                  <a:schemeClr val="bg1"/>
                </a:solidFill>
                <a:latin typeface="Verdana" pitchFamily="34" charset="0"/>
                <a:ea typeface="+mn-ea"/>
                <a:cs typeface="+mn-cs"/>
              </a:rPr>
              <a:t>+</a:t>
            </a:r>
          </a:p>
        </p:txBody>
      </p:sp>
      <p:pic>
        <p:nvPicPr>
          <p:cNvPr id="20" name="Picture 19"/>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6425635" y="2371226"/>
            <a:ext cx="2032565" cy="2048374"/>
          </a:xfrm>
          <a:prstGeom prst="rect">
            <a:avLst/>
          </a:prstGeom>
        </p:spPr>
      </p:pic>
    </p:spTree>
    <p:extLst>
      <p:ext uri="{BB962C8B-B14F-4D97-AF65-F5344CB8AC3E}">
        <p14:creationId xmlns:p14="http://schemas.microsoft.com/office/powerpoint/2010/main" val="334869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an “in-house bank” or </a:t>
            </a:r>
            <a:br>
              <a:rPr lang="en-US" dirty="0"/>
            </a:br>
            <a:r>
              <a:rPr lang="en-US" dirty="0"/>
              <a:t>centralized treasury do?</a:t>
            </a:r>
          </a:p>
        </p:txBody>
      </p:sp>
      <p:sp>
        <p:nvSpPr>
          <p:cNvPr id="4" name="Rectangle 3"/>
          <p:cNvSpPr/>
          <p:nvPr/>
        </p:nvSpPr>
        <p:spPr>
          <a:xfrm>
            <a:off x="361405" y="1447800"/>
            <a:ext cx="2153195" cy="2667000"/>
          </a:xfrm>
          <a:prstGeom prst="rect">
            <a:avLst/>
          </a:prstGeom>
          <a:solidFill>
            <a:srgbClr val="006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Key Activities</a:t>
            </a:r>
          </a:p>
        </p:txBody>
      </p:sp>
      <p:sp>
        <p:nvSpPr>
          <p:cNvPr id="5" name="Rectangle 4"/>
          <p:cNvSpPr/>
          <p:nvPr/>
        </p:nvSpPr>
        <p:spPr>
          <a:xfrm>
            <a:off x="2552700" y="1447800"/>
            <a:ext cx="6090766" cy="26670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tlCol="0" anchor="ctr"/>
          <a:lstStyle/>
          <a:p>
            <a:pPr>
              <a:spcBef>
                <a:spcPts val="400"/>
              </a:spcBef>
            </a:pPr>
            <a:r>
              <a:rPr lang="en-US" sz="1600" dirty="0">
                <a:solidFill>
                  <a:schemeClr val="tx1"/>
                </a:solidFill>
                <a:latin typeface="Verdana" pitchFamily="34" charset="0"/>
              </a:rPr>
              <a:t>All, some, or as few as one of these activities, </a:t>
            </a:r>
            <a:br>
              <a:rPr lang="en-US" sz="1600" dirty="0">
                <a:solidFill>
                  <a:schemeClr val="tx1"/>
                </a:solidFill>
                <a:latin typeface="Verdana" pitchFamily="34" charset="0"/>
              </a:rPr>
            </a:br>
            <a:r>
              <a:rPr lang="en-US" sz="1600" dirty="0">
                <a:solidFill>
                  <a:schemeClr val="tx1"/>
                </a:solidFill>
                <a:latin typeface="Verdana" pitchFamily="34" charset="0"/>
              </a:rPr>
              <a:t>with tremendous benefits!</a:t>
            </a:r>
            <a:endParaRPr lang="en-US" sz="1050" dirty="0">
              <a:solidFill>
                <a:schemeClr val="tx1"/>
              </a:solidFill>
              <a:latin typeface="Verdana" pitchFamily="34" charset="0"/>
            </a:endParaRPr>
          </a:p>
          <a:p>
            <a:pPr marL="169863" indent="-169863">
              <a:lnSpc>
                <a:spcPct val="95000"/>
              </a:lnSpc>
              <a:spcBef>
                <a:spcPts val="400"/>
              </a:spcBef>
              <a:buFont typeface="Wingdings" panose="05000000000000000000" pitchFamily="2" charset="2"/>
              <a:buChar char="§"/>
            </a:pPr>
            <a:r>
              <a:rPr lang="en-US" sz="1400" dirty="0">
                <a:solidFill>
                  <a:schemeClr val="tx1"/>
                </a:solidFill>
              </a:rPr>
              <a:t>Payments/receivables</a:t>
            </a:r>
          </a:p>
          <a:p>
            <a:pPr marL="169863" indent="-169863">
              <a:lnSpc>
                <a:spcPct val="95000"/>
              </a:lnSpc>
              <a:spcBef>
                <a:spcPts val="400"/>
              </a:spcBef>
              <a:buFont typeface="Wingdings" panose="05000000000000000000" pitchFamily="2" charset="2"/>
              <a:buChar char="§"/>
            </a:pPr>
            <a:r>
              <a:rPr lang="en-US" sz="1400" dirty="0">
                <a:solidFill>
                  <a:schemeClr val="tx1"/>
                </a:solidFill>
              </a:rPr>
              <a:t>Shared services</a:t>
            </a:r>
          </a:p>
          <a:p>
            <a:pPr marL="169863" indent="-169863">
              <a:lnSpc>
                <a:spcPct val="95000"/>
              </a:lnSpc>
              <a:spcBef>
                <a:spcPts val="400"/>
              </a:spcBef>
              <a:buFont typeface="Wingdings" panose="05000000000000000000" pitchFamily="2" charset="2"/>
              <a:buChar char="§"/>
            </a:pPr>
            <a:r>
              <a:rPr lang="en-US" sz="1400" dirty="0">
                <a:solidFill>
                  <a:schemeClr val="tx1"/>
                </a:solidFill>
              </a:rPr>
              <a:t>Pay on behalf of (POBO) / Receive on behalf of (ROBO)</a:t>
            </a:r>
          </a:p>
          <a:p>
            <a:pPr marL="169863" indent="-169863">
              <a:lnSpc>
                <a:spcPct val="95000"/>
              </a:lnSpc>
              <a:spcBef>
                <a:spcPts val="400"/>
              </a:spcBef>
              <a:buFont typeface="Wingdings" panose="05000000000000000000" pitchFamily="2" charset="2"/>
              <a:buChar char="§"/>
            </a:pPr>
            <a:r>
              <a:rPr lang="en-US" sz="1400" dirty="0">
                <a:solidFill>
                  <a:schemeClr val="tx1"/>
                </a:solidFill>
              </a:rPr>
              <a:t>Intercompany lending</a:t>
            </a:r>
          </a:p>
          <a:p>
            <a:pPr marL="169863" indent="-169863">
              <a:lnSpc>
                <a:spcPct val="95000"/>
              </a:lnSpc>
              <a:spcBef>
                <a:spcPts val="400"/>
              </a:spcBef>
              <a:buFont typeface="Wingdings" panose="05000000000000000000" pitchFamily="2" charset="2"/>
              <a:buChar char="§"/>
            </a:pPr>
            <a:r>
              <a:rPr lang="en-US" sz="1400" dirty="0">
                <a:solidFill>
                  <a:schemeClr val="tx1"/>
                </a:solidFill>
              </a:rPr>
              <a:t>Liquidity management/cash pooling</a:t>
            </a:r>
          </a:p>
          <a:p>
            <a:pPr marL="169863" indent="-169863">
              <a:lnSpc>
                <a:spcPct val="95000"/>
              </a:lnSpc>
              <a:spcBef>
                <a:spcPts val="400"/>
              </a:spcBef>
              <a:buFont typeface="Wingdings" panose="05000000000000000000" pitchFamily="2" charset="2"/>
              <a:buChar char="§"/>
            </a:pPr>
            <a:r>
              <a:rPr lang="en-US" sz="1400" dirty="0">
                <a:solidFill>
                  <a:schemeClr val="tx1"/>
                </a:solidFill>
              </a:rPr>
              <a:t>FX exposure management and execution</a:t>
            </a:r>
          </a:p>
          <a:p>
            <a:pPr marL="169863" indent="-169863">
              <a:lnSpc>
                <a:spcPct val="95000"/>
              </a:lnSpc>
              <a:spcBef>
                <a:spcPts val="400"/>
              </a:spcBef>
              <a:buFont typeface="Wingdings" panose="05000000000000000000" pitchFamily="2" charset="2"/>
              <a:buChar char="§"/>
            </a:pPr>
            <a:r>
              <a:rPr lang="en-US" sz="1400" dirty="0">
                <a:solidFill>
                  <a:schemeClr val="tx1"/>
                </a:solidFill>
              </a:rPr>
              <a:t>Borrowing and Investment</a:t>
            </a:r>
          </a:p>
          <a:p>
            <a:pPr marL="169863" indent="-169863">
              <a:lnSpc>
                <a:spcPct val="95000"/>
              </a:lnSpc>
              <a:spcBef>
                <a:spcPts val="400"/>
              </a:spcBef>
              <a:buFont typeface="Wingdings" panose="05000000000000000000" pitchFamily="2" charset="2"/>
              <a:buChar char="§"/>
            </a:pPr>
            <a:r>
              <a:rPr lang="en-US" sz="1400" dirty="0">
                <a:solidFill>
                  <a:schemeClr val="tx1"/>
                </a:solidFill>
              </a:rPr>
              <a:t>Netting</a:t>
            </a:r>
          </a:p>
        </p:txBody>
      </p:sp>
      <p:sp>
        <p:nvSpPr>
          <p:cNvPr id="7" name="Rectangle 6"/>
          <p:cNvSpPr/>
          <p:nvPr/>
        </p:nvSpPr>
        <p:spPr>
          <a:xfrm>
            <a:off x="361950" y="4191000"/>
            <a:ext cx="2152650" cy="2438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Considerations</a:t>
            </a:r>
          </a:p>
        </p:txBody>
      </p:sp>
      <p:sp>
        <p:nvSpPr>
          <p:cNvPr id="8" name="Rectangle 7"/>
          <p:cNvSpPr/>
          <p:nvPr/>
        </p:nvSpPr>
        <p:spPr>
          <a:xfrm>
            <a:off x="2552700" y="4191000"/>
            <a:ext cx="6090766" cy="2438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tlCol="0" anchor="ctr"/>
          <a:lstStyle/>
          <a:p>
            <a:pPr marL="169863" indent="-169863">
              <a:lnSpc>
                <a:spcPct val="95000"/>
              </a:lnSpc>
              <a:spcBef>
                <a:spcPts val="400"/>
              </a:spcBef>
              <a:buFont typeface="Wingdings" panose="05000000000000000000" pitchFamily="2" charset="2"/>
              <a:buChar char="§"/>
            </a:pPr>
            <a:r>
              <a:rPr lang="en-US" sz="1400" dirty="0">
                <a:solidFill>
                  <a:schemeClr val="tx1"/>
                </a:solidFill>
                <a:latin typeface="Verdana" pitchFamily="34" charset="0"/>
              </a:rPr>
              <a:t>Commitment of subsidiaries to centralization strategy</a:t>
            </a:r>
          </a:p>
          <a:p>
            <a:pPr marL="169863" indent="-169863">
              <a:lnSpc>
                <a:spcPct val="95000"/>
              </a:lnSpc>
              <a:spcBef>
                <a:spcPts val="400"/>
              </a:spcBef>
              <a:buFont typeface="Wingdings" panose="05000000000000000000" pitchFamily="2" charset="2"/>
              <a:buChar char="§"/>
            </a:pPr>
            <a:r>
              <a:rPr lang="en-US" sz="1400" dirty="0">
                <a:solidFill>
                  <a:schemeClr val="tx1"/>
                </a:solidFill>
                <a:latin typeface="Verdana" pitchFamily="34" charset="0"/>
              </a:rPr>
              <a:t>Activities and geographic scope of organization</a:t>
            </a:r>
          </a:p>
          <a:p>
            <a:pPr marL="169863" indent="-169863">
              <a:lnSpc>
                <a:spcPct val="95000"/>
              </a:lnSpc>
              <a:spcBef>
                <a:spcPts val="400"/>
              </a:spcBef>
              <a:buFont typeface="Wingdings" panose="05000000000000000000" pitchFamily="2" charset="2"/>
              <a:buChar char="§"/>
            </a:pPr>
            <a:r>
              <a:rPr lang="en-US" sz="1400" dirty="0">
                <a:solidFill>
                  <a:schemeClr val="tx1"/>
                </a:solidFill>
                <a:latin typeface="Verdana" pitchFamily="34" charset="0"/>
              </a:rPr>
              <a:t>Location of IHB entity (e.g., headquarters, </a:t>
            </a:r>
            <a:br>
              <a:rPr lang="en-US" sz="1400" dirty="0">
                <a:solidFill>
                  <a:schemeClr val="tx1"/>
                </a:solidFill>
                <a:latin typeface="Verdana" pitchFamily="34" charset="0"/>
              </a:rPr>
            </a:br>
            <a:r>
              <a:rPr lang="en-US" sz="1400" dirty="0">
                <a:solidFill>
                  <a:schemeClr val="tx1"/>
                </a:solidFill>
                <a:latin typeface="Verdana" pitchFamily="34" charset="0"/>
              </a:rPr>
              <a:t>tax-advantaged site) — double taxation treaties</a:t>
            </a:r>
          </a:p>
          <a:p>
            <a:pPr marL="169863" indent="-169863">
              <a:lnSpc>
                <a:spcPct val="95000"/>
              </a:lnSpc>
              <a:spcBef>
                <a:spcPts val="400"/>
              </a:spcBef>
              <a:buFont typeface="Wingdings" panose="05000000000000000000" pitchFamily="2" charset="2"/>
              <a:buChar char="§"/>
            </a:pPr>
            <a:r>
              <a:rPr lang="en-US" sz="1400" dirty="0">
                <a:solidFill>
                  <a:schemeClr val="tx1"/>
                </a:solidFill>
                <a:latin typeface="Verdana" pitchFamily="34" charset="0"/>
              </a:rPr>
              <a:t>In-country tax status</a:t>
            </a:r>
          </a:p>
          <a:p>
            <a:pPr marL="169863" indent="-169863">
              <a:lnSpc>
                <a:spcPct val="95000"/>
              </a:lnSpc>
              <a:spcBef>
                <a:spcPts val="400"/>
              </a:spcBef>
              <a:buFont typeface="Wingdings" panose="05000000000000000000" pitchFamily="2" charset="2"/>
              <a:buChar char="§"/>
            </a:pPr>
            <a:r>
              <a:rPr lang="en-US" sz="1400" dirty="0">
                <a:solidFill>
                  <a:schemeClr val="tx1"/>
                </a:solidFill>
                <a:latin typeface="Verdana" pitchFamily="34" charset="0"/>
              </a:rPr>
              <a:t>Staffing and organization </a:t>
            </a:r>
          </a:p>
          <a:p>
            <a:pPr marL="169863" indent="-169863">
              <a:lnSpc>
                <a:spcPct val="95000"/>
              </a:lnSpc>
              <a:spcBef>
                <a:spcPts val="400"/>
              </a:spcBef>
              <a:buFont typeface="Wingdings" panose="05000000000000000000" pitchFamily="2" charset="2"/>
              <a:buChar char="§"/>
            </a:pPr>
            <a:r>
              <a:rPr lang="en-US" sz="1400" dirty="0">
                <a:solidFill>
                  <a:schemeClr val="tx1"/>
                </a:solidFill>
                <a:latin typeface="Verdana" pitchFamily="34" charset="0"/>
              </a:rPr>
              <a:t>Information systems </a:t>
            </a:r>
          </a:p>
          <a:p>
            <a:pPr marL="169863" indent="-169863">
              <a:lnSpc>
                <a:spcPct val="95000"/>
              </a:lnSpc>
              <a:spcBef>
                <a:spcPts val="400"/>
              </a:spcBef>
              <a:buFont typeface="Wingdings" panose="05000000000000000000" pitchFamily="2" charset="2"/>
              <a:buChar char="§"/>
            </a:pPr>
            <a:r>
              <a:rPr lang="en-US" sz="1400" dirty="0">
                <a:solidFill>
                  <a:schemeClr val="tx1"/>
                </a:solidFill>
                <a:latin typeface="Verdana" pitchFamily="34" charset="0"/>
              </a:rPr>
              <a:t>Documentation and arms-length treatment</a:t>
            </a:r>
          </a:p>
          <a:p>
            <a:pPr marL="169863" indent="-169863">
              <a:lnSpc>
                <a:spcPct val="95000"/>
              </a:lnSpc>
              <a:spcBef>
                <a:spcPts val="400"/>
              </a:spcBef>
              <a:buFont typeface="Wingdings" panose="05000000000000000000" pitchFamily="2" charset="2"/>
              <a:buChar char="§"/>
            </a:pPr>
            <a:r>
              <a:rPr lang="en-US" sz="1400" dirty="0">
                <a:solidFill>
                  <a:schemeClr val="tx1"/>
                </a:solidFill>
                <a:latin typeface="Verdana" pitchFamily="34" charset="0"/>
              </a:rPr>
              <a:t>Administration (cost of setup)</a:t>
            </a:r>
          </a:p>
        </p:txBody>
      </p:sp>
    </p:spTree>
    <p:extLst>
      <p:ext uri="{BB962C8B-B14F-4D97-AF65-F5344CB8AC3E}">
        <p14:creationId xmlns:p14="http://schemas.microsoft.com/office/powerpoint/2010/main" val="404566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DMSHAPENAME" val="_US_Map_White_Outlins"/>
</p:tagLst>
</file>

<file path=ppt/theme/theme1.xml><?xml version="1.0" encoding="utf-8"?>
<a:theme xmlns:a="http://schemas.openxmlformats.org/drawingml/2006/main" name="Brand 2.0 template 9_23_14">
  <a:themeElements>
    <a:clrScheme name="WF Brand 2.0">
      <a:dk1>
        <a:srgbClr val="000000"/>
      </a:dk1>
      <a:lt1>
        <a:srgbClr val="FFFFFF"/>
      </a:lt1>
      <a:dk2>
        <a:srgbClr val="ED8800"/>
      </a:dk2>
      <a:lt2>
        <a:srgbClr val="BB0826"/>
      </a:lt2>
      <a:accent1>
        <a:srgbClr val="ED8800"/>
      </a:accent1>
      <a:accent2>
        <a:srgbClr val="702F8A"/>
      </a:accent2>
      <a:accent3>
        <a:srgbClr val="0095C8"/>
      </a:accent3>
      <a:accent4>
        <a:srgbClr val="46A033"/>
      </a:accent4>
      <a:accent5>
        <a:srgbClr val="AE2573"/>
      </a:accent5>
      <a:accent6>
        <a:srgbClr val="7A6855"/>
      </a:accent6>
      <a:hlink>
        <a:srgbClr val="44464A"/>
      </a:hlink>
      <a:folHlink>
        <a:srgbClr val="D9D9D6"/>
      </a:folHlink>
    </a:clrScheme>
    <a:fontScheme name="Brand 2.0 Fonts">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none" lIns="91440" tIns="45720" rIns="91440" bIns="45720" rtlCol="0">
        <a:normAutofit/>
      </a:bodyPr>
      <a:lstStyle>
        <a:defPPr marL="342900" indent="-342900" algn="l" defTabSz="914400" rtl="0" eaLnBrk="1" latinLnBrk="0" hangingPunct="1">
          <a:spcBef>
            <a:spcPts val="800"/>
          </a:spcBef>
          <a:buFont typeface="Wingdings" pitchFamily="2" charset="2"/>
          <a:buChar char="§"/>
          <a:defRPr sz="1400" kern="1200" dirty="0" err="1" smtClean="0">
            <a:solidFill>
              <a:schemeClr val="tx1"/>
            </a:solidFill>
            <a:latin typeface="Verdana" pitchFamily="34" charset="0"/>
            <a:ea typeface="+mn-ea"/>
            <a:cs typeface="+mn-cs"/>
          </a:defRPr>
        </a:defPPr>
      </a:lstStyle>
    </a:txDef>
  </a:objectDefaults>
  <a:extraClrSchemeLst/>
  <a:custClrLst>
    <a:custClr name="Dark Orange">
      <a:srgbClr val="CE4C00"/>
    </a:custClr>
    <a:custClr name="Dark Plum">
      <a:srgbClr val="4D3B65"/>
    </a:custClr>
    <a:custClr name="Dark Teal">
      <a:srgbClr val="00698C"/>
    </a:custClr>
    <a:custClr name="Dark Green">
      <a:srgbClr val="007337"/>
    </a:custClr>
    <a:custClr name="Dark Magenta">
      <a:srgbClr val="821861"/>
    </a:custClr>
    <a:custClr name="Dark Ebony">
      <a:srgbClr val="574537"/>
    </a:custClr>
    <a:custClr name="WF Yellow">
      <a:srgbClr val="FCC60A"/>
    </a:custClr>
    <a:custClr name="WF Gray">
      <a:srgbClr val="8F8F8F"/>
    </a:custClr>
    <a:custClr name="Aqua Blue">
      <a:srgbClr val="44464A"/>
    </a:custClr>
    <a:custClr name="Khaki">
      <a:srgbClr val="BFC0BE"/>
    </a:custClr>
    <a:custClr name="Stone">
      <a:srgbClr val="D7D3C7"/>
    </a:custClr>
    <a:custClr name="Breeze">
      <a:srgbClr val="DADBBF"/>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8B18A0B2A9C68429FECD1C5E22AAE00" ma:contentTypeVersion="1" ma:contentTypeDescription="Create a new document." ma:contentTypeScope="" ma:versionID="4467d7350b01ca8dd573d9f2d3582103">
  <xsd:schema xmlns:xsd="http://www.w3.org/2001/XMLSchema" xmlns:xs="http://www.w3.org/2001/XMLSchema" xmlns:p="http://schemas.microsoft.com/office/2006/metadata/properties" xmlns:ns2="http://schemas.microsoft.com/sharepoint/v4" targetNamespace="http://schemas.microsoft.com/office/2006/metadata/properties" ma:root="true" ma:fieldsID="8c51152ec94a467ca7e9ab3822de1d1e" ns2:_="">
    <xsd:import namespace="http://schemas.microsoft.com/sharepoint/v4"/>
    <xsd:element name="properties">
      <xsd:complexType>
        <xsd:sequence>
          <xsd:element name="documentManagement">
            <xsd:complexType>
              <xsd:all>
                <xsd:element ref="ns2: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743E11-A512-4203-BE31-72D7F436058C}">
  <ds:schemaRefs>
    <ds:schemaRef ds:uri="http://schemas.microsoft.com/sharepoint/v3/contenttype/forms"/>
  </ds:schemaRefs>
</ds:datastoreItem>
</file>

<file path=customXml/itemProps2.xml><?xml version="1.0" encoding="utf-8"?>
<ds:datastoreItem xmlns:ds="http://schemas.openxmlformats.org/officeDocument/2006/customXml" ds:itemID="{C97EB69F-FFBF-4295-BEA4-1DF5D0970165}">
  <ds:schemaRefs>
    <ds:schemaRef ds:uri="http://purl.org/dc/elements/1.1/"/>
    <ds:schemaRef ds:uri="http://purl.org/dc/terms/"/>
    <ds:schemaRef ds:uri="http://www.w3.org/XML/1998/namespace"/>
    <ds:schemaRef ds:uri="http://schemas.microsoft.com/sharepoint/v4"/>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C2D2C597-F1D4-475D-B8B7-9072584F6C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Brand2.0 PowerPoint Template2015</Template>
  <TotalTime>6068</TotalTime>
  <Words>2411</Words>
  <Application>Microsoft Office PowerPoint</Application>
  <PresentationFormat>On-screen Show (4:3)</PresentationFormat>
  <Paragraphs>318</Paragraphs>
  <Slides>22</Slides>
  <Notes>18</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Brand 2.0 template 9_23_14</vt:lpstr>
      <vt:lpstr>Building a foundation for centralizing your global treasury</vt:lpstr>
      <vt:lpstr>Is this you?</vt:lpstr>
      <vt:lpstr>Market forces require treasury to act strategically</vt:lpstr>
      <vt:lpstr>Centralization can help you get ahead of  these challenges   </vt:lpstr>
      <vt:lpstr>Increasing centralization can help you become more strategic</vt:lpstr>
      <vt:lpstr>Three key components to a treasury centralization strategy</vt:lpstr>
      <vt:lpstr>Organizational</vt:lpstr>
      <vt:lpstr>Organizational centralization —  laying the foundation</vt:lpstr>
      <vt:lpstr>What does an “in-house bank” or  centralized treasury do?</vt:lpstr>
      <vt:lpstr>Typical organizational centralization  structure</vt:lpstr>
      <vt:lpstr>Operational</vt:lpstr>
      <vt:lpstr>Webroot’s three major challenges</vt:lpstr>
      <vt:lpstr>Webroot video</vt:lpstr>
      <vt:lpstr>Webroot’s solutions</vt:lpstr>
      <vt:lpstr>Operational centralization</vt:lpstr>
      <vt:lpstr>Assess your operations</vt:lpstr>
      <vt:lpstr>Technology</vt:lpstr>
      <vt:lpstr>Technology – opportunity to improve  treasury performance</vt:lpstr>
      <vt:lpstr>How to implement your technology</vt:lpstr>
      <vt:lpstr>How to implement a centralization strategy  </vt:lpstr>
      <vt:lpstr>Questions</vt:lpstr>
      <vt:lpstr>Thank you</vt:lpstr>
    </vt:vector>
  </TitlesOfParts>
  <Company>Wells Fargo &amp; 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Laying the foundation for a global treasury centralization strategy</dc:title>
  <dc:creator>Pender, Anna N.</dc:creator>
  <cp:lastModifiedBy>Salem, Keri</cp:lastModifiedBy>
  <cp:revision>316</cp:revision>
  <cp:lastPrinted>2015-05-26T15:51:31Z</cp:lastPrinted>
  <dcterms:created xsi:type="dcterms:W3CDTF">2015-05-19T22:00:01Z</dcterms:created>
  <dcterms:modified xsi:type="dcterms:W3CDTF">2017-06-15T14:03:59Z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0x01010048B18A0B2A9C68429FECD1C5E22AAE00</vt:lpwstr>
  </property>
</Properties>
</file>